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5.xml" ContentType="application/vnd.openxmlformats-officedocument.presentationml.notesSlide+xml"/>
  <Override PartName="/ppt/ink/ink7.xml" ContentType="application/inkml+xml"/>
  <Override PartName="/ppt/ink/ink8.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41.xml" ContentType="application/vnd.openxmlformats-officedocument.presentationml.notesSlide+xml"/>
  <Override PartName="/ppt/charts/chart11.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2.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7"/>
  </p:notesMasterIdLst>
  <p:sldIdLst>
    <p:sldId id="257" r:id="rId2"/>
    <p:sldId id="1008" r:id="rId3"/>
    <p:sldId id="800" r:id="rId4"/>
    <p:sldId id="1009" r:id="rId5"/>
    <p:sldId id="1010" r:id="rId6"/>
    <p:sldId id="1011" r:id="rId7"/>
    <p:sldId id="1412" r:id="rId8"/>
    <p:sldId id="1413" r:id="rId9"/>
    <p:sldId id="1454" r:id="rId10"/>
    <p:sldId id="1455" r:id="rId11"/>
    <p:sldId id="1414" r:id="rId12"/>
    <p:sldId id="1013" r:id="rId13"/>
    <p:sldId id="1050" r:id="rId14"/>
    <p:sldId id="809" r:id="rId15"/>
    <p:sldId id="1450" r:id="rId16"/>
    <p:sldId id="793" r:id="rId17"/>
    <p:sldId id="1145" r:id="rId18"/>
    <p:sldId id="1015" r:id="rId19"/>
    <p:sldId id="1016" r:id="rId20"/>
    <p:sldId id="1456" r:id="rId21"/>
    <p:sldId id="1018" r:id="rId22"/>
    <p:sldId id="1342" r:id="rId23"/>
    <p:sldId id="1326" r:id="rId24"/>
    <p:sldId id="1224" r:id="rId25"/>
    <p:sldId id="1327" r:id="rId26"/>
    <p:sldId id="1215" r:id="rId27"/>
    <p:sldId id="1214" r:id="rId28"/>
    <p:sldId id="1192" r:id="rId29"/>
    <p:sldId id="1191" r:id="rId30"/>
    <p:sldId id="1459" r:id="rId31"/>
    <p:sldId id="1330" r:id="rId32"/>
    <p:sldId id="1496" r:id="rId33"/>
    <p:sldId id="1498" r:id="rId34"/>
    <p:sldId id="1476" r:id="rId35"/>
    <p:sldId id="878" r:id="rId36"/>
    <p:sldId id="829" r:id="rId37"/>
    <p:sldId id="1343" r:id="rId38"/>
    <p:sldId id="1478" r:id="rId39"/>
    <p:sldId id="1489" r:id="rId40"/>
    <p:sldId id="1502" r:id="rId41"/>
    <p:sldId id="1488" r:id="rId42"/>
    <p:sldId id="846" r:id="rId43"/>
    <p:sldId id="847" r:id="rId44"/>
    <p:sldId id="848" r:id="rId45"/>
    <p:sldId id="849" r:id="rId46"/>
    <p:sldId id="1490" r:id="rId47"/>
    <p:sldId id="1484" r:id="rId48"/>
    <p:sldId id="1485" r:id="rId49"/>
    <p:sldId id="1483" r:id="rId50"/>
    <p:sldId id="1501" r:id="rId51"/>
    <p:sldId id="1499" r:id="rId52"/>
    <p:sldId id="1493" r:id="rId53"/>
    <p:sldId id="1494" r:id="rId54"/>
    <p:sldId id="1495" r:id="rId55"/>
    <p:sldId id="1500" r:id="rId56"/>
    <p:sldId id="1481" r:id="rId57"/>
    <p:sldId id="1457" r:id="rId58"/>
    <p:sldId id="1477" r:id="rId59"/>
    <p:sldId id="1440" r:id="rId60"/>
    <p:sldId id="1308" r:id="rId61"/>
    <p:sldId id="607" r:id="rId62"/>
    <p:sldId id="1448" r:id="rId63"/>
    <p:sldId id="1423" r:id="rId64"/>
    <p:sldId id="1462" r:id="rId65"/>
    <p:sldId id="1424" r:id="rId66"/>
    <p:sldId id="1463" r:id="rId67"/>
    <p:sldId id="1464" r:id="rId68"/>
    <p:sldId id="1497" r:id="rId69"/>
    <p:sldId id="1411" r:id="rId70"/>
    <p:sldId id="1430" r:id="rId71"/>
    <p:sldId id="1433" r:id="rId72"/>
    <p:sldId id="1435" r:id="rId73"/>
    <p:sldId id="1417" r:id="rId74"/>
    <p:sldId id="1443" r:id="rId75"/>
    <p:sldId id="1422" r:id="rId76"/>
    <p:sldId id="1289" r:id="rId77"/>
    <p:sldId id="1438" r:id="rId78"/>
    <p:sldId id="1461" r:id="rId79"/>
    <p:sldId id="1466" r:id="rId80"/>
    <p:sldId id="1467" r:id="rId81"/>
    <p:sldId id="1473" r:id="rId82"/>
    <p:sldId id="1475" r:id="rId83"/>
    <p:sldId id="1472" r:id="rId84"/>
    <p:sldId id="266" r:id="rId85"/>
    <p:sldId id="1468" r:id="rId86"/>
    <p:sldId id="264" r:id="rId87"/>
    <p:sldId id="1469" r:id="rId88"/>
    <p:sldId id="261" r:id="rId89"/>
    <p:sldId id="1470" r:id="rId90"/>
    <p:sldId id="1471" r:id="rId91"/>
    <p:sldId id="902" r:id="rId92"/>
    <p:sldId id="1465" r:id="rId93"/>
    <p:sldId id="684" r:id="rId94"/>
    <p:sldId id="1460" r:id="rId95"/>
    <p:sldId id="1393" r:id="rId96"/>
    <p:sldId id="1410" r:id="rId97"/>
    <p:sldId id="1441" r:id="rId98"/>
    <p:sldId id="1432" r:id="rId99"/>
    <p:sldId id="1427" r:id="rId100"/>
    <p:sldId id="1332" r:id="rId101"/>
    <p:sldId id="1313" r:id="rId102"/>
    <p:sldId id="1396" r:id="rId103"/>
    <p:sldId id="1319" r:id="rId104"/>
    <p:sldId id="1407" r:id="rId105"/>
    <p:sldId id="1405" r:id="rId106"/>
    <p:sldId id="258" r:id="rId107"/>
    <p:sldId id="1406" r:id="rId108"/>
    <p:sldId id="260" r:id="rId109"/>
    <p:sldId id="263" r:id="rId110"/>
    <p:sldId id="1399" r:id="rId111"/>
    <p:sldId id="1402" r:id="rId112"/>
    <p:sldId id="1403" r:id="rId113"/>
    <p:sldId id="1401" r:id="rId114"/>
    <p:sldId id="1268" r:id="rId115"/>
    <p:sldId id="268" r:id="rId116"/>
    <p:sldId id="259" r:id="rId117"/>
    <p:sldId id="1197" r:id="rId118"/>
    <p:sldId id="1187" r:id="rId119"/>
    <p:sldId id="265" r:id="rId120"/>
    <p:sldId id="1199" r:id="rId121"/>
    <p:sldId id="1291" r:id="rId122"/>
    <p:sldId id="1312" r:id="rId123"/>
    <p:sldId id="1292" r:id="rId124"/>
    <p:sldId id="1310" r:id="rId125"/>
    <p:sldId id="1094" r:id="rId126"/>
    <p:sldId id="1198" r:id="rId127"/>
    <p:sldId id="1286" r:id="rId128"/>
    <p:sldId id="1261" r:id="rId129"/>
    <p:sldId id="1277" r:id="rId130"/>
    <p:sldId id="1282" r:id="rId131"/>
    <p:sldId id="1281" r:id="rId132"/>
    <p:sldId id="1264" r:id="rId133"/>
    <p:sldId id="1265" r:id="rId134"/>
    <p:sldId id="1285" r:id="rId135"/>
    <p:sldId id="1283" r:id="rId136"/>
    <p:sldId id="1284" r:id="rId137"/>
    <p:sldId id="1273" r:id="rId138"/>
    <p:sldId id="1274" r:id="rId139"/>
    <p:sldId id="1271" r:id="rId140"/>
    <p:sldId id="1280" r:id="rId141"/>
    <p:sldId id="1272" r:id="rId142"/>
    <p:sldId id="1279" r:id="rId143"/>
    <p:sldId id="1194" r:id="rId144"/>
    <p:sldId id="1136" r:id="rId145"/>
    <p:sldId id="1087" r:id="rId146"/>
    <p:sldId id="1182" r:id="rId147"/>
    <p:sldId id="789" r:id="rId148"/>
    <p:sldId id="801" r:id="rId149"/>
    <p:sldId id="1012" r:id="rId150"/>
    <p:sldId id="1156" r:id="rId151"/>
    <p:sldId id="1173" r:id="rId152"/>
    <p:sldId id="1155" r:id="rId153"/>
    <p:sldId id="1154" r:id="rId154"/>
    <p:sldId id="900" r:id="rId155"/>
    <p:sldId id="899" r:id="rId156"/>
    <p:sldId id="896" r:id="rId157"/>
    <p:sldId id="898" r:id="rId158"/>
    <p:sldId id="897" r:id="rId159"/>
    <p:sldId id="894" r:id="rId160"/>
    <p:sldId id="895" r:id="rId161"/>
    <p:sldId id="893" r:id="rId162"/>
    <p:sldId id="976" r:id="rId163"/>
    <p:sldId id="950" r:id="rId164"/>
    <p:sldId id="1176" r:id="rId165"/>
    <p:sldId id="1172" r:id="rId166"/>
    <p:sldId id="1140" r:id="rId167"/>
    <p:sldId id="1141" r:id="rId168"/>
    <p:sldId id="1143" r:id="rId169"/>
    <p:sldId id="1144" r:id="rId170"/>
    <p:sldId id="1185" r:id="rId171"/>
    <p:sldId id="1120" r:id="rId172"/>
    <p:sldId id="1038" r:id="rId173"/>
    <p:sldId id="887" r:id="rId174"/>
    <p:sldId id="713" r:id="rId175"/>
    <p:sldId id="903" r:id="rId176"/>
    <p:sldId id="968" r:id="rId177"/>
    <p:sldId id="691" r:id="rId178"/>
    <p:sldId id="967" r:id="rId179"/>
    <p:sldId id="696" r:id="rId180"/>
    <p:sldId id="695" r:id="rId181"/>
    <p:sldId id="915" r:id="rId182"/>
    <p:sldId id="888" r:id="rId183"/>
    <p:sldId id="513" r:id="rId184"/>
    <p:sldId id="916" r:id="rId185"/>
    <p:sldId id="977" r:id="rId186"/>
    <p:sldId id="978" r:id="rId187"/>
    <p:sldId id="979" r:id="rId188"/>
    <p:sldId id="980" r:id="rId189"/>
    <p:sldId id="1001" r:id="rId190"/>
    <p:sldId id="956" r:id="rId191"/>
    <p:sldId id="957" r:id="rId192"/>
    <p:sldId id="958" r:id="rId193"/>
    <p:sldId id="954" r:id="rId194"/>
    <p:sldId id="1150" r:id="rId195"/>
    <p:sldId id="1019" r:id="rId1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gjowl\Downloads\Transformation_workbook.ods"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file:///C:\Users\gjowl\Documents\2021_05_28_test.xlsx" TargetMode="External"/><Relationship Id="rId2" Type="http://schemas.microsoft.com/office/2011/relationships/chartColorStyle" Target="colors6.xml"/><Relationship Id="rId1" Type="http://schemas.microsoft.com/office/2011/relationships/chartStyle" Target="style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Alanine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6416601645038511"/>
                  <c:y val="-0.6154702377773737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Sheet1!$G$110:$G$118</c:f>
                <c:numCache>
                  <c:formatCode>General</c:formatCode>
                  <c:ptCount val="9"/>
                  <c:pt idx="0">
                    <c:v>1.9941908896305978</c:v>
                  </c:pt>
                  <c:pt idx="1">
                    <c:v>1.3008584828140379</c:v>
                  </c:pt>
                  <c:pt idx="2">
                    <c:v>1.4558841543602732</c:v>
                  </c:pt>
                  <c:pt idx="3">
                    <c:v>3.901183895972399</c:v>
                  </c:pt>
                  <c:pt idx="4">
                    <c:v>2.1312295769382907</c:v>
                  </c:pt>
                  <c:pt idx="5">
                    <c:v>1.2518975718286138</c:v>
                  </c:pt>
                  <c:pt idx="6">
                    <c:v>3.373947200370873</c:v>
                  </c:pt>
                  <c:pt idx="7">
                    <c:v>3.2217359185169676</c:v>
                  </c:pt>
                  <c:pt idx="8">
                    <c:v>0.22591403847484617</c:v>
                  </c:pt>
                </c:numCache>
              </c:numRef>
            </c:plus>
            <c:minus>
              <c:numRef>
                <c:f>Sheet1!$G$110:$G$118</c:f>
                <c:numCache>
                  <c:formatCode>General</c:formatCode>
                  <c:ptCount val="9"/>
                  <c:pt idx="0">
                    <c:v>1.9941908896305978</c:v>
                  </c:pt>
                  <c:pt idx="1">
                    <c:v>1.3008584828140379</c:v>
                  </c:pt>
                  <c:pt idx="2">
                    <c:v>1.4558841543602732</c:v>
                  </c:pt>
                  <c:pt idx="3">
                    <c:v>3.901183895972399</c:v>
                  </c:pt>
                  <c:pt idx="4">
                    <c:v>2.1312295769382907</c:v>
                  </c:pt>
                  <c:pt idx="5">
                    <c:v>1.2518975718286138</c:v>
                  </c:pt>
                  <c:pt idx="6">
                    <c:v>3.373947200370873</c:v>
                  </c:pt>
                  <c:pt idx="7">
                    <c:v>3.2217359185169676</c:v>
                  </c:pt>
                  <c:pt idx="8">
                    <c:v>0.22591403847484617</c:v>
                  </c:pt>
                </c:numCache>
              </c:numRef>
            </c:minus>
            <c:spPr>
              <a:noFill/>
              <a:ln w="9525" cap="flat" cmpd="sng" algn="ctr">
                <a:solidFill>
                  <a:schemeClr val="tx1">
                    <a:lumMod val="65000"/>
                    <a:lumOff val="35000"/>
                  </a:schemeClr>
                </a:solidFill>
                <a:round/>
              </a:ln>
              <a:effectLst/>
            </c:spPr>
          </c:errBars>
          <c:xVal>
            <c:numRef>
              <c:f>Sheet1!$E$110:$E$118</c:f>
              <c:numCache>
                <c:formatCode>General</c:formatCode>
                <c:ptCount val="9"/>
                <c:pt idx="0">
                  <c:v>-46.956899999999997</c:v>
                </c:pt>
                <c:pt idx="1">
                  <c:v>-33.175899999999999</c:v>
                </c:pt>
                <c:pt idx="2">
                  <c:v>-6.46671</c:v>
                </c:pt>
                <c:pt idx="3">
                  <c:v>-46.848999999999997</c:v>
                </c:pt>
                <c:pt idx="4">
                  <c:v>-7.9169700000000001</c:v>
                </c:pt>
                <c:pt idx="5">
                  <c:v>-12.117599999999999</c:v>
                </c:pt>
                <c:pt idx="6">
                  <c:v>-19.871200000000002</c:v>
                </c:pt>
                <c:pt idx="7">
                  <c:v>-17.953700000000001</c:v>
                </c:pt>
                <c:pt idx="8">
                  <c:v>-36.766300000000001</c:v>
                </c:pt>
              </c:numCache>
            </c:numRef>
          </c:xVal>
          <c:yVal>
            <c:numRef>
              <c:f>Sheet1!$F$110:$F$118</c:f>
              <c:numCache>
                <c:formatCode>General</c:formatCode>
                <c:ptCount val="9"/>
                <c:pt idx="0">
                  <c:v>143.46591295131202</c:v>
                </c:pt>
                <c:pt idx="1">
                  <c:v>50.098517481757277</c:v>
                </c:pt>
                <c:pt idx="2">
                  <c:v>9.3380896704765082</c:v>
                </c:pt>
                <c:pt idx="3">
                  <c:v>103.91681977618174</c:v>
                </c:pt>
                <c:pt idx="4">
                  <c:v>76.922618053401422</c:v>
                </c:pt>
                <c:pt idx="5">
                  <c:v>32.048008780930111</c:v>
                </c:pt>
                <c:pt idx="6">
                  <c:v>66.00263619192566</c:v>
                </c:pt>
                <c:pt idx="7">
                  <c:v>71.355192890434978</c:v>
                </c:pt>
                <c:pt idx="8">
                  <c:v>113.9052329768586</c:v>
                </c:pt>
              </c:numCache>
            </c:numRef>
          </c:yVal>
          <c:smooth val="0"/>
          <c:extLst>
            <c:ext xmlns:c16="http://schemas.microsoft.com/office/drawing/2014/chart" uri="{C3380CC4-5D6E-409C-BE32-E72D297353CC}">
              <c16:uniqueId val="{00000001-EF46-458B-AE66-19B723935B3E}"/>
            </c:ext>
          </c:extLst>
        </c:ser>
        <c:dLbls>
          <c:showLegendKey val="0"/>
          <c:showVal val="0"/>
          <c:showCatName val="0"/>
          <c:showSerName val="0"/>
          <c:showPercent val="0"/>
          <c:showBubbleSize val="0"/>
        </c:dLbls>
        <c:axId val="589314192"/>
        <c:axId val="588466336"/>
      </c:scatterChart>
      <c:valAx>
        <c:axId val="588466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314192"/>
        <c:crossesAt val="-50"/>
        <c:crossBetween val="midCat"/>
      </c:valAx>
      <c:valAx>
        <c:axId val="589314192"/>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6336"/>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left</a:t>
            </a:r>
          </a:p>
        </c:rich>
      </c:tx>
      <c:overlay val="0"/>
      <c:spPr>
        <a:noFill/>
        <a:ln>
          <a:noFill/>
        </a:ln>
      </c:spPr>
    </c:title>
    <c:autoTitleDeleted val="0"/>
    <c:plotArea>
      <c:layout/>
      <c:scatterChart>
        <c:scatterStyle val="lineMarker"/>
        <c:varyColors val="0"/>
        <c:ser>
          <c:idx val="0"/>
          <c:order val="0"/>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401890451505168"/>
                  <c:y val="-0.6576277715580916"/>
                </c:manualLayout>
              </c:layout>
              <c:numFmt formatCode="General" sourceLinked="0"/>
            </c:trendlineLbl>
          </c:trendline>
          <c:xVal>
            <c:numRef>
              <c:f>test!$F$10:$F$16</c:f>
              <c:numCache>
                <c:formatCode>General</c:formatCode>
                <c:ptCount val="7"/>
                <c:pt idx="0">
                  <c:v>-22.721900000000002</c:v>
                </c:pt>
                <c:pt idx="1">
                  <c:v>-19.871200000000002</c:v>
                </c:pt>
                <c:pt idx="2">
                  <c:v>-14.2117</c:v>
                </c:pt>
                <c:pt idx="3">
                  <c:v>-17.953700000000001</c:v>
                </c:pt>
                <c:pt idx="4">
                  <c:v>-36.766300000000001</c:v>
                </c:pt>
                <c:pt idx="5">
                  <c:v>-18.429099999999998</c:v>
                </c:pt>
                <c:pt idx="6">
                  <c:v>-23.184699999999999</c:v>
                </c:pt>
              </c:numCache>
            </c:numRef>
          </c:xVal>
          <c:yVal>
            <c:numRef>
              <c:f>test!$X$10:$X$16</c:f>
              <c:numCache>
                <c:formatCode>General</c:formatCode>
                <c:ptCount val="7"/>
                <c:pt idx="0">
                  <c:v>-4.1512866081039501</c:v>
                </c:pt>
                <c:pt idx="1">
                  <c:v>-3.5680641155014499</c:v>
                </c:pt>
                <c:pt idx="2">
                  <c:v>-3.8459712841690199</c:v>
                </c:pt>
                <c:pt idx="3">
                  <c:v>-3.6753057764203998</c:v>
                </c:pt>
                <c:pt idx="4">
                  <c:v>-4.2898347578318896</c:v>
                </c:pt>
                <c:pt idx="5">
                  <c:v>-2.9087686362602199</c:v>
                </c:pt>
                <c:pt idx="6">
                  <c:v>-3.9656996394062101</c:v>
                </c:pt>
              </c:numCache>
            </c:numRef>
          </c:yVal>
          <c:smooth val="0"/>
          <c:extLst>
            <c:ext xmlns:c16="http://schemas.microsoft.com/office/drawing/2014/chart" uri="{C3380CC4-5D6E-409C-BE32-E72D297353CC}">
              <c16:uniqueId val="{00000001-4660-4BC3-BE3C-AF36B2CC6D3E}"/>
            </c:ext>
          </c:extLst>
        </c:ser>
        <c:dLbls>
          <c:showLegendKey val="0"/>
          <c:showVal val="0"/>
          <c:showCatName val="0"/>
          <c:showSerName val="0"/>
          <c:showPercent val="0"/>
          <c:showBubbleSize val="0"/>
        </c:dLbls>
        <c:axId val="72651341"/>
        <c:axId val="77592209"/>
      </c:scatterChart>
      <c:valAx>
        <c:axId val="72651341"/>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77592209"/>
        <c:crosses val="autoZero"/>
        <c:crossBetween val="midCat"/>
      </c:valAx>
      <c:valAx>
        <c:axId val="77592209"/>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72651341"/>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a:pPr>
            <a:r>
              <a:rPr lang="en-US" sz="1800" dirty="0"/>
              <a:t>Colony factor per segment</a:t>
            </a:r>
          </a:p>
        </c:rich>
      </c:tx>
      <c:overlay val="0"/>
    </c:title>
    <c:autoTitleDeleted val="0"/>
    <c:plotArea>
      <c:layout/>
      <c:barChart>
        <c:barDir val="col"/>
        <c:grouping val="clustered"/>
        <c:varyColors val="0"/>
        <c:ser>
          <c:idx val="0"/>
          <c:order val="0"/>
          <c:spPr>
            <a:solidFill>
              <a:srgbClr val="004586"/>
            </a:solidFill>
            <a:ln>
              <a:noFill/>
            </a:ln>
          </c:spPr>
          <c:invertIfNegative val="0"/>
          <c:val>
            <c:numRef>
              <c:f>'Insert Uses for Transformation'!$K$2:$K$15</c:f>
              <c:numCache>
                <c:formatCode>General</c:formatCode>
                <c:ptCount val="14"/>
                <c:pt idx="0">
                  <c:v>39.529411764705884</c:v>
                </c:pt>
                <c:pt idx="1">
                  <c:v>71.411764705882348</c:v>
                </c:pt>
                <c:pt idx="2">
                  <c:v>54.352941176470587</c:v>
                </c:pt>
                <c:pt idx="3">
                  <c:v>83.764705882352942</c:v>
                </c:pt>
                <c:pt idx="4">
                  <c:v>65</c:v>
                </c:pt>
                <c:pt idx="5">
                  <c:v>39.529411764705884</c:v>
                </c:pt>
                <c:pt idx="7">
                  <c:v>96.470588235294116</c:v>
                </c:pt>
                <c:pt idx="8">
                  <c:v>72.117647058823536</c:v>
                </c:pt>
                <c:pt idx="9">
                  <c:v>62.117647058823529</c:v>
                </c:pt>
                <c:pt idx="10">
                  <c:v>58.941176470588232</c:v>
                </c:pt>
                <c:pt idx="11">
                  <c:v>33.058823529411768</c:v>
                </c:pt>
                <c:pt idx="12">
                  <c:v>48.554033485540337</c:v>
                </c:pt>
                <c:pt idx="13">
                  <c:v>84.322678843226782</c:v>
                </c:pt>
              </c:numCache>
            </c:numRef>
          </c:val>
          <c:extLst>
            <c:ext xmlns:c16="http://schemas.microsoft.com/office/drawing/2014/chart" uri="{C3380CC4-5D6E-409C-BE32-E72D297353CC}">
              <c16:uniqueId val="{00000000-CD0E-455C-8F7C-338D34C57E67}"/>
            </c:ext>
          </c:extLst>
        </c:ser>
        <c:dLbls>
          <c:showLegendKey val="0"/>
          <c:showVal val="0"/>
          <c:showCatName val="0"/>
          <c:showSerName val="0"/>
          <c:showPercent val="0"/>
          <c:showBubbleSize val="0"/>
        </c:dLbls>
        <c:gapWidth val="150"/>
        <c:axId val="1895845536"/>
        <c:axId val="1897059920"/>
      </c:barChart>
      <c:valAx>
        <c:axId val="1897059920"/>
        <c:scaling>
          <c:orientation val="minMax"/>
          <c:max val="100"/>
        </c:scaling>
        <c:delete val="0"/>
        <c:axPos val="l"/>
        <c:majorGridlines>
          <c:spPr>
            <a:ln>
              <a:solidFill>
                <a:srgbClr val="B3B3B3"/>
              </a:solidFill>
            </a:ln>
          </c:spPr>
        </c:majorGridlines>
        <c:title>
          <c:tx>
            <c:rich>
              <a:bodyPr/>
              <a:lstStyle/>
              <a:p>
                <a:pPr>
                  <a:defRPr sz="900" b="0"/>
                </a:pPr>
                <a:r>
                  <a:rPr lang="en-US" sz="1800" dirty="0"/>
                  <a:t>Colony factor</a:t>
                </a:r>
              </a:p>
            </c:rich>
          </c:tx>
          <c:overlay val="0"/>
        </c:title>
        <c:numFmt formatCode="General" sourceLinked="1"/>
        <c:majorTickMark val="none"/>
        <c:minorTickMark val="none"/>
        <c:tickLblPos val="nextTo"/>
        <c:spPr>
          <a:ln>
            <a:solidFill>
              <a:srgbClr val="B3B3B3"/>
            </a:solidFill>
          </a:ln>
        </c:spPr>
        <c:txPr>
          <a:bodyPr/>
          <a:lstStyle/>
          <a:p>
            <a:pPr>
              <a:defRPr sz="1000" b="0"/>
            </a:pPr>
            <a:endParaRPr lang="en-US"/>
          </a:p>
        </c:txPr>
        <c:crossAx val="1895845536"/>
        <c:crossesAt val="0"/>
        <c:crossBetween val="between"/>
      </c:valAx>
      <c:catAx>
        <c:axId val="1895845536"/>
        <c:scaling>
          <c:orientation val="minMax"/>
        </c:scaling>
        <c:delete val="0"/>
        <c:axPos val="b"/>
        <c:title>
          <c:tx>
            <c:rich>
              <a:bodyPr/>
              <a:lstStyle/>
              <a:p>
                <a:pPr>
                  <a:defRPr sz="900" b="0"/>
                </a:pPr>
                <a:r>
                  <a:rPr lang="en-US" sz="1800" dirty="0"/>
                  <a:t>Segment Number</a:t>
                </a:r>
              </a:p>
            </c:rich>
          </c:tx>
          <c:overlay val="0"/>
        </c:title>
        <c:majorTickMark val="none"/>
        <c:minorTickMark val="none"/>
        <c:tickLblPos val="nextTo"/>
        <c:spPr>
          <a:ln>
            <a:solidFill>
              <a:srgbClr val="B3B3B3"/>
            </a:solidFill>
          </a:ln>
        </c:spPr>
        <c:txPr>
          <a:bodyPr/>
          <a:lstStyle/>
          <a:p>
            <a:pPr>
              <a:defRPr sz="1000" b="0"/>
            </a:pPr>
            <a:endParaRPr lang="en-US"/>
          </a:p>
        </c:txPr>
        <c:crossAx val="1897059920"/>
        <c:crossesAt val="0"/>
        <c:auto val="1"/>
        <c:lblAlgn val="ctr"/>
        <c:lblOffset val="100"/>
        <c:noMultiLvlLbl val="0"/>
      </c:catAx>
      <c:spPr>
        <a:noFill/>
        <a:ln>
          <a:solidFill>
            <a:srgbClr val="B3B3B3"/>
          </a:solidFill>
          <a:prstDash val="solid"/>
        </a:ln>
      </c:spPr>
    </c:plotArea>
    <c:plotVisOnly val="1"/>
    <c:dispBlanksAs val="gap"/>
    <c:showDLblsOverMax val="0"/>
  </c:chart>
  <c:spPr>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Left Handed vs Right</a:t>
            </a:r>
            <a:r>
              <a:rPr lang="en-US" baseline="0"/>
              <a:t> Handed Energies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Left Handed Solvation</c:v>
                </c:pt>
              </c:strCache>
            </c:strRef>
          </c:tx>
          <c:spPr>
            <a:ln w="28575" cap="rnd">
              <a:noFill/>
              <a:round/>
            </a:ln>
            <a:effectLst/>
          </c:spPr>
          <c:marker>
            <c:symbol val="circle"/>
            <c:size val="5"/>
            <c:spPr>
              <a:solidFill>
                <a:schemeClr val="accent1"/>
              </a:solidFill>
              <a:ln w="9525">
                <a:solidFill>
                  <a:schemeClr val="accent1"/>
                </a:solidFill>
              </a:ln>
              <a:effectLst/>
            </c:spPr>
          </c:marker>
          <c:yVal>
            <c:numRef>
              <c:f>Sheet1!$D$2:$D$712</c:f>
              <c:numCache>
                <c:formatCode>General</c:formatCode>
                <c:ptCount val="711"/>
                <c:pt idx="0">
                  <c:v>21.385100000000001</c:v>
                </c:pt>
                <c:pt idx="1">
                  <c:v>24.240400000000001</c:v>
                </c:pt>
                <c:pt idx="2">
                  <c:v>17.261199999999999</c:v>
                </c:pt>
                <c:pt idx="3">
                  <c:v>23.617699999999999</c:v>
                </c:pt>
                <c:pt idx="4">
                  <c:v>12.922800000000001</c:v>
                </c:pt>
                <c:pt idx="5">
                  <c:v>23.566199999999998</c:v>
                </c:pt>
                <c:pt idx="6">
                  <c:v>23.6142</c:v>
                </c:pt>
                <c:pt idx="7">
                  <c:v>20.988399999999999</c:v>
                </c:pt>
                <c:pt idx="8">
                  <c:v>23.339600000000001</c:v>
                </c:pt>
                <c:pt idx="9">
                  <c:v>21.221699999999998</c:v>
                </c:pt>
                <c:pt idx="10">
                  <c:v>23.689699999999998</c:v>
                </c:pt>
                <c:pt idx="11">
                  <c:v>14.1295</c:v>
                </c:pt>
                <c:pt idx="12">
                  <c:v>23.4968</c:v>
                </c:pt>
                <c:pt idx="13">
                  <c:v>15.9208</c:v>
                </c:pt>
                <c:pt idx="14">
                  <c:v>15.7441</c:v>
                </c:pt>
                <c:pt idx="15">
                  <c:v>24.2301</c:v>
                </c:pt>
                <c:pt idx="16">
                  <c:v>13.5928</c:v>
                </c:pt>
                <c:pt idx="17">
                  <c:v>22.092700000000001</c:v>
                </c:pt>
                <c:pt idx="18">
                  <c:v>22.730399999999999</c:v>
                </c:pt>
                <c:pt idx="19">
                  <c:v>17.171399999999998</c:v>
                </c:pt>
                <c:pt idx="20">
                  <c:v>20.4175</c:v>
                </c:pt>
                <c:pt idx="21">
                  <c:v>26.3261</c:v>
                </c:pt>
                <c:pt idx="22">
                  <c:v>16.465900000000001</c:v>
                </c:pt>
                <c:pt idx="23">
                  <c:v>17.485299999999999</c:v>
                </c:pt>
                <c:pt idx="24">
                  <c:v>23.535499999999999</c:v>
                </c:pt>
                <c:pt idx="25">
                  <c:v>20.534199999999998</c:v>
                </c:pt>
                <c:pt idx="26">
                  <c:v>14.6571</c:v>
                </c:pt>
                <c:pt idx="27">
                  <c:v>16.468499999999999</c:v>
                </c:pt>
                <c:pt idx="28">
                  <c:v>20.731999999999999</c:v>
                </c:pt>
                <c:pt idx="29">
                  <c:v>24.625599999999999</c:v>
                </c:pt>
                <c:pt idx="30">
                  <c:v>24.29</c:v>
                </c:pt>
                <c:pt idx="31">
                  <c:v>13.5677</c:v>
                </c:pt>
                <c:pt idx="32">
                  <c:v>18.5212</c:v>
                </c:pt>
                <c:pt idx="33">
                  <c:v>20.264299999999999</c:v>
                </c:pt>
                <c:pt idx="34">
                  <c:v>21.198799999999999</c:v>
                </c:pt>
                <c:pt idx="35">
                  <c:v>25.020700000000001</c:v>
                </c:pt>
                <c:pt idx="36">
                  <c:v>16.761600000000001</c:v>
                </c:pt>
                <c:pt idx="37">
                  <c:v>20.423200000000001</c:v>
                </c:pt>
                <c:pt idx="38">
                  <c:v>20.271599999999999</c:v>
                </c:pt>
                <c:pt idx="39">
                  <c:v>13.6928</c:v>
                </c:pt>
                <c:pt idx="40">
                  <c:v>19.616</c:v>
                </c:pt>
                <c:pt idx="41">
                  <c:v>21.212199999999999</c:v>
                </c:pt>
                <c:pt idx="42">
                  <c:v>20.6892</c:v>
                </c:pt>
                <c:pt idx="43">
                  <c:v>18.0367</c:v>
                </c:pt>
                <c:pt idx="44">
                  <c:v>24.731300000000001</c:v>
                </c:pt>
                <c:pt idx="45">
                  <c:v>25.7666</c:v>
                </c:pt>
                <c:pt idx="46">
                  <c:v>20.758900000000001</c:v>
                </c:pt>
                <c:pt idx="47">
                  <c:v>19.967099999999999</c:v>
                </c:pt>
                <c:pt idx="48">
                  <c:v>19.7456</c:v>
                </c:pt>
                <c:pt idx="49">
                  <c:v>25.568200000000001</c:v>
                </c:pt>
                <c:pt idx="50">
                  <c:v>20.769100000000002</c:v>
                </c:pt>
                <c:pt idx="51">
                  <c:v>20.274999999999999</c:v>
                </c:pt>
                <c:pt idx="52">
                  <c:v>25.0761</c:v>
                </c:pt>
                <c:pt idx="53">
                  <c:v>17.082599999999999</c:v>
                </c:pt>
                <c:pt idx="54">
                  <c:v>20.263200000000001</c:v>
                </c:pt>
                <c:pt idx="55">
                  <c:v>20.245899999999999</c:v>
                </c:pt>
                <c:pt idx="56">
                  <c:v>20.180099999999999</c:v>
                </c:pt>
                <c:pt idx="57">
                  <c:v>16.395</c:v>
                </c:pt>
                <c:pt idx="58">
                  <c:v>26.108599999999999</c:v>
                </c:pt>
                <c:pt idx="59">
                  <c:v>20.395</c:v>
                </c:pt>
                <c:pt idx="60">
                  <c:v>27.185500000000001</c:v>
                </c:pt>
                <c:pt idx="61">
                  <c:v>16.461200000000002</c:v>
                </c:pt>
                <c:pt idx="62">
                  <c:v>26.812000000000001</c:v>
                </c:pt>
                <c:pt idx="63">
                  <c:v>26.697500000000002</c:v>
                </c:pt>
                <c:pt idx="64">
                  <c:v>24.339500000000001</c:v>
                </c:pt>
                <c:pt idx="65">
                  <c:v>20.6267</c:v>
                </c:pt>
                <c:pt idx="66">
                  <c:v>24.8429</c:v>
                </c:pt>
                <c:pt idx="67">
                  <c:v>17.808700000000002</c:v>
                </c:pt>
                <c:pt idx="68">
                  <c:v>26.188400000000001</c:v>
                </c:pt>
                <c:pt idx="69">
                  <c:v>24.032599999999999</c:v>
                </c:pt>
                <c:pt idx="70">
                  <c:v>19.966999999999999</c:v>
                </c:pt>
                <c:pt idx="71">
                  <c:v>20.2578</c:v>
                </c:pt>
                <c:pt idx="72">
                  <c:v>24.255299999999998</c:v>
                </c:pt>
                <c:pt idx="73">
                  <c:v>18.286799999999999</c:v>
                </c:pt>
                <c:pt idx="74">
                  <c:v>24.244199999999999</c:v>
                </c:pt>
                <c:pt idx="75">
                  <c:v>20.3596</c:v>
                </c:pt>
                <c:pt idx="76">
                  <c:v>20.395099999999999</c:v>
                </c:pt>
                <c:pt idx="77">
                  <c:v>21.206</c:v>
                </c:pt>
                <c:pt idx="78">
                  <c:v>20.3049</c:v>
                </c:pt>
                <c:pt idx="79">
                  <c:v>16.9453</c:v>
                </c:pt>
                <c:pt idx="80">
                  <c:v>19.510200000000001</c:v>
                </c:pt>
                <c:pt idx="81">
                  <c:v>23.503799999999998</c:v>
                </c:pt>
                <c:pt idx="82">
                  <c:v>26.137499999999999</c:v>
                </c:pt>
                <c:pt idx="83">
                  <c:v>26.189399999999999</c:v>
                </c:pt>
                <c:pt idx="84">
                  <c:v>23.255400000000002</c:v>
                </c:pt>
                <c:pt idx="85">
                  <c:v>16.297999999999998</c:v>
                </c:pt>
                <c:pt idx="86">
                  <c:v>23.215199999999999</c:v>
                </c:pt>
                <c:pt idx="87">
                  <c:v>24.563500000000001</c:v>
                </c:pt>
                <c:pt idx="88">
                  <c:v>24.200199999999999</c:v>
                </c:pt>
                <c:pt idx="89">
                  <c:v>24.9192</c:v>
                </c:pt>
                <c:pt idx="90">
                  <c:v>26.3111</c:v>
                </c:pt>
                <c:pt idx="91">
                  <c:v>23.5032</c:v>
                </c:pt>
                <c:pt idx="92">
                  <c:v>19.1737</c:v>
                </c:pt>
                <c:pt idx="93">
                  <c:v>24.567</c:v>
                </c:pt>
                <c:pt idx="94">
                  <c:v>23.631399999999999</c:v>
                </c:pt>
                <c:pt idx="95">
                  <c:v>20.5746</c:v>
                </c:pt>
                <c:pt idx="96">
                  <c:v>20.361699999999999</c:v>
                </c:pt>
                <c:pt idx="97">
                  <c:v>18.060700000000001</c:v>
                </c:pt>
                <c:pt idx="98">
                  <c:v>23.593599999999999</c:v>
                </c:pt>
                <c:pt idx="99">
                  <c:v>18.522300000000001</c:v>
                </c:pt>
                <c:pt idx="100">
                  <c:v>24.540400000000002</c:v>
                </c:pt>
                <c:pt idx="101">
                  <c:v>23.752700000000001</c:v>
                </c:pt>
                <c:pt idx="102">
                  <c:v>23.215599999999998</c:v>
                </c:pt>
                <c:pt idx="103">
                  <c:v>22.854600000000001</c:v>
                </c:pt>
                <c:pt idx="104">
                  <c:v>22.117000000000001</c:v>
                </c:pt>
                <c:pt idx="105">
                  <c:v>21.811299999999999</c:v>
                </c:pt>
                <c:pt idx="106">
                  <c:v>18.421299999999999</c:v>
                </c:pt>
                <c:pt idx="107">
                  <c:v>18.172999999999998</c:v>
                </c:pt>
                <c:pt idx="108">
                  <c:v>20.8506</c:v>
                </c:pt>
                <c:pt idx="109">
                  <c:v>24.819299999999998</c:v>
                </c:pt>
                <c:pt idx="110">
                  <c:v>23.305099999999999</c:v>
                </c:pt>
                <c:pt idx="111">
                  <c:v>20.735600000000002</c:v>
                </c:pt>
                <c:pt idx="112">
                  <c:v>18.186800000000002</c:v>
                </c:pt>
                <c:pt idx="113">
                  <c:v>17.874099999999999</c:v>
                </c:pt>
                <c:pt idx="114">
                  <c:v>18.7532</c:v>
                </c:pt>
                <c:pt idx="115">
                  <c:v>14.808299999999999</c:v>
                </c:pt>
                <c:pt idx="116">
                  <c:v>23.1449</c:v>
                </c:pt>
                <c:pt idx="117">
                  <c:v>13.599500000000001</c:v>
                </c:pt>
                <c:pt idx="118">
                  <c:v>24.0215</c:v>
                </c:pt>
                <c:pt idx="119">
                  <c:v>26.135000000000002</c:v>
                </c:pt>
                <c:pt idx="120">
                  <c:v>19.3432</c:v>
                </c:pt>
                <c:pt idx="121">
                  <c:v>22.7622</c:v>
                </c:pt>
                <c:pt idx="122">
                  <c:v>17.840599999999998</c:v>
                </c:pt>
                <c:pt idx="123">
                  <c:v>17.985299999999999</c:v>
                </c:pt>
                <c:pt idx="124">
                  <c:v>23.469799999999999</c:v>
                </c:pt>
                <c:pt idx="125">
                  <c:v>21.212900000000001</c:v>
                </c:pt>
                <c:pt idx="126">
                  <c:v>25.013400000000001</c:v>
                </c:pt>
                <c:pt idx="127">
                  <c:v>26.289200000000001</c:v>
                </c:pt>
                <c:pt idx="128">
                  <c:v>13.9198</c:v>
                </c:pt>
                <c:pt idx="129">
                  <c:v>19.247900000000001</c:v>
                </c:pt>
                <c:pt idx="130">
                  <c:v>23.578900000000001</c:v>
                </c:pt>
                <c:pt idx="131">
                  <c:v>17.301600000000001</c:v>
                </c:pt>
                <c:pt idx="132">
                  <c:v>13.458600000000001</c:v>
                </c:pt>
                <c:pt idx="133">
                  <c:v>23.1572</c:v>
                </c:pt>
                <c:pt idx="134">
                  <c:v>24.091100000000001</c:v>
                </c:pt>
                <c:pt idx="135">
                  <c:v>14.8771</c:v>
                </c:pt>
                <c:pt idx="136">
                  <c:v>18.6492</c:v>
                </c:pt>
                <c:pt idx="137">
                  <c:v>18.629200000000001</c:v>
                </c:pt>
                <c:pt idx="138">
                  <c:v>21.253900000000002</c:v>
                </c:pt>
                <c:pt idx="139">
                  <c:v>23.9861</c:v>
                </c:pt>
                <c:pt idx="140">
                  <c:v>13.4246</c:v>
                </c:pt>
                <c:pt idx="141">
                  <c:v>18.3308</c:v>
                </c:pt>
                <c:pt idx="142">
                  <c:v>18.553999999999998</c:v>
                </c:pt>
                <c:pt idx="143">
                  <c:v>15.2719</c:v>
                </c:pt>
                <c:pt idx="144">
                  <c:v>24.128599999999999</c:v>
                </c:pt>
                <c:pt idx="145">
                  <c:v>17.359000000000002</c:v>
                </c:pt>
                <c:pt idx="146">
                  <c:v>23.890799999999999</c:v>
                </c:pt>
                <c:pt idx="147">
                  <c:v>23.221499999999999</c:v>
                </c:pt>
                <c:pt idx="148">
                  <c:v>14.383800000000001</c:v>
                </c:pt>
                <c:pt idx="149">
                  <c:v>24.8432</c:v>
                </c:pt>
                <c:pt idx="150">
                  <c:v>25.808499999999999</c:v>
                </c:pt>
                <c:pt idx="151">
                  <c:v>24.814599999999999</c:v>
                </c:pt>
                <c:pt idx="152">
                  <c:v>14.988200000000001</c:v>
                </c:pt>
                <c:pt idx="153">
                  <c:v>19.964500000000001</c:v>
                </c:pt>
                <c:pt idx="154">
                  <c:v>19.559899999999999</c:v>
                </c:pt>
                <c:pt idx="155">
                  <c:v>20.583400000000001</c:v>
                </c:pt>
                <c:pt idx="156">
                  <c:v>20.361000000000001</c:v>
                </c:pt>
                <c:pt idx="157">
                  <c:v>21.6831</c:v>
                </c:pt>
                <c:pt idx="158">
                  <c:v>24.1784</c:v>
                </c:pt>
                <c:pt idx="159">
                  <c:v>20.2727</c:v>
                </c:pt>
                <c:pt idx="160">
                  <c:v>24.609200000000001</c:v>
                </c:pt>
                <c:pt idx="161">
                  <c:v>16.677</c:v>
                </c:pt>
                <c:pt idx="162">
                  <c:v>18.498100000000001</c:v>
                </c:pt>
                <c:pt idx="163">
                  <c:v>18.252800000000001</c:v>
                </c:pt>
                <c:pt idx="164">
                  <c:v>11.6349</c:v>
                </c:pt>
                <c:pt idx="165">
                  <c:v>18.334499999999998</c:v>
                </c:pt>
                <c:pt idx="166">
                  <c:v>18.386600000000001</c:v>
                </c:pt>
                <c:pt idx="167">
                  <c:v>18.573399999999999</c:v>
                </c:pt>
                <c:pt idx="168">
                  <c:v>16.748999999999999</c:v>
                </c:pt>
                <c:pt idx="169">
                  <c:v>21.913599999999999</c:v>
                </c:pt>
                <c:pt idx="170">
                  <c:v>20.691099999999999</c:v>
                </c:pt>
                <c:pt idx="171">
                  <c:v>23.5853</c:v>
                </c:pt>
                <c:pt idx="172">
                  <c:v>12.4459</c:v>
                </c:pt>
                <c:pt idx="173">
                  <c:v>15.0366</c:v>
                </c:pt>
                <c:pt idx="174">
                  <c:v>17.9618</c:v>
                </c:pt>
                <c:pt idx="175">
                  <c:v>21.2849</c:v>
                </c:pt>
                <c:pt idx="176">
                  <c:v>22.589099999999998</c:v>
                </c:pt>
                <c:pt idx="177">
                  <c:v>14.017200000000001</c:v>
                </c:pt>
                <c:pt idx="178">
                  <c:v>16.977699999999999</c:v>
                </c:pt>
                <c:pt idx="179">
                  <c:v>19.994199999999999</c:v>
                </c:pt>
                <c:pt idx="180">
                  <c:v>11.1501</c:v>
                </c:pt>
                <c:pt idx="181">
                  <c:v>22.359300000000001</c:v>
                </c:pt>
                <c:pt idx="182">
                  <c:v>9.8911999999999995</c:v>
                </c:pt>
                <c:pt idx="183">
                  <c:v>24.4788</c:v>
                </c:pt>
                <c:pt idx="184">
                  <c:v>26.210999999999999</c:v>
                </c:pt>
                <c:pt idx="185">
                  <c:v>13.4514</c:v>
                </c:pt>
                <c:pt idx="186">
                  <c:v>23.373200000000001</c:v>
                </c:pt>
                <c:pt idx="187">
                  <c:v>14.4732</c:v>
                </c:pt>
                <c:pt idx="188">
                  <c:v>12.8256</c:v>
                </c:pt>
                <c:pt idx="189">
                  <c:v>25.501100000000001</c:v>
                </c:pt>
                <c:pt idx="190">
                  <c:v>17.564800000000002</c:v>
                </c:pt>
                <c:pt idx="191">
                  <c:v>9.6313300000000002</c:v>
                </c:pt>
                <c:pt idx="192">
                  <c:v>21.187100000000001</c:v>
                </c:pt>
                <c:pt idx="193">
                  <c:v>14.4977</c:v>
                </c:pt>
                <c:pt idx="194">
                  <c:v>13.6393</c:v>
                </c:pt>
                <c:pt idx="195">
                  <c:v>19.858799999999999</c:v>
                </c:pt>
                <c:pt idx="196">
                  <c:v>16.7988</c:v>
                </c:pt>
                <c:pt idx="197">
                  <c:v>19.022200000000002</c:v>
                </c:pt>
                <c:pt idx="198">
                  <c:v>24.0458</c:v>
                </c:pt>
                <c:pt idx="199">
                  <c:v>20.8109</c:v>
                </c:pt>
                <c:pt idx="200">
                  <c:v>26.125699999999998</c:v>
                </c:pt>
                <c:pt idx="201">
                  <c:v>14.694900000000001</c:v>
                </c:pt>
                <c:pt idx="202">
                  <c:v>24.0839</c:v>
                </c:pt>
                <c:pt idx="203">
                  <c:v>19.675000000000001</c:v>
                </c:pt>
                <c:pt idx="204">
                  <c:v>14.9969</c:v>
                </c:pt>
                <c:pt idx="205">
                  <c:v>16.019200000000001</c:v>
                </c:pt>
                <c:pt idx="206">
                  <c:v>12.2364</c:v>
                </c:pt>
                <c:pt idx="207">
                  <c:v>15.5487</c:v>
                </c:pt>
                <c:pt idx="208">
                  <c:v>20.5381</c:v>
                </c:pt>
                <c:pt idx="209">
                  <c:v>17.683499999999999</c:v>
                </c:pt>
                <c:pt idx="210">
                  <c:v>16.398399999999999</c:v>
                </c:pt>
                <c:pt idx="211">
                  <c:v>13.865500000000001</c:v>
                </c:pt>
                <c:pt idx="212">
                  <c:v>14.14</c:v>
                </c:pt>
                <c:pt idx="213">
                  <c:v>16.576000000000001</c:v>
                </c:pt>
                <c:pt idx="214">
                  <c:v>24.099900000000002</c:v>
                </c:pt>
                <c:pt idx="215">
                  <c:v>17.3247</c:v>
                </c:pt>
                <c:pt idx="216">
                  <c:v>14.5869</c:v>
                </c:pt>
                <c:pt idx="217">
                  <c:v>18.545500000000001</c:v>
                </c:pt>
                <c:pt idx="218">
                  <c:v>19.927800000000001</c:v>
                </c:pt>
                <c:pt idx="219">
                  <c:v>14.811500000000001</c:v>
                </c:pt>
                <c:pt idx="220">
                  <c:v>14.686400000000001</c:v>
                </c:pt>
                <c:pt idx="221">
                  <c:v>19.865400000000001</c:v>
                </c:pt>
                <c:pt idx="222">
                  <c:v>11.910399999999999</c:v>
                </c:pt>
                <c:pt idx="223">
                  <c:v>15.8278</c:v>
                </c:pt>
                <c:pt idx="224">
                  <c:v>26.1069</c:v>
                </c:pt>
                <c:pt idx="225">
                  <c:v>16.116099999999999</c:v>
                </c:pt>
                <c:pt idx="226">
                  <c:v>14.032299999999999</c:v>
                </c:pt>
                <c:pt idx="227">
                  <c:v>13.741099999999999</c:v>
                </c:pt>
                <c:pt idx="228">
                  <c:v>16.216799999999999</c:v>
                </c:pt>
                <c:pt idx="229">
                  <c:v>14.1768</c:v>
                </c:pt>
                <c:pt idx="230">
                  <c:v>13.021000000000001</c:v>
                </c:pt>
                <c:pt idx="231">
                  <c:v>15.2743</c:v>
                </c:pt>
                <c:pt idx="232">
                  <c:v>14.5517</c:v>
                </c:pt>
                <c:pt idx="233">
                  <c:v>16.2561</c:v>
                </c:pt>
                <c:pt idx="234">
                  <c:v>11.441599999999999</c:v>
                </c:pt>
                <c:pt idx="235">
                  <c:v>24.551400000000001</c:v>
                </c:pt>
                <c:pt idx="236">
                  <c:v>14.159000000000001</c:v>
                </c:pt>
                <c:pt idx="237">
                  <c:v>24.078399999999998</c:v>
                </c:pt>
                <c:pt idx="238">
                  <c:v>16.542100000000001</c:v>
                </c:pt>
                <c:pt idx="239">
                  <c:v>19.349399999999999</c:v>
                </c:pt>
                <c:pt idx="240">
                  <c:v>13.7845</c:v>
                </c:pt>
                <c:pt idx="241">
                  <c:v>22.072500000000002</c:v>
                </c:pt>
                <c:pt idx="242">
                  <c:v>14.9764</c:v>
                </c:pt>
                <c:pt idx="243">
                  <c:v>13.6334</c:v>
                </c:pt>
                <c:pt idx="244">
                  <c:v>16.925799999999999</c:v>
                </c:pt>
                <c:pt idx="245">
                  <c:v>13.2325</c:v>
                </c:pt>
                <c:pt idx="246">
                  <c:v>17.5425</c:v>
                </c:pt>
                <c:pt idx="247">
                  <c:v>24.208400000000001</c:v>
                </c:pt>
                <c:pt idx="248">
                  <c:v>17.5535</c:v>
                </c:pt>
                <c:pt idx="249">
                  <c:v>15.959</c:v>
                </c:pt>
                <c:pt idx="250">
                  <c:v>16.272600000000001</c:v>
                </c:pt>
                <c:pt idx="251">
                  <c:v>11.2455</c:v>
                </c:pt>
                <c:pt idx="252">
                  <c:v>11.375999999999999</c:v>
                </c:pt>
                <c:pt idx="253">
                  <c:v>14.1656</c:v>
                </c:pt>
                <c:pt idx="254">
                  <c:v>13.702400000000001</c:v>
                </c:pt>
                <c:pt idx="255">
                  <c:v>14.494</c:v>
                </c:pt>
                <c:pt idx="256">
                  <c:v>14.0434</c:v>
                </c:pt>
                <c:pt idx="257">
                  <c:v>13.2546</c:v>
                </c:pt>
                <c:pt idx="258">
                  <c:v>10.0374</c:v>
                </c:pt>
                <c:pt idx="259">
                  <c:v>10.3377</c:v>
                </c:pt>
                <c:pt idx="260">
                  <c:v>11.885300000000001</c:v>
                </c:pt>
                <c:pt idx="261">
                  <c:v>10.440300000000001</c:v>
                </c:pt>
                <c:pt idx="262">
                  <c:v>16.5825</c:v>
                </c:pt>
                <c:pt idx="263">
                  <c:v>14.517799999999999</c:v>
                </c:pt>
                <c:pt idx="264">
                  <c:v>13.298999999999999</c:v>
                </c:pt>
                <c:pt idx="265">
                  <c:v>14.3477</c:v>
                </c:pt>
                <c:pt idx="266">
                  <c:v>20.252400000000002</c:v>
                </c:pt>
                <c:pt idx="267">
                  <c:v>11.3667</c:v>
                </c:pt>
                <c:pt idx="268">
                  <c:v>14.203099999999999</c:v>
                </c:pt>
                <c:pt idx="269">
                  <c:v>12.3354</c:v>
                </c:pt>
                <c:pt idx="270">
                  <c:v>14.7721</c:v>
                </c:pt>
                <c:pt idx="271">
                  <c:v>7.6813199999999986</c:v>
                </c:pt>
                <c:pt idx="272">
                  <c:v>10.5297</c:v>
                </c:pt>
                <c:pt idx="273">
                  <c:v>15.1309</c:v>
                </c:pt>
                <c:pt idx="274">
                  <c:v>14.0319</c:v>
                </c:pt>
                <c:pt idx="275">
                  <c:v>13.5533</c:v>
                </c:pt>
                <c:pt idx="276">
                  <c:v>13.259600000000001</c:v>
                </c:pt>
                <c:pt idx="277">
                  <c:v>19.519400000000001</c:v>
                </c:pt>
                <c:pt idx="278">
                  <c:v>19.363800000000001</c:v>
                </c:pt>
                <c:pt idx="279">
                  <c:v>12.207800000000001</c:v>
                </c:pt>
                <c:pt idx="280">
                  <c:v>14.157299999999999</c:v>
                </c:pt>
                <c:pt idx="281">
                  <c:v>17.5396</c:v>
                </c:pt>
                <c:pt idx="282">
                  <c:v>13.76</c:v>
                </c:pt>
                <c:pt idx="283">
                  <c:v>13.8749</c:v>
                </c:pt>
                <c:pt idx="284">
                  <c:v>13.1914</c:v>
                </c:pt>
                <c:pt idx="285">
                  <c:v>17.877800000000001</c:v>
                </c:pt>
                <c:pt idx="286">
                  <c:v>14.313700000000001</c:v>
                </c:pt>
                <c:pt idx="287">
                  <c:v>18.229700000000001</c:v>
                </c:pt>
                <c:pt idx="288">
                  <c:v>10.401400000000001</c:v>
                </c:pt>
                <c:pt idx="289">
                  <c:v>14.3477</c:v>
                </c:pt>
                <c:pt idx="290">
                  <c:v>25.3108</c:v>
                </c:pt>
                <c:pt idx="291">
                  <c:v>15.766</c:v>
                </c:pt>
                <c:pt idx="292">
                  <c:v>18.533799999999999</c:v>
                </c:pt>
                <c:pt idx="293">
                  <c:v>16.280799999999999</c:v>
                </c:pt>
                <c:pt idx="294">
                  <c:v>11.818300000000001</c:v>
                </c:pt>
                <c:pt idx="295">
                  <c:v>14.957599999999999</c:v>
                </c:pt>
                <c:pt idx="296">
                  <c:v>14.5718</c:v>
                </c:pt>
                <c:pt idx="297">
                  <c:v>9.8186999999999998</c:v>
                </c:pt>
                <c:pt idx="298">
                  <c:v>12.937099999999999</c:v>
                </c:pt>
                <c:pt idx="299">
                  <c:v>7.8294800000000002</c:v>
                </c:pt>
                <c:pt idx="300">
                  <c:v>24.770099999999999</c:v>
                </c:pt>
                <c:pt idx="301">
                  <c:v>15.398300000000001</c:v>
                </c:pt>
                <c:pt idx="302">
                  <c:v>13.4941</c:v>
                </c:pt>
                <c:pt idx="303">
                  <c:v>10.457800000000001</c:v>
                </c:pt>
                <c:pt idx="304">
                  <c:v>10.5015</c:v>
                </c:pt>
                <c:pt idx="305">
                  <c:v>13.339499999999999</c:v>
                </c:pt>
                <c:pt idx="306">
                  <c:v>10.9213</c:v>
                </c:pt>
                <c:pt idx="307">
                  <c:v>10.4313</c:v>
                </c:pt>
                <c:pt idx="308">
                  <c:v>10.475</c:v>
                </c:pt>
                <c:pt idx="309">
                  <c:v>12.5406</c:v>
                </c:pt>
                <c:pt idx="310">
                  <c:v>18.787400000000002</c:v>
                </c:pt>
                <c:pt idx="311">
                  <c:v>10.694900000000001</c:v>
                </c:pt>
                <c:pt idx="312">
                  <c:v>14.339</c:v>
                </c:pt>
                <c:pt idx="313">
                  <c:v>25.216200000000001</c:v>
                </c:pt>
                <c:pt idx="314">
                  <c:v>12.4886</c:v>
                </c:pt>
                <c:pt idx="315">
                  <c:v>15.021000000000001</c:v>
                </c:pt>
                <c:pt idx="316">
                  <c:v>15.475199999999999</c:v>
                </c:pt>
                <c:pt idx="317">
                  <c:v>10.193199999999999</c:v>
                </c:pt>
                <c:pt idx="318">
                  <c:v>13.5921</c:v>
                </c:pt>
                <c:pt idx="319">
                  <c:v>13.203200000000001</c:v>
                </c:pt>
                <c:pt idx="320">
                  <c:v>9.6234899999999985</c:v>
                </c:pt>
                <c:pt idx="321">
                  <c:v>15.7676</c:v>
                </c:pt>
                <c:pt idx="322">
                  <c:v>10.4879</c:v>
                </c:pt>
                <c:pt idx="323">
                  <c:v>16.505299999999998</c:v>
                </c:pt>
                <c:pt idx="324">
                  <c:v>13.4322</c:v>
                </c:pt>
                <c:pt idx="325">
                  <c:v>15.0694</c:v>
                </c:pt>
                <c:pt idx="326">
                  <c:v>13.0791</c:v>
                </c:pt>
                <c:pt idx="327">
                  <c:v>10.075100000000001</c:v>
                </c:pt>
                <c:pt idx="328">
                  <c:v>16.491800000000001</c:v>
                </c:pt>
                <c:pt idx="329">
                  <c:v>18.6813</c:v>
                </c:pt>
                <c:pt idx="330">
                  <c:v>15.1831</c:v>
                </c:pt>
                <c:pt idx="331">
                  <c:v>14.6876</c:v>
                </c:pt>
                <c:pt idx="332">
                  <c:v>15.2537</c:v>
                </c:pt>
                <c:pt idx="333">
                  <c:v>14.0284</c:v>
                </c:pt>
                <c:pt idx="334">
                  <c:v>14.7384</c:v>
                </c:pt>
                <c:pt idx="335">
                  <c:v>14.5067</c:v>
                </c:pt>
                <c:pt idx="336">
                  <c:v>13.135</c:v>
                </c:pt>
                <c:pt idx="337">
                  <c:v>10.082599999999999</c:v>
                </c:pt>
                <c:pt idx="338">
                  <c:v>9.4506300000000003</c:v>
                </c:pt>
                <c:pt idx="339">
                  <c:v>13.6576</c:v>
                </c:pt>
                <c:pt idx="340">
                  <c:v>15.797499999999999</c:v>
                </c:pt>
                <c:pt idx="341">
                  <c:v>16.1722</c:v>
                </c:pt>
                <c:pt idx="342">
                  <c:v>10.0503</c:v>
                </c:pt>
                <c:pt idx="343">
                  <c:v>10.799200000000001</c:v>
                </c:pt>
                <c:pt idx="344">
                  <c:v>9.5419300000000007</c:v>
                </c:pt>
                <c:pt idx="345">
                  <c:v>18.0092</c:v>
                </c:pt>
                <c:pt idx="346">
                  <c:v>9.8052200000000003</c:v>
                </c:pt>
                <c:pt idx="347">
                  <c:v>18.265000000000001</c:v>
                </c:pt>
                <c:pt idx="348">
                  <c:v>16.430499999999999</c:v>
                </c:pt>
                <c:pt idx="349">
                  <c:v>14.7737</c:v>
                </c:pt>
                <c:pt idx="350">
                  <c:v>13.3985</c:v>
                </c:pt>
                <c:pt idx="351">
                  <c:v>15.3681</c:v>
                </c:pt>
                <c:pt idx="352">
                  <c:v>17.1067</c:v>
                </c:pt>
                <c:pt idx="353">
                  <c:v>17.967300000000002</c:v>
                </c:pt>
                <c:pt idx="354">
                  <c:v>11.2486</c:v>
                </c:pt>
                <c:pt idx="355">
                  <c:v>11.186999999999999</c:v>
                </c:pt>
                <c:pt idx="356">
                  <c:v>12.3414</c:v>
                </c:pt>
                <c:pt idx="357">
                  <c:v>11.9001</c:v>
                </c:pt>
                <c:pt idx="358">
                  <c:v>13.364599999999999</c:v>
                </c:pt>
                <c:pt idx="359">
                  <c:v>12.2774</c:v>
                </c:pt>
                <c:pt idx="360">
                  <c:v>11.210800000000001</c:v>
                </c:pt>
                <c:pt idx="361">
                  <c:v>17.701899999999998</c:v>
                </c:pt>
                <c:pt idx="362">
                  <c:v>13.758800000000001</c:v>
                </c:pt>
                <c:pt idx="363">
                  <c:v>11.8703</c:v>
                </c:pt>
                <c:pt idx="364">
                  <c:v>15.3855</c:v>
                </c:pt>
                <c:pt idx="365">
                  <c:v>11.4323</c:v>
                </c:pt>
                <c:pt idx="366">
                  <c:v>10.439500000000001</c:v>
                </c:pt>
                <c:pt idx="367">
                  <c:v>13.3462</c:v>
                </c:pt>
                <c:pt idx="368">
                  <c:v>15.9818</c:v>
                </c:pt>
                <c:pt idx="369">
                  <c:v>9.7422800000000009</c:v>
                </c:pt>
                <c:pt idx="370">
                  <c:v>11.4579</c:v>
                </c:pt>
                <c:pt idx="371">
                  <c:v>13.0855</c:v>
                </c:pt>
                <c:pt idx="372">
                  <c:v>15.3774</c:v>
                </c:pt>
                <c:pt idx="373">
                  <c:v>13.3683</c:v>
                </c:pt>
                <c:pt idx="374">
                  <c:v>13.0747</c:v>
                </c:pt>
                <c:pt idx="375">
                  <c:v>15.6906</c:v>
                </c:pt>
                <c:pt idx="376">
                  <c:v>14.673999999999999</c:v>
                </c:pt>
                <c:pt idx="377">
                  <c:v>15.4671</c:v>
                </c:pt>
                <c:pt idx="378">
                  <c:v>14.69</c:v>
                </c:pt>
                <c:pt idx="379">
                  <c:v>11.7407</c:v>
                </c:pt>
                <c:pt idx="380">
                  <c:v>15.312200000000001</c:v>
                </c:pt>
                <c:pt idx="381">
                  <c:v>21.847200000000001</c:v>
                </c:pt>
                <c:pt idx="382">
                  <c:v>17.866499999999998</c:v>
                </c:pt>
                <c:pt idx="383">
                  <c:v>11.920199999999999</c:v>
                </c:pt>
                <c:pt idx="384">
                  <c:v>15.100300000000001</c:v>
                </c:pt>
                <c:pt idx="385">
                  <c:v>12.382099999999999</c:v>
                </c:pt>
                <c:pt idx="386">
                  <c:v>14.8355</c:v>
                </c:pt>
                <c:pt idx="387">
                  <c:v>10.857900000000001</c:v>
                </c:pt>
                <c:pt idx="388">
                  <c:v>15.8001</c:v>
                </c:pt>
                <c:pt idx="389">
                  <c:v>8.6097699999999993</c:v>
                </c:pt>
                <c:pt idx="390">
                  <c:v>13.842499999999999</c:v>
                </c:pt>
                <c:pt idx="391">
                  <c:v>11.526</c:v>
                </c:pt>
                <c:pt idx="392">
                  <c:v>11.7225</c:v>
                </c:pt>
                <c:pt idx="393">
                  <c:v>10.7094</c:v>
                </c:pt>
                <c:pt idx="394">
                  <c:v>10.0893</c:v>
                </c:pt>
                <c:pt idx="395">
                  <c:v>10.295199999999999</c:v>
                </c:pt>
                <c:pt idx="396">
                  <c:v>13.442500000000001</c:v>
                </c:pt>
                <c:pt idx="397">
                  <c:v>18.416</c:v>
                </c:pt>
                <c:pt idx="398">
                  <c:v>16.513999999999999</c:v>
                </c:pt>
                <c:pt idx="399">
                  <c:v>9.9571500000000004</c:v>
                </c:pt>
                <c:pt idx="400">
                  <c:v>16.450399999999998</c:v>
                </c:pt>
                <c:pt idx="401">
                  <c:v>13.3215</c:v>
                </c:pt>
                <c:pt idx="402">
                  <c:v>11.252800000000001</c:v>
                </c:pt>
                <c:pt idx="403">
                  <c:v>18.237100000000002</c:v>
                </c:pt>
                <c:pt idx="404">
                  <c:v>10.7981</c:v>
                </c:pt>
                <c:pt idx="405">
                  <c:v>16.6112</c:v>
                </c:pt>
                <c:pt idx="406">
                  <c:v>11.6472</c:v>
                </c:pt>
                <c:pt idx="407">
                  <c:v>9.9977900000000002</c:v>
                </c:pt>
                <c:pt idx="408">
                  <c:v>17.071899999999999</c:v>
                </c:pt>
                <c:pt idx="409">
                  <c:v>13.2737</c:v>
                </c:pt>
                <c:pt idx="410">
                  <c:v>9.9478600000000004</c:v>
                </c:pt>
                <c:pt idx="411">
                  <c:v>16.4693</c:v>
                </c:pt>
                <c:pt idx="412">
                  <c:v>15.1021</c:v>
                </c:pt>
                <c:pt idx="413">
                  <c:v>12.069599999999999</c:v>
                </c:pt>
                <c:pt idx="414">
                  <c:v>11.8126</c:v>
                </c:pt>
                <c:pt idx="415">
                  <c:v>10.5943</c:v>
                </c:pt>
                <c:pt idx="416">
                  <c:v>12.440899999999999</c:v>
                </c:pt>
                <c:pt idx="417">
                  <c:v>11.356199999999999</c:v>
                </c:pt>
                <c:pt idx="418">
                  <c:v>7.8086000000000002</c:v>
                </c:pt>
                <c:pt idx="419">
                  <c:v>7.3040799999999999</c:v>
                </c:pt>
                <c:pt idx="420">
                  <c:v>15.8833</c:v>
                </c:pt>
                <c:pt idx="421">
                  <c:v>14.9026</c:v>
                </c:pt>
                <c:pt idx="422">
                  <c:v>13.324199999999999</c:v>
                </c:pt>
                <c:pt idx="423">
                  <c:v>11.5382</c:v>
                </c:pt>
                <c:pt idx="424">
                  <c:v>11.332800000000001</c:v>
                </c:pt>
                <c:pt idx="425">
                  <c:v>14.471500000000001</c:v>
                </c:pt>
                <c:pt idx="426">
                  <c:v>11.019299999999999</c:v>
                </c:pt>
                <c:pt idx="427">
                  <c:v>14.3485</c:v>
                </c:pt>
                <c:pt idx="428">
                  <c:v>14.4923</c:v>
                </c:pt>
                <c:pt idx="429">
                  <c:v>11.3063</c:v>
                </c:pt>
                <c:pt idx="430">
                  <c:v>10.085699999999999</c:v>
                </c:pt>
                <c:pt idx="431">
                  <c:v>11.4276</c:v>
                </c:pt>
                <c:pt idx="432">
                  <c:v>11.975</c:v>
                </c:pt>
                <c:pt idx="433">
                  <c:v>14.467000000000001</c:v>
                </c:pt>
                <c:pt idx="434">
                  <c:v>14.9969</c:v>
                </c:pt>
                <c:pt idx="435">
                  <c:v>12.4771</c:v>
                </c:pt>
                <c:pt idx="436">
                  <c:v>9.1956100000000003</c:v>
                </c:pt>
                <c:pt idx="437">
                  <c:v>14.449400000000001</c:v>
                </c:pt>
                <c:pt idx="438">
                  <c:v>7.3396699999999999</c:v>
                </c:pt>
                <c:pt idx="439">
                  <c:v>11.4489</c:v>
                </c:pt>
                <c:pt idx="440">
                  <c:v>18.2913</c:v>
                </c:pt>
                <c:pt idx="441">
                  <c:v>13.101000000000001</c:v>
                </c:pt>
                <c:pt idx="442">
                  <c:v>15.3887</c:v>
                </c:pt>
                <c:pt idx="443">
                  <c:v>10.361800000000001</c:v>
                </c:pt>
                <c:pt idx="444">
                  <c:v>13.232799999999999</c:v>
                </c:pt>
                <c:pt idx="445">
                  <c:v>11.0495</c:v>
                </c:pt>
                <c:pt idx="446">
                  <c:v>13.090400000000001</c:v>
                </c:pt>
                <c:pt idx="447">
                  <c:v>13.6191</c:v>
                </c:pt>
                <c:pt idx="448">
                  <c:v>20.226900000000001</c:v>
                </c:pt>
                <c:pt idx="449">
                  <c:v>14.0124</c:v>
                </c:pt>
                <c:pt idx="450">
                  <c:v>16.843800000000002</c:v>
                </c:pt>
                <c:pt idx="451">
                  <c:v>15.6767</c:v>
                </c:pt>
                <c:pt idx="452">
                  <c:v>18.428899999999999</c:v>
                </c:pt>
                <c:pt idx="453">
                  <c:v>12.8818</c:v>
                </c:pt>
                <c:pt idx="454">
                  <c:v>21.3475</c:v>
                </c:pt>
                <c:pt idx="455">
                  <c:v>12.4573</c:v>
                </c:pt>
                <c:pt idx="456">
                  <c:v>21.304500000000001</c:v>
                </c:pt>
                <c:pt idx="457">
                  <c:v>8.6394599999999997</c:v>
                </c:pt>
                <c:pt idx="458">
                  <c:v>14.594799999999999</c:v>
                </c:pt>
                <c:pt idx="459">
                  <c:v>14.954599999999999</c:v>
                </c:pt>
                <c:pt idx="460">
                  <c:v>9.7785899999999994</c:v>
                </c:pt>
                <c:pt idx="461">
                  <c:v>11.735200000000001</c:v>
                </c:pt>
                <c:pt idx="462">
                  <c:v>10.8073</c:v>
                </c:pt>
                <c:pt idx="463">
                  <c:v>14.7407</c:v>
                </c:pt>
                <c:pt idx="464">
                  <c:v>9.7236899999999995</c:v>
                </c:pt>
                <c:pt idx="465">
                  <c:v>10.876200000000001</c:v>
                </c:pt>
                <c:pt idx="466">
                  <c:v>12.448600000000001</c:v>
                </c:pt>
                <c:pt idx="467">
                  <c:v>8.6659299999999995</c:v>
                </c:pt>
                <c:pt idx="468">
                  <c:v>10.9093</c:v>
                </c:pt>
                <c:pt idx="469">
                  <c:v>11.320600000000001</c:v>
                </c:pt>
                <c:pt idx="470">
                  <c:v>12.266999999999999</c:v>
                </c:pt>
                <c:pt idx="471">
                  <c:v>14.078799999999999</c:v>
                </c:pt>
                <c:pt idx="472">
                  <c:v>11.697800000000001</c:v>
                </c:pt>
                <c:pt idx="473">
                  <c:v>9.9144299999999994</c:v>
                </c:pt>
                <c:pt idx="474">
                  <c:v>9.8844899999999996</c:v>
                </c:pt>
                <c:pt idx="475">
                  <c:v>16.9879</c:v>
                </c:pt>
                <c:pt idx="476">
                  <c:v>8.7361000000000004</c:v>
                </c:pt>
                <c:pt idx="477">
                  <c:v>18.3004</c:v>
                </c:pt>
                <c:pt idx="478">
                  <c:v>13.9841</c:v>
                </c:pt>
                <c:pt idx="479">
                  <c:v>11.333600000000001</c:v>
                </c:pt>
                <c:pt idx="480">
                  <c:v>9.2844999999999995</c:v>
                </c:pt>
                <c:pt idx="481">
                  <c:v>13.2956</c:v>
                </c:pt>
                <c:pt idx="482">
                  <c:v>11.3613</c:v>
                </c:pt>
                <c:pt idx="483">
                  <c:v>17.380500000000001</c:v>
                </c:pt>
                <c:pt idx="484">
                  <c:v>10.559900000000001</c:v>
                </c:pt>
                <c:pt idx="485">
                  <c:v>20.426500000000001</c:v>
                </c:pt>
                <c:pt idx="486">
                  <c:v>19.759599999999999</c:v>
                </c:pt>
                <c:pt idx="487">
                  <c:v>12.152100000000001</c:v>
                </c:pt>
                <c:pt idx="488">
                  <c:v>8.2777899999999995</c:v>
                </c:pt>
                <c:pt idx="489">
                  <c:v>13.9983</c:v>
                </c:pt>
                <c:pt idx="490">
                  <c:v>11.3002</c:v>
                </c:pt>
                <c:pt idx="491">
                  <c:v>7.5065</c:v>
                </c:pt>
                <c:pt idx="492">
                  <c:v>11.933999999999999</c:v>
                </c:pt>
                <c:pt idx="493">
                  <c:v>18.4941</c:v>
                </c:pt>
                <c:pt idx="494">
                  <c:v>7.4554199999999993</c:v>
                </c:pt>
                <c:pt idx="495">
                  <c:v>8.941930000000001</c:v>
                </c:pt>
                <c:pt idx="496">
                  <c:v>9.2718500000000006</c:v>
                </c:pt>
                <c:pt idx="497">
                  <c:v>7.1917</c:v>
                </c:pt>
                <c:pt idx="498">
                  <c:v>7.5282399999999994</c:v>
                </c:pt>
                <c:pt idx="499">
                  <c:v>12.526899999999999</c:v>
                </c:pt>
                <c:pt idx="500">
                  <c:v>11.6119</c:v>
                </c:pt>
                <c:pt idx="501">
                  <c:v>12.8681</c:v>
                </c:pt>
                <c:pt idx="502">
                  <c:v>8.606539999999999</c:v>
                </c:pt>
                <c:pt idx="503">
                  <c:v>6.5197599999999998</c:v>
                </c:pt>
                <c:pt idx="504">
                  <c:v>6.9359299999999999</c:v>
                </c:pt>
                <c:pt idx="505">
                  <c:v>5.6622699999999986</c:v>
                </c:pt>
                <c:pt idx="506">
                  <c:v>6.1330400000000003</c:v>
                </c:pt>
                <c:pt idx="507">
                  <c:v>10.890599999999999</c:v>
                </c:pt>
                <c:pt idx="508">
                  <c:v>6.4591000000000003</c:v>
                </c:pt>
                <c:pt idx="509">
                  <c:v>11.3657</c:v>
                </c:pt>
                <c:pt idx="510">
                  <c:v>16.303599999999999</c:v>
                </c:pt>
                <c:pt idx="511">
                  <c:v>6.7771300000000014</c:v>
                </c:pt>
                <c:pt idx="512">
                  <c:v>11.066599999999999</c:v>
                </c:pt>
                <c:pt idx="513">
                  <c:v>5.1793899999999997</c:v>
                </c:pt>
                <c:pt idx="514">
                  <c:v>10.0677</c:v>
                </c:pt>
                <c:pt idx="515">
                  <c:v>12.541700000000001</c:v>
                </c:pt>
                <c:pt idx="516">
                  <c:v>11.335699999999999</c:v>
                </c:pt>
                <c:pt idx="517">
                  <c:v>11.7325</c:v>
                </c:pt>
                <c:pt idx="518">
                  <c:v>10.527100000000001</c:v>
                </c:pt>
                <c:pt idx="519">
                  <c:v>7.3945800000000004</c:v>
                </c:pt>
                <c:pt idx="520">
                  <c:v>8.8385600000000011</c:v>
                </c:pt>
                <c:pt idx="521">
                  <c:v>6.8186200000000001</c:v>
                </c:pt>
                <c:pt idx="522">
                  <c:v>8.2815600000000007</c:v>
                </c:pt>
                <c:pt idx="523">
                  <c:v>7.1587199999999998</c:v>
                </c:pt>
                <c:pt idx="524">
                  <c:v>6.8207199999999997</c:v>
                </c:pt>
                <c:pt idx="525">
                  <c:v>10.268599999999999</c:v>
                </c:pt>
                <c:pt idx="526">
                  <c:v>9.5203399999999991</c:v>
                </c:pt>
                <c:pt idx="527">
                  <c:v>8.84938</c:v>
                </c:pt>
                <c:pt idx="528">
                  <c:v>8.5945900000000002</c:v>
                </c:pt>
                <c:pt idx="529">
                  <c:v>9.6786799999999999</c:v>
                </c:pt>
                <c:pt idx="530">
                  <c:v>6.6819699999999997</c:v>
                </c:pt>
                <c:pt idx="531">
                  <c:v>7.2967100000000009</c:v>
                </c:pt>
                <c:pt idx="532">
                  <c:v>12.994899999999999</c:v>
                </c:pt>
                <c:pt idx="533">
                  <c:v>9.2924799999999994</c:v>
                </c:pt>
                <c:pt idx="534">
                  <c:v>6.8120000000000003</c:v>
                </c:pt>
                <c:pt idx="535">
                  <c:v>8.8838600000000003</c:v>
                </c:pt>
                <c:pt idx="536">
                  <c:v>7.04345</c:v>
                </c:pt>
                <c:pt idx="537">
                  <c:v>10.3391</c:v>
                </c:pt>
                <c:pt idx="538">
                  <c:v>9.1182400000000001</c:v>
                </c:pt>
                <c:pt idx="539">
                  <c:v>8.9917800000000003</c:v>
                </c:pt>
                <c:pt idx="540">
                  <c:v>5.1278800000000002</c:v>
                </c:pt>
                <c:pt idx="541">
                  <c:v>8.9032999999999998</c:v>
                </c:pt>
                <c:pt idx="542">
                  <c:v>8.5783000000000005</c:v>
                </c:pt>
                <c:pt idx="543">
                  <c:v>10.1401</c:v>
                </c:pt>
                <c:pt idx="544">
                  <c:v>12.365600000000001</c:v>
                </c:pt>
                <c:pt idx="545">
                  <c:v>5.6395</c:v>
                </c:pt>
                <c:pt idx="546">
                  <c:v>9.4183800000000009</c:v>
                </c:pt>
                <c:pt idx="547">
                  <c:v>8.5558700000000005</c:v>
                </c:pt>
                <c:pt idx="548">
                  <c:v>6.8059900000000004</c:v>
                </c:pt>
                <c:pt idx="549">
                  <c:v>11.9213</c:v>
                </c:pt>
                <c:pt idx="550">
                  <c:v>6.9861000000000004</c:v>
                </c:pt>
                <c:pt idx="551">
                  <c:v>12.582599999999999</c:v>
                </c:pt>
                <c:pt idx="552">
                  <c:v>10.5152</c:v>
                </c:pt>
                <c:pt idx="553">
                  <c:v>8.5415399999999995</c:v>
                </c:pt>
                <c:pt idx="554">
                  <c:v>6.2385099999999998</c:v>
                </c:pt>
                <c:pt idx="555">
                  <c:v>14.398099999999999</c:v>
                </c:pt>
                <c:pt idx="556">
                  <c:v>5.0095000000000001</c:v>
                </c:pt>
                <c:pt idx="557">
                  <c:v>12.318899999999999</c:v>
                </c:pt>
                <c:pt idx="558">
                  <c:v>5.0895700000000001</c:v>
                </c:pt>
                <c:pt idx="559">
                  <c:v>11.1815</c:v>
                </c:pt>
                <c:pt idx="560">
                  <c:v>5.2450400000000004</c:v>
                </c:pt>
                <c:pt idx="561">
                  <c:v>8.5536600000000007</c:v>
                </c:pt>
                <c:pt idx="562">
                  <c:v>14.0143</c:v>
                </c:pt>
                <c:pt idx="563">
                  <c:v>9.2944399999999998</c:v>
                </c:pt>
                <c:pt idx="564">
                  <c:v>5.4018100000000002</c:v>
                </c:pt>
                <c:pt idx="565">
                  <c:v>4.88835</c:v>
                </c:pt>
                <c:pt idx="566">
                  <c:v>12.1159</c:v>
                </c:pt>
                <c:pt idx="567">
                  <c:v>14.7149</c:v>
                </c:pt>
                <c:pt idx="568">
                  <c:v>5.6005500000000001</c:v>
                </c:pt>
                <c:pt idx="569">
                  <c:v>9.3442600000000002</c:v>
                </c:pt>
                <c:pt idx="570">
                  <c:v>7.466260000000001</c:v>
                </c:pt>
                <c:pt idx="571">
                  <c:v>10.8772</c:v>
                </c:pt>
                <c:pt idx="572">
                  <c:v>8.8878800000000009</c:v>
                </c:pt>
                <c:pt idx="573">
                  <c:v>8.7629099999999998</c:v>
                </c:pt>
                <c:pt idx="574">
                  <c:v>6.5607300000000004</c:v>
                </c:pt>
                <c:pt idx="575">
                  <c:v>14.1595</c:v>
                </c:pt>
                <c:pt idx="576">
                  <c:v>9.9565099999999997</c:v>
                </c:pt>
                <c:pt idx="577">
                  <c:v>13.9901</c:v>
                </c:pt>
                <c:pt idx="578">
                  <c:v>8.3884000000000007</c:v>
                </c:pt>
                <c:pt idx="579">
                  <c:v>8.3201999999999998</c:v>
                </c:pt>
                <c:pt idx="580">
                  <c:v>9.2005999999999997</c:v>
                </c:pt>
                <c:pt idx="581">
                  <c:v>10.069100000000001</c:v>
                </c:pt>
                <c:pt idx="582">
                  <c:v>8.7051400000000001</c:v>
                </c:pt>
                <c:pt idx="583">
                  <c:v>9.8006100000000007</c:v>
                </c:pt>
                <c:pt idx="584">
                  <c:v>5.1528199999999993</c:v>
                </c:pt>
                <c:pt idx="585">
                  <c:v>5.7704599999999999</c:v>
                </c:pt>
                <c:pt idx="586">
                  <c:v>7.4123999999999999</c:v>
                </c:pt>
                <c:pt idx="587">
                  <c:v>6.8015399999999993</c:v>
                </c:pt>
                <c:pt idx="588">
                  <c:v>4.9993099999999986</c:v>
                </c:pt>
                <c:pt idx="589">
                  <c:v>6.1375000000000002</c:v>
                </c:pt>
                <c:pt idx="590">
                  <c:v>9.0207100000000011</c:v>
                </c:pt>
                <c:pt idx="591">
                  <c:v>11.644299999999999</c:v>
                </c:pt>
                <c:pt idx="592">
                  <c:v>8.5468799999999998</c:v>
                </c:pt>
                <c:pt idx="593">
                  <c:v>12.3931</c:v>
                </c:pt>
                <c:pt idx="594">
                  <c:v>12.773</c:v>
                </c:pt>
                <c:pt idx="595">
                  <c:v>8.7830899999999996</c:v>
                </c:pt>
                <c:pt idx="596">
                  <c:v>6.6905399999999986</c:v>
                </c:pt>
                <c:pt idx="597">
                  <c:v>10.171200000000001</c:v>
                </c:pt>
                <c:pt idx="598">
                  <c:v>11.848800000000001</c:v>
                </c:pt>
                <c:pt idx="599">
                  <c:v>9.212769999999999</c:v>
                </c:pt>
                <c:pt idx="600">
                  <c:v>5.1473599999999999</c:v>
                </c:pt>
                <c:pt idx="601">
                  <c:v>9.1177700000000002</c:v>
                </c:pt>
                <c:pt idx="602">
                  <c:v>5.34694</c:v>
                </c:pt>
                <c:pt idx="603">
                  <c:v>5.5300400000000014</c:v>
                </c:pt>
                <c:pt idx="604">
                  <c:v>12.523899999999999</c:v>
                </c:pt>
                <c:pt idx="605">
                  <c:v>9.2044700000000006</c:v>
                </c:pt>
                <c:pt idx="606">
                  <c:v>11.0252</c:v>
                </c:pt>
                <c:pt idx="607">
                  <c:v>5.3250999999999999</c:v>
                </c:pt>
                <c:pt idx="608">
                  <c:v>8.5573800000000002</c:v>
                </c:pt>
                <c:pt idx="609">
                  <c:v>9.4557500000000001</c:v>
                </c:pt>
                <c:pt idx="610">
                  <c:v>5.5236400000000003</c:v>
                </c:pt>
                <c:pt idx="611">
                  <c:v>8.8716299999999997</c:v>
                </c:pt>
                <c:pt idx="612">
                  <c:v>9.9240899999999996</c:v>
                </c:pt>
                <c:pt idx="613">
                  <c:v>11.025600000000001</c:v>
                </c:pt>
                <c:pt idx="614">
                  <c:v>8.5322399999999998</c:v>
                </c:pt>
                <c:pt idx="615">
                  <c:v>5.0582000000000003</c:v>
                </c:pt>
                <c:pt idx="616">
                  <c:v>8.3849699999999991</c:v>
                </c:pt>
                <c:pt idx="617">
                  <c:v>8.6311600000000013</c:v>
                </c:pt>
                <c:pt idx="618">
                  <c:v>7.3025199999999986</c:v>
                </c:pt>
                <c:pt idx="619">
                  <c:v>11.312900000000001</c:v>
                </c:pt>
                <c:pt idx="620">
                  <c:v>5.6526500000000004</c:v>
                </c:pt>
                <c:pt idx="621">
                  <c:v>12.425599999999999</c:v>
                </c:pt>
                <c:pt idx="622">
                  <c:v>8.1727399999999992</c:v>
                </c:pt>
                <c:pt idx="623">
                  <c:v>5.6343500000000004</c:v>
                </c:pt>
                <c:pt idx="624">
                  <c:v>10.5357</c:v>
                </c:pt>
                <c:pt idx="625">
                  <c:v>10.4198</c:v>
                </c:pt>
                <c:pt idx="626">
                  <c:v>9.6941199999999998</c:v>
                </c:pt>
                <c:pt idx="627">
                  <c:v>7.9862899999999986</c:v>
                </c:pt>
                <c:pt idx="628">
                  <c:v>10.052899999999999</c:v>
                </c:pt>
                <c:pt idx="629">
                  <c:v>8.4293499999999995</c:v>
                </c:pt>
                <c:pt idx="630">
                  <c:v>10.385999999999999</c:v>
                </c:pt>
                <c:pt idx="631">
                  <c:v>11.8032</c:v>
                </c:pt>
                <c:pt idx="632">
                  <c:v>6.9011800000000001</c:v>
                </c:pt>
                <c:pt idx="633">
                  <c:v>13.9655</c:v>
                </c:pt>
                <c:pt idx="634">
                  <c:v>12.5083</c:v>
                </c:pt>
                <c:pt idx="635">
                  <c:v>12.409700000000001</c:v>
                </c:pt>
                <c:pt idx="636">
                  <c:v>6.9948399999999991</c:v>
                </c:pt>
                <c:pt idx="637">
                  <c:v>8.8058399999999999</c:v>
                </c:pt>
                <c:pt idx="638">
                  <c:v>9.06508</c:v>
                </c:pt>
                <c:pt idx="639">
                  <c:v>9.3482500000000002</c:v>
                </c:pt>
                <c:pt idx="640">
                  <c:v>8.9685299999999994</c:v>
                </c:pt>
                <c:pt idx="641">
                  <c:v>8.6308199999999999</c:v>
                </c:pt>
                <c:pt idx="642">
                  <c:v>11.7919</c:v>
                </c:pt>
                <c:pt idx="643">
                  <c:v>9.0679600000000011</c:v>
                </c:pt>
                <c:pt idx="644">
                  <c:v>6.9590699999999996</c:v>
                </c:pt>
                <c:pt idx="645">
                  <c:v>10.4922</c:v>
                </c:pt>
                <c:pt idx="646">
                  <c:v>12.256399999999999</c:v>
                </c:pt>
                <c:pt idx="647">
                  <c:v>7.0458299999999996</c:v>
                </c:pt>
                <c:pt idx="648">
                  <c:v>9.91418</c:v>
                </c:pt>
                <c:pt idx="649">
                  <c:v>12.1792</c:v>
                </c:pt>
                <c:pt idx="650">
                  <c:v>6.7301299999999999</c:v>
                </c:pt>
                <c:pt idx="651">
                  <c:v>10.1083</c:v>
                </c:pt>
                <c:pt idx="652">
                  <c:v>9.4128899999999991</c:v>
                </c:pt>
                <c:pt idx="653">
                  <c:v>9.4400899999999996</c:v>
                </c:pt>
                <c:pt idx="654">
                  <c:v>15.0807</c:v>
                </c:pt>
                <c:pt idx="655">
                  <c:v>8.5286600000000004</c:v>
                </c:pt>
                <c:pt idx="656">
                  <c:v>14.7798</c:v>
                </c:pt>
                <c:pt idx="657">
                  <c:v>11.6478</c:v>
                </c:pt>
                <c:pt idx="658">
                  <c:v>6.5954300000000003</c:v>
                </c:pt>
                <c:pt idx="659">
                  <c:v>10.029199999999999</c:v>
                </c:pt>
                <c:pt idx="660">
                  <c:v>8.9921500000000005</c:v>
                </c:pt>
                <c:pt idx="661">
                  <c:v>7.944539999999999</c:v>
                </c:pt>
                <c:pt idx="662">
                  <c:v>8.63931</c:v>
                </c:pt>
                <c:pt idx="663">
                  <c:v>8.5552499999999991</c:v>
                </c:pt>
                <c:pt idx="664">
                  <c:v>8.7251799999999999</c:v>
                </c:pt>
                <c:pt idx="665">
                  <c:v>9.9836299999999998</c:v>
                </c:pt>
                <c:pt idx="666">
                  <c:v>13.589600000000001</c:v>
                </c:pt>
                <c:pt idx="667">
                  <c:v>7.7516999999999996</c:v>
                </c:pt>
                <c:pt idx="668">
                  <c:v>6.8030600000000003</c:v>
                </c:pt>
                <c:pt idx="669">
                  <c:v>12.478300000000001</c:v>
                </c:pt>
                <c:pt idx="670">
                  <c:v>6.50061</c:v>
                </c:pt>
                <c:pt idx="671">
                  <c:v>11.2013</c:v>
                </c:pt>
                <c:pt idx="672">
                  <c:v>9.6619200000000003</c:v>
                </c:pt>
                <c:pt idx="673">
                  <c:v>11.1906</c:v>
                </c:pt>
                <c:pt idx="674">
                  <c:v>10.311400000000001</c:v>
                </c:pt>
                <c:pt idx="675">
                  <c:v>7.3816499999999996</c:v>
                </c:pt>
                <c:pt idx="676">
                  <c:v>9.0836800000000011</c:v>
                </c:pt>
                <c:pt idx="677">
                  <c:v>11.3771</c:v>
                </c:pt>
                <c:pt idx="678">
                  <c:v>9.8010699999999993</c:v>
                </c:pt>
                <c:pt idx="679">
                  <c:v>9.7810399999999991</c:v>
                </c:pt>
                <c:pt idx="680">
                  <c:v>9.1408899999999988</c:v>
                </c:pt>
              </c:numCache>
            </c:numRef>
          </c:yVal>
          <c:smooth val="0"/>
          <c:extLst>
            <c:ext xmlns:c16="http://schemas.microsoft.com/office/drawing/2014/chart" uri="{C3380CC4-5D6E-409C-BE32-E72D297353CC}">
              <c16:uniqueId val="{00000000-B90D-4A79-8605-D2B111DB3695}"/>
            </c:ext>
          </c:extLst>
        </c:ser>
        <c:ser>
          <c:idx val="1"/>
          <c:order val="1"/>
          <c:tx>
            <c:strRef>
              <c:f>Sheet1!$G$1</c:f>
              <c:strCache>
                <c:ptCount val="1"/>
                <c:pt idx="0">
                  <c:v>Right Handed vdW</c:v>
                </c:pt>
              </c:strCache>
            </c:strRef>
          </c:tx>
          <c:spPr>
            <a:ln w="28575" cap="rnd">
              <a:noFill/>
              <a:round/>
            </a:ln>
            <a:effectLst/>
          </c:spPr>
          <c:marker>
            <c:symbol val="circle"/>
            <c:size val="5"/>
            <c:spPr>
              <a:solidFill>
                <a:schemeClr val="accent2"/>
              </a:solidFill>
              <a:ln w="9525">
                <a:solidFill>
                  <a:schemeClr val="accent2"/>
                </a:solidFill>
              </a:ln>
              <a:effectLst/>
            </c:spPr>
          </c:marker>
          <c:yVal>
            <c:numRef>
              <c:f>Sheet1!$G$2:$G$712</c:f>
              <c:numCache>
                <c:formatCode>General</c:formatCode>
                <c:ptCount val="711"/>
                <c:pt idx="0">
                  <c:v>-6.8825900000000004</c:v>
                </c:pt>
                <c:pt idx="1">
                  <c:v>-5.4159699999999997</c:v>
                </c:pt>
                <c:pt idx="2">
                  <c:v>-4.0445900000000004</c:v>
                </c:pt>
                <c:pt idx="3">
                  <c:v>-1.7358199999999999</c:v>
                </c:pt>
                <c:pt idx="4">
                  <c:v>-1.2211099999999999</c:v>
                </c:pt>
                <c:pt idx="5">
                  <c:v>-8.6924499999999991</c:v>
                </c:pt>
                <c:pt idx="6">
                  <c:v>-7.8117899999999993</c:v>
                </c:pt>
                <c:pt idx="7">
                  <c:v>-8.0309299999999997</c:v>
                </c:pt>
                <c:pt idx="8">
                  <c:v>-8.6886399999999995</c:v>
                </c:pt>
                <c:pt idx="9">
                  <c:v>-1.1285099999999999</c:v>
                </c:pt>
                <c:pt idx="10">
                  <c:v>-2.0238700000000001</c:v>
                </c:pt>
                <c:pt idx="11">
                  <c:v>-4.5354299999999999</c:v>
                </c:pt>
                <c:pt idx="12">
                  <c:v>-11.411099999999999</c:v>
                </c:pt>
                <c:pt idx="13">
                  <c:v>-11.204499999999999</c:v>
                </c:pt>
                <c:pt idx="14">
                  <c:v>-6.1596199999999994</c:v>
                </c:pt>
                <c:pt idx="15">
                  <c:v>-2.2892800000000002</c:v>
                </c:pt>
                <c:pt idx="16">
                  <c:v>-4.1394000000000002</c:v>
                </c:pt>
                <c:pt idx="17">
                  <c:v>-5.1509800000000006</c:v>
                </c:pt>
                <c:pt idx="18">
                  <c:v>-0.84773700000000007</c:v>
                </c:pt>
                <c:pt idx="19">
                  <c:v>-7.8891200000000001</c:v>
                </c:pt>
                <c:pt idx="20">
                  <c:v>-10.289199999999999</c:v>
                </c:pt>
                <c:pt idx="21">
                  <c:v>-12.066000000000001</c:v>
                </c:pt>
                <c:pt idx="22">
                  <c:v>-4.6696300000000006</c:v>
                </c:pt>
                <c:pt idx="23">
                  <c:v>-1.5384199999999999</c:v>
                </c:pt>
                <c:pt idx="24">
                  <c:v>-13.621600000000001</c:v>
                </c:pt>
                <c:pt idx="25">
                  <c:v>-8.6979100000000003</c:v>
                </c:pt>
                <c:pt idx="26">
                  <c:v>-9.048589999999999</c:v>
                </c:pt>
                <c:pt idx="27">
                  <c:v>-13.570499999999999</c:v>
                </c:pt>
                <c:pt idx="28">
                  <c:v>-9.397689999999999</c:v>
                </c:pt>
                <c:pt idx="29">
                  <c:v>-7.9931700000000001</c:v>
                </c:pt>
                <c:pt idx="30">
                  <c:v>-9.10961</c:v>
                </c:pt>
                <c:pt idx="31">
                  <c:v>-1.8679699999999999</c:v>
                </c:pt>
                <c:pt idx="32">
                  <c:v>-9.1974</c:v>
                </c:pt>
                <c:pt idx="33">
                  <c:v>-2.4837199999999999</c:v>
                </c:pt>
                <c:pt idx="34">
                  <c:v>-10.9321</c:v>
                </c:pt>
                <c:pt idx="35">
                  <c:v>-4.7606000000000002</c:v>
                </c:pt>
                <c:pt idx="36">
                  <c:v>-4.6699299999999999</c:v>
                </c:pt>
                <c:pt idx="37">
                  <c:v>-1.9659199999999999</c:v>
                </c:pt>
                <c:pt idx="38">
                  <c:v>-12.0406</c:v>
                </c:pt>
                <c:pt idx="39">
                  <c:v>-11.1303</c:v>
                </c:pt>
                <c:pt idx="40">
                  <c:v>-12.3066</c:v>
                </c:pt>
                <c:pt idx="41">
                  <c:v>-5.2668900000000001</c:v>
                </c:pt>
                <c:pt idx="42">
                  <c:v>-5.8780299999999999</c:v>
                </c:pt>
                <c:pt idx="43">
                  <c:v>-5.6183100000000001</c:v>
                </c:pt>
                <c:pt idx="44">
                  <c:v>-12.061400000000001</c:v>
                </c:pt>
                <c:pt idx="45">
                  <c:v>-11.2296</c:v>
                </c:pt>
                <c:pt idx="46">
                  <c:v>-3.9088599999999998</c:v>
                </c:pt>
                <c:pt idx="47">
                  <c:v>-3.1846800000000002</c:v>
                </c:pt>
                <c:pt idx="48">
                  <c:v>-2.05321</c:v>
                </c:pt>
                <c:pt idx="49">
                  <c:v>-8.7651800000000009</c:v>
                </c:pt>
                <c:pt idx="50">
                  <c:v>-12.854900000000001</c:v>
                </c:pt>
                <c:pt idx="51">
                  <c:v>-7.1192000000000002</c:v>
                </c:pt>
                <c:pt idx="52">
                  <c:v>-15.2615</c:v>
                </c:pt>
                <c:pt idx="53">
                  <c:v>-6.9588100000000006</c:v>
                </c:pt>
                <c:pt idx="54">
                  <c:v>-13.4849</c:v>
                </c:pt>
                <c:pt idx="55">
                  <c:v>-3.3320500000000002</c:v>
                </c:pt>
                <c:pt idx="56">
                  <c:v>-3.6055700000000002</c:v>
                </c:pt>
                <c:pt idx="57">
                  <c:v>-4.37486</c:v>
                </c:pt>
                <c:pt idx="58">
                  <c:v>-13.7501</c:v>
                </c:pt>
                <c:pt idx="59">
                  <c:v>-13.800700000000001</c:v>
                </c:pt>
                <c:pt idx="60">
                  <c:v>-14.075699999999999</c:v>
                </c:pt>
                <c:pt idx="61">
                  <c:v>-5.8765800000000006</c:v>
                </c:pt>
                <c:pt idx="62">
                  <c:v>-14.816599999999999</c:v>
                </c:pt>
                <c:pt idx="63">
                  <c:v>-5.3609600000000004</c:v>
                </c:pt>
                <c:pt idx="64">
                  <c:v>-14.2248</c:v>
                </c:pt>
                <c:pt idx="65">
                  <c:v>-12.4108</c:v>
                </c:pt>
                <c:pt idx="66">
                  <c:v>-6.4676099999999996</c:v>
                </c:pt>
                <c:pt idx="67">
                  <c:v>-9.8820999999999994</c:v>
                </c:pt>
                <c:pt idx="68">
                  <c:v>-11.038500000000001</c:v>
                </c:pt>
                <c:pt idx="69">
                  <c:v>-2.1847099999999999</c:v>
                </c:pt>
                <c:pt idx="70">
                  <c:v>-6.5111699999999999</c:v>
                </c:pt>
                <c:pt idx="71">
                  <c:v>-14.9038</c:v>
                </c:pt>
                <c:pt idx="72">
                  <c:v>-8.2663200000000003</c:v>
                </c:pt>
                <c:pt idx="73">
                  <c:v>-10.316800000000001</c:v>
                </c:pt>
                <c:pt idx="74">
                  <c:v>-7.02698</c:v>
                </c:pt>
                <c:pt idx="75">
                  <c:v>-17.847300000000001</c:v>
                </c:pt>
                <c:pt idx="76">
                  <c:v>-6.9093300000000006</c:v>
                </c:pt>
                <c:pt idx="77">
                  <c:v>-5.0082500000000003</c:v>
                </c:pt>
                <c:pt idx="78">
                  <c:v>-7.4669499999999998</c:v>
                </c:pt>
                <c:pt idx="79">
                  <c:v>-6.58392</c:v>
                </c:pt>
                <c:pt idx="80">
                  <c:v>-15.1854</c:v>
                </c:pt>
                <c:pt idx="81">
                  <c:v>-6.6303300000000007</c:v>
                </c:pt>
                <c:pt idx="82">
                  <c:v>-6.9407300000000003</c:v>
                </c:pt>
                <c:pt idx="83">
                  <c:v>-12.7906</c:v>
                </c:pt>
                <c:pt idx="84">
                  <c:v>-7.1686300000000003</c:v>
                </c:pt>
                <c:pt idx="85">
                  <c:v>-8.394639999999999</c:v>
                </c:pt>
                <c:pt idx="86">
                  <c:v>-7.3295000000000003</c:v>
                </c:pt>
                <c:pt idx="87">
                  <c:v>-7.6879300000000006</c:v>
                </c:pt>
                <c:pt idx="88">
                  <c:v>-11.492900000000001</c:v>
                </c:pt>
                <c:pt idx="89">
                  <c:v>-5.5131500000000004</c:v>
                </c:pt>
                <c:pt idx="90">
                  <c:v>-9.4440500000000007</c:v>
                </c:pt>
                <c:pt idx="91">
                  <c:v>-9.2758000000000003</c:v>
                </c:pt>
                <c:pt idx="92">
                  <c:v>-8.9005399999999995</c:v>
                </c:pt>
                <c:pt idx="93">
                  <c:v>-13.3058</c:v>
                </c:pt>
                <c:pt idx="94">
                  <c:v>-12.936999999999999</c:v>
                </c:pt>
                <c:pt idx="95">
                  <c:v>-9.7972900000000003</c:v>
                </c:pt>
                <c:pt idx="96">
                  <c:v>-5.1408399999999999</c:v>
                </c:pt>
                <c:pt idx="97">
                  <c:v>-17.3992</c:v>
                </c:pt>
                <c:pt idx="98">
                  <c:v>-10.440099999999999</c:v>
                </c:pt>
                <c:pt idx="99">
                  <c:v>-12.8134</c:v>
                </c:pt>
                <c:pt idx="100">
                  <c:v>-2.6923400000000002</c:v>
                </c:pt>
                <c:pt idx="101">
                  <c:v>-10.5517</c:v>
                </c:pt>
                <c:pt idx="102">
                  <c:v>-9.2329299999999996</c:v>
                </c:pt>
                <c:pt idx="103">
                  <c:v>-9.1039300000000001</c:v>
                </c:pt>
                <c:pt idx="104">
                  <c:v>-9.3251600000000003</c:v>
                </c:pt>
                <c:pt idx="105">
                  <c:v>-14.7424</c:v>
                </c:pt>
                <c:pt idx="106">
                  <c:v>-9.1067900000000002</c:v>
                </c:pt>
                <c:pt idx="107">
                  <c:v>-10.699400000000001</c:v>
                </c:pt>
                <c:pt idx="108">
                  <c:v>-4.1662699999999999</c:v>
                </c:pt>
                <c:pt idx="109">
                  <c:v>-9.4204600000000003</c:v>
                </c:pt>
                <c:pt idx="110">
                  <c:v>-10.1168</c:v>
                </c:pt>
                <c:pt idx="111">
                  <c:v>-11.260400000000001</c:v>
                </c:pt>
                <c:pt idx="112">
                  <c:v>-18.349299999999999</c:v>
                </c:pt>
                <c:pt idx="113">
                  <c:v>-20.8813</c:v>
                </c:pt>
                <c:pt idx="114">
                  <c:v>-12.284800000000001</c:v>
                </c:pt>
                <c:pt idx="115">
                  <c:v>-8.0825600000000009</c:v>
                </c:pt>
                <c:pt idx="116">
                  <c:v>-10.737399999999999</c:v>
                </c:pt>
                <c:pt idx="117">
                  <c:v>-10.809900000000001</c:v>
                </c:pt>
                <c:pt idx="118">
                  <c:v>-12.068199999999999</c:v>
                </c:pt>
                <c:pt idx="119">
                  <c:v>-8.7000200000000003</c:v>
                </c:pt>
                <c:pt idx="120">
                  <c:v>-19.027100000000001</c:v>
                </c:pt>
                <c:pt idx="121">
                  <c:v>-14.4849</c:v>
                </c:pt>
                <c:pt idx="122">
                  <c:v>-11.023999999999999</c:v>
                </c:pt>
                <c:pt idx="123">
                  <c:v>-12.028499999999999</c:v>
                </c:pt>
                <c:pt idx="124">
                  <c:v>-11.4384</c:v>
                </c:pt>
                <c:pt idx="125">
                  <c:v>-10.938700000000001</c:v>
                </c:pt>
                <c:pt idx="126">
                  <c:v>-19.4925</c:v>
                </c:pt>
                <c:pt idx="127">
                  <c:v>-3.0792999999999999</c:v>
                </c:pt>
                <c:pt idx="128">
                  <c:v>-6.2895300000000001</c:v>
                </c:pt>
                <c:pt idx="129">
                  <c:v>-8.588280000000001</c:v>
                </c:pt>
                <c:pt idx="130">
                  <c:v>-12.5701</c:v>
                </c:pt>
                <c:pt idx="131">
                  <c:v>-14.1531</c:v>
                </c:pt>
                <c:pt idx="132">
                  <c:v>-13.5139</c:v>
                </c:pt>
                <c:pt idx="133">
                  <c:v>-11.4268</c:v>
                </c:pt>
                <c:pt idx="134">
                  <c:v>-12.235200000000001</c:v>
                </c:pt>
                <c:pt idx="135">
                  <c:v>-0.32899400000000001</c:v>
                </c:pt>
                <c:pt idx="136">
                  <c:v>-11.988200000000001</c:v>
                </c:pt>
                <c:pt idx="137">
                  <c:v>-5.0848100000000001</c:v>
                </c:pt>
                <c:pt idx="138">
                  <c:v>-15.423</c:v>
                </c:pt>
                <c:pt idx="139">
                  <c:v>-9.9513800000000003</c:v>
                </c:pt>
                <c:pt idx="140">
                  <c:v>-14.947800000000001</c:v>
                </c:pt>
                <c:pt idx="141">
                  <c:v>-6.3625499999999997</c:v>
                </c:pt>
                <c:pt idx="142">
                  <c:v>-4.7753800000000002</c:v>
                </c:pt>
                <c:pt idx="143">
                  <c:v>-8.0987500000000008</c:v>
                </c:pt>
                <c:pt idx="144">
                  <c:v>-10.745799999999999</c:v>
                </c:pt>
                <c:pt idx="145">
                  <c:v>-10.103</c:v>
                </c:pt>
                <c:pt idx="146">
                  <c:v>-2.29732</c:v>
                </c:pt>
                <c:pt idx="147">
                  <c:v>-12.750299999999999</c:v>
                </c:pt>
                <c:pt idx="148">
                  <c:v>-6.1150900000000004</c:v>
                </c:pt>
                <c:pt idx="149">
                  <c:v>-8.2807300000000001</c:v>
                </c:pt>
                <c:pt idx="150">
                  <c:v>-2.4689100000000002</c:v>
                </c:pt>
                <c:pt idx="151">
                  <c:v>-9.9726100000000013</c:v>
                </c:pt>
                <c:pt idx="152">
                  <c:v>-23.9801</c:v>
                </c:pt>
                <c:pt idx="153">
                  <c:v>-9.4104100000000006</c:v>
                </c:pt>
                <c:pt idx="154">
                  <c:v>-12.9207</c:v>
                </c:pt>
                <c:pt idx="155">
                  <c:v>-16.311499999999999</c:v>
                </c:pt>
                <c:pt idx="156">
                  <c:v>-10.412800000000001</c:v>
                </c:pt>
                <c:pt idx="157">
                  <c:v>-8.9046099999999999</c:v>
                </c:pt>
                <c:pt idx="158">
                  <c:v>-9.8992100000000001</c:v>
                </c:pt>
                <c:pt idx="159">
                  <c:v>-15.5054</c:v>
                </c:pt>
                <c:pt idx="160">
                  <c:v>-17.011800000000001</c:v>
                </c:pt>
                <c:pt idx="161">
                  <c:v>-11.6286</c:v>
                </c:pt>
                <c:pt idx="162">
                  <c:v>-9.4517399999999991</c:v>
                </c:pt>
                <c:pt idx="163">
                  <c:v>-3.8605499999999999</c:v>
                </c:pt>
                <c:pt idx="164">
                  <c:v>-10.9771</c:v>
                </c:pt>
                <c:pt idx="165">
                  <c:v>-16.8383</c:v>
                </c:pt>
                <c:pt idx="166">
                  <c:v>-3.7075999999999998</c:v>
                </c:pt>
                <c:pt idx="167">
                  <c:v>-10.5585</c:v>
                </c:pt>
                <c:pt idx="168">
                  <c:v>-8.2120999999999995</c:v>
                </c:pt>
                <c:pt idx="169">
                  <c:v>-8.2720899999999986</c:v>
                </c:pt>
                <c:pt idx="170">
                  <c:v>-13.960699999999999</c:v>
                </c:pt>
                <c:pt idx="171">
                  <c:v>-11.9542</c:v>
                </c:pt>
                <c:pt idx="172">
                  <c:v>-13.711600000000001</c:v>
                </c:pt>
                <c:pt idx="173">
                  <c:v>-1.2331399999999999</c:v>
                </c:pt>
                <c:pt idx="174">
                  <c:v>-13.7605</c:v>
                </c:pt>
                <c:pt idx="175">
                  <c:v>-9.0303300000000011</c:v>
                </c:pt>
                <c:pt idx="176">
                  <c:v>-14.5344</c:v>
                </c:pt>
                <c:pt idx="177">
                  <c:v>-5.5782299999999996</c:v>
                </c:pt>
                <c:pt idx="178">
                  <c:v>-2.6358999999999999</c:v>
                </c:pt>
                <c:pt idx="179">
                  <c:v>-14.223800000000001</c:v>
                </c:pt>
                <c:pt idx="180">
                  <c:v>-8.8276800000000009</c:v>
                </c:pt>
                <c:pt idx="181">
                  <c:v>-9.2020300000000006</c:v>
                </c:pt>
                <c:pt idx="182">
                  <c:v>-12.407400000000001</c:v>
                </c:pt>
                <c:pt idx="183">
                  <c:v>-1.62784</c:v>
                </c:pt>
                <c:pt idx="184">
                  <c:v>-2.5061200000000001</c:v>
                </c:pt>
                <c:pt idx="185">
                  <c:v>-16.639800000000001</c:v>
                </c:pt>
                <c:pt idx="186">
                  <c:v>-12.254</c:v>
                </c:pt>
                <c:pt idx="187">
                  <c:v>-14.2408</c:v>
                </c:pt>
                <c:pt idx="188">
                  <c:v>-4.0326900000000014</c:v>
                </c:pt>
                <c:pt idx="189">
                  <c:v>-11.2623</c:v>
                </c:pt>
                <c:pt idx="190">
                  <c:v>-8.4559699999999989</c:v>
                </c:pt>
                <c:pt idx="191">
                  <c:v>-10.4284</c:v>
                </c:pt>
                <c:pt idx="192">
                  <c:v>-8.0212399999999988</c:v>
                </c:pt>
                <c:pt idx="193">
                  <c:v>-11.557700000000001</c:v>
                </c:pt>
                <c:pt idx="194">
                  <c:v>-11.834099999999999</c:v>
                </c:pt>
                <c:pt idx="195">
                  <c:v>-9.572610000000001</c:v>
                </c:pt>
                <c:pt idx="196">
                  <c:v>-3.1436600000000001</c:v>
                </c:pt>
                <c:pt idx="197">
                  <c:v>-5.00915</c:v>
                </c:pt>
                <c:pt idx="198">
                  <c:v>-14.096299999999999</c:v>
                </c:pt>
                <c:pt idx="199">
                  <c:v>-6.1703999999999999</c:v>
                </c:pt>
                <c:pt idx="200">
                  <c:v>-3.8232200000000001</c:v>
                </c:pt>
                <c:pt idx="201">
                  <c:v>-12.9055</c:v>
                </c:pt>
                <c:pt idx="202">
                  <c:v>-16.683700000000002</c:v>
                </c:pt>
                <c:pt idx="203">
                  <c:v>-9.0100800000000003</c:v>
                </c:pt>
                <c:pt idx="204">
                  <c:v>-2.01518</c:v>
                </c:pt>
                <c:pt idx="205">
                  <c:v>-15.660600000000001</c:v>
                </c:pt>
                <c:pt idx="206">
                  <c:v>-12.792400000000001</c:v>
                </c:pt>
                <c:pt idx="207">
                  <c:v>-7.1146799999999999</c:v>
                </c:pt>
                <c:pt idx="208">
                  <c:v>-11.204499999999999</c:v>
                </c:pt>
                <c:pt idx="209">
                  <c:v>-13.9573</c:v>
                </c:pt>
                <c:pt idx="210">
                  <c:v>-13.025</c:v>
                </c:pt>
                <c:pt idx="211">
                  <c:v>-6.1933600000000002</c:v>
                </c:pt>
                <c:pt idx="212">
                  <c:v>-12.279199999999999</c:v>
                </c:pt>
                <c:pt idx="213">
                  <c:v>-3.8397299999999999</c:v>
                </c:pt>
                <c:pt idx="214">
                  <c:v>-7.3499399999999993</c:v>
                </c:pt>
                <c:pt idx="215">
                  <c:v>-5.9452299999999996</c:v>
                </c:pt>
                <c:pt idx="216">
                  <c:v>-6.72492</c:v>
                </c:pt>
                <c:pt idx="217">
                  <c:v>-5.4091399999999998</c:v>
                </c:pt>
                <c:pt idx="218">
                  <c:v>-8.4561100000000007</c:v>
                </c:pt>
                <c:pt idx="219">
                  <c:v>-14.5007</c:v>
                </c:pt>
                <c:pt idx="220">
                  <c:v>-7.8867900000000004</c:v>
                </c:pt>
                <c:pt idx="221">
                  <c:v>-16.759799999999998</c:v>
                </c:pt>
                <c:pt idx="222">
                  <c:v>-6.0606300000000006</c:v>
                </c:pt>
                <c:pt idx="223">
                  <c:v>-1.4180699999999999</c:v>
                </c:pt>
                <c:pt idx="224">
                  <c:v>-18.145099999999999</c:v>
                </c:pt>
                <c:pt idx="225">
                  <c:v>-11.828900000000001</c:v>
                </c:pt>
                <c:pt idx="226">
                  <c:v>-11.2464</c:v>
                </c:pt>
                <c:pt idx="227">
                  <c:v>-7.1744600000000007</c:v>
                </c:pt>
                <c:pt idx="228">
                  <c:v>-8.4878199999999993</c:v>
                </c:pt>
                <c:pt idx="229">
                  <c:v>-12.8574</c:v>
                </c:pt>
                <c:pt idx="230">
                  <c:v>-17.173500000000001</c:v>
                </c:pt>
                <c:pt idx="231">
                  <c:v>-17.066099999999999</c:v>
                </c:pt>
                <c:pt idx="232">
                  <c:v>-19.998799999999999</c:v>
                </c:pt>
                <c:pt idx="233">
                  <c:v>-6.3111800000000002</c:v>
                </c:pt>
                <c:pt idx="234">
                  <c:v>-6.8061399999999992</c:v>
                </c:pt>
                <c:pt idx="235">
                  <c:v>-16.523299999999999</c:v>
                </c:pt>
                <c:pt idx="236">
                  <c:v>-6.2253499999999997</c:v>
                </c:pt>
                <c:pt idx="237">
                  <c:v>-6.1154099999999998</c:v>
                </c:pt>
                <c:pt idx="238">
                  <c:v>-1.6751199999999999</c:v>
                </c:pt>
                <c:pt idx="239">
                  <c:v>-20.639399999999998</c:v>
                </c:pt>
                <c:pt idx="240">
                  <c:v>-6.2722199999999999</c:v>
                </c:pt>
                <c:pt idx="241">
                  <c:v>-6.1797800000000001</c:v>
                </c:pt>
                <c:pt idx="242">
                  <c:v>-8.5340299999999996</c:v>
                </c:pt>
                <c:pt idx="243">
                  <c:v>-9.391960000000001</c:v>
                </c:pt>
                <c:pt idx="244">
                  <c:v>-6.1741199999999994</c:v>
                </c:pt>
                <c:pt idx="245">
                  <c:v>-11.5402</c:v>
                </c:pt>
                <c:pt idx="246">
                  <c:v>-14.0031</c:v>
                </c:pt>
                <c:pt idx="247">
                  <c:v>-7.0360899999999997</c:v>
                </c:pt>
                <c:pt idx="248">
                  <c:v>-13.4476</c:v>
                </c:pt>
                <c:pt idx="249">
                  <c:v>-7.4590500000000004</c:v>
                </c:pt>
                <c:pt idx="250">
                  <c:v>-18.001300000000001</c:v>
                </c:pt>
                <c:pt idx="251">
                  <c:v>-15.0236</c:v>
                </c:pt>
                <c:pt idx="252">
                  <c:v>-4.6052400000000002</c:v>
                </c:pt>
                <c:pt idx="253">
                  <c:v>-18.385100000000001</c:v>
                </c:pt>
                <c:pt idx="254">
                  <c:v>-12.501799999999999</c:v>
                </c:pt>
                <c:pt idx="255">
                  <c:v>-11.276300000000001</c:v>
                </c:pt>
                <c:pt idx="256">
                  <c:v>-6.9918300000000002</c:v>
                </c:pt>
                <c:pt idx="257">
                  <c:v>-5.0180999999999996</c:v>
                </c:pt>
                <c:pt idx="258">
                  <c:v>-3.1332499999999999</c:v>
                </c:pt>
                <c:pt idx="259">
                  <c:v>-12.2521</c:v>
                </c:pt>
                <c:pt idx="260">
                  <c:v>-2.0086200000000001</c:v>
                </c:pt>
                <c:pt idx="261">
                  <c:v>-7.7959199999999997</c:v>
                </c:pt>
                <c:pt idx="262">
                  <c:v>-12.507400000000001</c:v>
                </c:pt>
                <c:pt idx="263">
                  <c:v>-9.8981499999999993</c:v>
                </c:pt>
                <c:pt idx="264">
                  <c:v>-9.9151699999999998</c:v>
                </c:pt>
                <c:pt idx="265">
                  <c:v>-4.9713400000000014</c:v>
                </c:pt>
                <c:pt idx="266">
                  <c:v>-15.732699999999999</c:v>
                </c:pt>
                <c:pt idx="267">
                  <c:v>-9.7896699999999992</c:v>
                </c:pt>
                <c:pt idx="268">
                  <c:v>-8.3703599999999998</c:v>
                </c:pt>
                <c:pt idx="269">
                  <c:v>-6.0474300000000003</c:v>
                </c:pt>
                <c:pt idx="270">
                  <c:v>-14.4879</c:v>
                </c:pt>
                <c:pt idx="271">
                  <c:v>-10.539</c:v>
                </c:pt>
                <c:pt idx="272">
                  <c:v>-22.2575</c:v>
                </c:pt>
                <c:pt idx="273">
                  <c:v>-16.020099999999999</c:v>
                </c:pt>
                <c:pt idx="274">
                  <c:v>-13.165699999999999</c:v>
                </c:pt>
                <c:pt idx="275">
                  <c:v>-8.4725699999999993</c:v>
                </c:pt>
                <c:pt idx="276">
                  <c:v>-14.757899999999999</c:v>
                </c:pt>
                <c:pt idx="277">
                  <c:v>-12.596299999999999</c:v>
                </c:pt>
                <c:pt idx="278">
                  <c:v>-12.730399999999999</c:v>
                </c:pt>
                <c:pt idx="279">
                  <c:v>-6.1296499999999998</c:v>
                </c:pt>
                <c:pt idx="280">
                  <c:v>-15.513400000000001</c:v>
                </c:pt>
                <c:pt idx="281">
                  <c:v>-11.55</c:v>
                </c:pt>
                <c:pt idx="282">
                  <c:v>-6.5820100000000004</c:v>
                </c:pt>
                <c:pt idx="283">
                  <c:v>-13.8858</c:v>
                </c:pt>
                <c:pt idx="284">
                  <c:v>-17.8828</c:v>
                </c:pt>
                <c:pt idx="285">
                  <c:v>-2.1358100000000002</c:v>
                </c:pt>
                <c:pt idx="286">
                  <c:v>-6.6037800000000004</c:v>
                </c:pt>
                <c:pt idx="287">
                  <c:v>-1.6577200000000001</c:v>
                </c:pt>
                <c:pt idx="288">
                  <c:v>-14.662100000000001</c:v>
                </c:pt>
                <c:pt idx="289">
                  <c:v>-9.7415699999999994</c:v>
                </c:pt>
                <c:pt idx="290">
                  <c:v>-9.1803100000000004</c:v>
                </c:pt>
                <c:pt idx="291">
                  <c:v>-16.369499999999999</c:v>
                </c:pt>
                <c:pt idx="292">
                  <c:v>-16.6953</c:v>
                </c:pt>
                <c:pt idx="293">
                  <c:v>-0.12712699999999999</c:v>
                </c:pt>
                <c:pt idx="294">
                  <c:v>-14.6084</c:v>
                </c:pt>
                <c:pt idx="295">
                  <c:v>-15.3759</c:v>
                </c:pt>
                <c:pt idx="296">
                  <c:v>-8.1623699999999992</c:v>
                </c:pt>
                <c:pt idx="297">
                  <c:v>-14.060600000000001</c:v>
                </c:pt>
                <c:pt idx="298">
                  <c:v>-3.8554499999999998</c:v>
                </c:pt>
                <c:pt idx="299">
                  <c:v>-7.7166800000000002</c:v>
                </c:pt>
                <c:pt idx="300">
                  <c:v>-16.393699999999999</c:v>
                </c:pt>
                <c:pt idx="301">
                  <c:v>-17.101700000000001</c:v>
                </c:pt>
                <c:pt idx="302">
                  <c:v>-9.3662700000000001</c:v>
                </c:pt>
                <c:pt idx="303">
                  <c:v>-15.6876</c:v>
                </c:pt>
                <c:pt idx="304">
                  <c:v>-8.2964399999999987</c:v>
                </c:pt>
                <c:pt idx="305">
                  <c:v>-4.0332600000000003</c:v>
                </c:pt>
                <c:pt idx="306">
                  <c:v>-13.005599999999999</c:v>
                </c:pt>
                <c:pt idx="307">
                  <c:v>-16.810199999999998</c:v>
                </c:pt>
                <c:pt idx="308">
                  <c:v>-7.9140800000000002</c:v>
                </c:pt>
                <c:pt idx="309">
                  <c:v>-4.6032800000000007</c:v>
                </c:pt>
                <c:pt idx="310">
                  <c:v>-7.9008600000000007</c:v>
                </c:pt>
                <c:pt idx="311">
                  <c:v>-0.81484899999999993</c:v>
                </c:pt>
                <c:pt idx="312">
                  <c:v>-10.850300000000001</c:v>
                </c:pt>
                <c:pt idx="313">
                  <c:v>-9.3552199999999992</c:v>
                </c:pt>
                <c:pt idx="314">
                  <c:v>-13.811500000000001</c:v>
                </c:pt>
                <c:pt idx="315">
                  <c:v>-16.709</c:v>
                </c:pt>
                <c:pt idx="316">
                  <c:v>-2.0714999999999999</c:v>
                </c:pt>
                <c:pt idx="317">
                  <c:v>-5.6594300000000004</c:v>
                </c:pt>
                <c:pt idx="318">
                  <c:v>-15.945</c:v>
                </c:pt>
                <c:pt idx="319">
                  <c:v>-16.331600000000002</c:v>
                </c:pt>
                <c:pt idx="320">
                  <c:v>-17.187200000000001</c:v>
                </c:pt>
                <c:pt idx="321">
                  <c:v>-17.497199999999999</c:v>
                </c:pt>
                <c:pt idx="322">
                  <c:v>-9.9617399999999989</c:v>
                </c:pt>
                <c:pt idx="323">
                  <c:v>-14.2044</c:v>
                </c:pt>
                <c:pt idx="324">
                  <c:v>-0.108066</c:v>
                </c:pt>
                <c:pt idx="325">
                  <c:v>-23.741499999999998</c:v>
                </c:pt>
                <c:pt idx="326">
                  <c:v>-5.8469499999999996</c:v>
                </c:pt>
                <c:pt idx="327">
                  <c:v>-11.807</c:v>
                </c:pt>
                <c:pt idx="328">
                  <c:v>-5.0187499999999998</c:v>
                </c:pt>
                <c:pt idx="329">
                  <c:v>-13.354699999999999</c:v>
                </c:pt>
                <c:pt idx="330">
                  <c:v>-4.5182799999999999</c:v>
                </c:pt>
                <c:pt idx="331">
                  <c:v>-15.261900000000001</c:v>
                </c:pt>
                <c:pt idx="332">
                  <c:v>-14.1142</c:v>
                </c:pt>
                <c:pt idx="333">
                  <c:v>-14.170299999999999</c:v>
                </c:pt>
                <c:pt idx="334">
                  <c:v>-9.4689399999999999</c:v>
                </c:pt>
                <c:pt idx="335">
                  <c:v>-17.331399999999999</c:v>
                </c:pt>
                <c:pt idx="336">
                  <c:v>-2.9391500000000002</c:v>
                </c:pt>
                <c:pt idx="337">
                  <c:v>-18.310099999999998</c:v>
                </c:pt>
                <c:pt idx="338">
                  <c:v>-1.58928</c:v>
                </c:pt>
                <c:pt idx="339">
                  <c:v>-12.634499999999999</c:v>
                </c:pt>
                <c:pt idx="340">
                  <c:v>-1.3376399999999999</c:v>
                </c:pt>
                <c:pt idx="341">
                  <c:v>-3.8777200000000001</c:v>
                </c:pt>
                <c:pt idx="342">
                  <c:v>-11.1395</c:v>
                </c:pt>
                <c:pt idx="343">
                  <c:v>-0.36086000000000001</c:v>
                </c:pt>
                <c:pt idx="344">
                  <c:v>-17.3111</c:v>
                </c:pt>
                <c:pt idx="345">
                  <c:v>-10.2065</c:v>
                </c:pt>
                <c:pt idx="346">
                  <c:v>-22.301500000000001</c:v>
                </c:pt>
                <c:pt idx="347">
                  <c:v>-17.369299999999999</c:v>
                </c:pt>
                <c:pt idx="348">
                  <c:v>-15.884600000000001</c:v>
                </c:pt>
                <c:pt idx="349">
                  <c:v>-7.2255900000000004</c:v>
                </c:pt>
                <c:pt idx="350">
                  <c:v>-8.3635099999999998</c:v>
                </c:pt>
                <c:pt idx="351">
                  <c:v>-9.4718300000000006</c:v>
                </c:pt>
                <c:pt idx="352">
                  <c:v>-15.778499999999999</c:v>
                </c:pt>
                <c:pt idx="353">
                  <c:v>-15.8451</c:v>
                </c:pt>
                <c:pt idx="354">
                  <c:v>-6.0696199999999996</c:v>
                </c:pt>
                <c:pt idx="355">
                  <c:v>-10.529</c:v>
                </c:pt>
                <c:pt idx="356">
                  <c:v>-12.5746</c:v>
                </c:pt>
                <c:pt idx="357">
                  <c:v>-5.2697699999999994</c:v>
                </c:pt>
                <c:pt idx="358">
                  <c:v>-16.990300000000001</c:v>
                </c:pt>
                <c:pt idx="359">
                  <c:v>-11.747299999999999</c:v>
                </c:pt>
                <c:pt idx="360">
                  <c:v>-40.677</c:v>
                </c:pt>
                <c:pt idx="361">
                  <c:v>-12.873699999999999</c:v>
                </c:pt>
                <c:pt idx="362">
                  <c:v>-8.7789099999999998</c:v>
                </c:pt>
                <c:pt idx="363">
                  <c:v>-10.837999999999999</c:v>
                </c:pt>
                <c:pt idx="364">
                  <c:v>-8.6870100000000008</c:v>
                </c:pt>
                <c:pt idx="365">
                  <c:v>-6.2157300000000006</c:v>
                </c:pt>
                <c:pt idx="366">
                  <c:v>-16.947500000000002</c:v>
                </c:pt>
                <c:pt idx="367">
                  <c:v>-9.2753199999999989</c:v>
                </c:pt>
                <c:pt idx="368">
                  <c:v>-9.3799700000000001</c:v>
                </c:pt>
                <c:pt idx="369">
                  <c:v>-17.301400000000001</c:v>
                </c:pt>
                <c:pt idx="370">
                  <c:v>-11.1393</c:v>
                </c:pt>
                <c:pt idx="371">
                  <c:v>-11.2125</c:v>
                </c:pt>
                <c:pt idx="372">
                  <c:v>-11.049200000000001</c:v>
                </c:pt>
                <c:pt idx="373">
                  <c:v>-3.62595</c:v>
                </c:pt>
                <c:pt idx="374">
                  <c:v>-6.0096499999999997</c:v>
                </c:pt>
                <c:pt idx="375">
                  <c:v>-19.090800000000002</c:v>
                </c:pt>
                <c:pt idx="376">
                  <c:v>-7.5104100000000003</c:v>
                </c:pt>
                <c:pt idx="377">
                  <c:v>-5.6641699999999986</c:v>
                </c:pt>
                <c:pt idx="378">
                  <c:v>-17.412500000000001</c:v>
                </c:pt>
                <c:pt idx="379">
                  <c:v>-17.053799999999999</c:v>
                </c:pt>
                <c:pt idx="380">
                  <c:v>-10.7186</c:v>
                </c:pt>
                <c:pt idx="381">
                  <c:v>-9.1976499999999994</c:v>
                </c:pt>
                <c:pt idx="382">
                  <c:v>-24.9253</c:v>
                </c:pt>
                <c:pt idx="383">
                  <c:v>-17.142199999999999</c:v>
                </c:pt>
                <c:pt idx="384">
                  <c:v>-17.661000000000001</c:v>
                </c:pt>
                <c:pt idx="385">
                  <c:v>-4.2494699999999996</c:v>
                </c:pt>
                <c:pt idx="386">
                  <c:v>-6.8879199999999994</c:v>
                </c:pt>
                <c:pt idx="387">
                  <c:v>-12.9375</c:v>
                </c:pt>
                <c:pt idx="388">
                  <c:v>-8.7578999999999994</c:v>
                </c:pt>
                <c:pt idx="389">
                  <c:v>-10.333500000000001</c:v>
                </c:pt>
                <c:pt idx="390">
                  <c:v>-13.8399</c:v>
                </c:pt>
                <c:pt idx="391">
                  <c:v>-18.401199999999999</c:v>
                </c:pt>
                <c:pt idx="392">
                  <c:v>-11.6769</c:v>
                </c:pt>
                <c:pt idx="393">
                  <c:v>-19.320799999999998</c:v>
                </c:pt>
                <c:pt idx="394">
                  <c:v>-21.247900000000001</c:v>
                </c:pt>
                <c:pt idx="395">
                  <c:v>-9.6860100000000013</c:v>
                </c:pt>
                <c:pt idx="396">
                  <c:v>-8.4050399999999996</c:v>
                </c:pt>
                <c:pt idx="397">
                  <c:v>-10.676299999999999</c:v>
                </c:pt>
                <c:pt idx="398">
                  <c:v>-12.346399999999999</c:v>
                </c:pt>
                <c:pt idx="399">
                  <c:v>-9.7629199999999994</c:v>
                </c:pt>
                <c:pt idx="400">
                  <c:v>-6.5945199999999993</c:v>
                </c:pt>
                <c:pt idx="401">
                  <c:v>-8.0038100000000014</c:v>
                </c:pt>
                <c:pt idx="402">
                  <c:v>-7.322210000000001</c:v>
                </c:pt>
                <c:pt idx="403">
                  <c:v>-6.1350499999999997</c:v>
                </c:pt>
                <c:pt idx="404">
                  <c:v>-18.817699999999999</c:v>
                </c:pt>
                <c:pt idx="405">
                  <c:v>-22.8017</c:v>
                </c:pt>
                <c:pt idx="406">
                  <c:v>-8.3619000000000003</c:v>
                </c:pt>
                <c:pt idx="407">
                  <c:v>-19.5077</c:v>
                </c:pt>
                <c:pt idx="408">
                  <c:v>-17.354299999999999</c:v>
                </c:pt>
                <c:pt idx="409">
                  <c:v>-13.151899999999999</c:v>
                </c:pt>
                <c:pt idx="410">
                  <c:v>-5.8296299999999999</c:v>
                </c:pt>
                <c:pt idx="411">
                  <c:v>-17.4665</c:v>
                </c:pt>
                <c:pt idx="412">
                  <c:v>-10.9476</c:v>
                </c:pt>
                <c:pt idx="413">
                  <c:v>-14.5754</c:v>
                </c:pt>
                <c:pt idx="414">
                  <c:v>-10.8522</c:v>
                </c:pt>
                <c:pt idx="415">
                  <c:v>-9.4400499999999994</c:v>
                </c:pt>
                <c:pt idx="416">
                  <c:v>-5.7482899999999999</c:v>
                </c:pt>
                <c:pt idx="417">
                  <c:v>-19.659800000000001</c:v>
                </c:pt>
                <c:pt idx="418">
                  <c:v>-14.9765</c:v>
                </c:pt>
                <c:pt idx="419">
                  <c:v>-5.7416300000000007</c:v>
                </c:pt>
                <c:pt idx="420">
                  <c:v>-8.1112600000000015</c:v>
                </c:pt>
                <c:pt idx="421">
                  <c:v>-8.4299800000000005</c:v>
                </c:pt>
                <c:pt idx="422">
                  <c:v>-7.3550399999999998</c:v>
                </c:pt>
                <c:pt idx="423">
                  <c:v>-13.3033</c:v>
                </c:pt>
                <c:pt idx="424">
                  <c:v>-6.3596000000000004</c:v>
                </c:pt>
                <c:pt idx="425">
                  <c:v>-14.0939</c:v>
                </c:pt>
                <c:pt idx="426">
                  <c:v>-10.801</c:v>
                </c:pt>
                <c:pt idx="427">
                  <c:v>-9.3400300000000005</c:v>
                </c:pt>
                <c:pt idx="428">
                  <c:v>-5.4676</c:v>
                </c:pt>
                <c:pt idx="429">
                  <c:v>-3.6561499999999998</c:v>
                </c:pt>
                <c:pt idx="430">
                  <c:v>-12.8758</c:v>
                </c:pt>
                <c:pt idx="431">
                  <c:v>-9.8425499999999992</c:v>
                </c:pt>
                <c:pt idx="432">
                  <c:v>-13.8157</c:v>
                </c:pt>
                <c:pt idx="433">
                  <c:v>-14.0726</c:v>
                </c:pt>
                <c:pt idx="434">
                  <c:v>-6.02773</c:v>
                </c:pt>
                <c:pt idx="435">
                  <c:v>-16.539000000000001</c:v>
                </c:pt>
                <c:pt idx="436">
                  <c:v>-9.0277399999999997</c:v>
                </c:pt>
                <c:pt idx="437">
                  <c:v>-6.4632100000000001</c:v>
                </c:pt>
                <c:pt idx="438">
                  <c:v>-6.3601300000000007</c:v>
                </c:pt>
                <c:pt idx="439">
                  <c:v>-15.730399999999999</c:v>
                </c:pt>
                <c:pt idx="440">
                  <c:v>-13.9848</c:v>
                </c:pt>
                <c:pt idx="441">
                  <c:v>-15.0519</c:v>
                </c:pt>
                <c:pt idx="442">
                  <c:v>-11.987</c:v>
                </c:pt>
                <c:pt idx="443">
                  <c:v>-6.4882999999999997</c:v>
                </c:pt>
                <c:pt idx="444">
                  <c:v>-10.407500000000001</c:v>
                </c:pt>
                <c:pt idx="445">
                  <c:v>-11.435700000000001</c:v>
                </c:pt>
                <c:pt idx="446">
                  <c:v>-5.6275599999999999</c:v>
                </c:pt>
                <c:pt idx="447">
                  <c:v>-6.7128699999999997</c:v>
                </c:pt>
                <c:pt idx="448">
                  <c:v>-22.9648</c:v>
                </c:pt>
                <c:pt idx="449">
                  <c:v>-7.8849499999999999</c:v>
                </c:pt>
                <c:pt idx="450">
                  <c:v>-20.165700000000001</c:v>
                </c:pt>
                <c:pt idx="451">
                  <c:v>-6.4508400000000004</c:v>
                </c:pt>
                <c:pt idx="452">
                  <c:v>-9.4274399999999989</c:v>
                </c:pt>
                <c:pt idx="453">
                  <c:v>-5.7896800000000006</c:v>
                </c:pt>
                <c:pt idx="454">
                  <c:v>-17.000299999999999</c:v>
                </c:pt>
                <c:pt idx="455">
                  <c:v>-20.5989</c:v>
                </c:pt>
                <c:pt idx="456">
                  <c:v>-19.339300000000001</c:v>
                </c:pt>
                <c:pt idx="457">
                  <c:v>-11.0158</c:v>
                </c:pt>
                <c:pt idx="458">
                  <c:v>-8.9008099999999999</c:v>
                </c:pt>
                <c:pt idx="459">
                  <c:v>-13.2098</c:v>
                </c:pt>
                <c:pt idx="460">
                  <c:v>-7.8992500000000003</c:v>
                </c:pt>
                <c:pt idx="461">
                  <c:v>-18.645399999999999</c:v>
                </c:pt>
                <c:pt idx="462">
                  <c:v>-9.0551300000000001</c:v>
                </c:pt>
                <c:pt idx="463">
                  <c:v>-14.6934</c:v>
                </c:pt>
                <c:pt idx="464">
                  <c:v>-13.605</c:v>
                </c:pt>
                <c:pt idx="465">
                  <c:v>-10.8431</c:v>
                </c:pt>
                <c:pt idx="466">
                  <c:v>-8.3759899999999998</c:v>
                </c:pt>
                <c:pt idx="467">
                  <c:v>-11.6412</c:v>
                </c:pt>
                <c:pt idx="468">
                  <c:v>-4.2244199999999994</c:v>
                </c:pt>
                <c:pt idx="469">
                  <c:v>-9.3515699999999988</c:v>
                </c:pt>
                <c:pt idx="470">
                  <c:v>-14.3819</c:v>
                </c:pt>
                <c:pt idx="471">
                  <c:v>-16.2363</c:v>
                </c:pt>
                <c:pt idx="472">
                  <c:v>-15.8141</c:v>
                </c:pt>
                <c:pt idx="473">
                  <c:v>-11.2357</c:v>
                </c:pt>
                <c:pt idx="474">
                  <c:v>-16.962199999999999</c:v>
                </c:pt>
                <c:pt idx="475">
                  <c:v>-18.265799999999999</c:v>
                </c:pt>
                <c:pt idx="476">
                  <c:v>-14.530799999999999</c:v>
                </c:pt>
                <c:pt idx="477">
                  <c:v>-17.6233</c:v>
                </c:pt>
                <c:pt idx="478">
                  <c:v>-9.9708000000000006</c:v>
                </c:pt>
                <c:pt idx="479">
                  <c:v>-9.3715499999999992</c:v>
                </c:pt>
                <c:pt idx="480">
                  <c:v>-10.147600000000001</c:v>
                </c:pt>
                <c:pt idx="481">
                  <c:v>-15.3118</c:v>
                </c:pt>
                <c:pt idx="482">
                  <c:v>-7.736089999999999</c:v>
                </c:pt>
                <c:pt idx="483">
                  <c:v>-13.7888</c:v>
                </c:pt>
                <c:pt idx="484">
                  <c:v>-20.082799999999999</c:v>
                </c:pt>
                <c:pt idx="485">
                  <c:v>-9.9611900000000002</c:v>
                </c:pt>
                <c:pt idx="486">
                  <c:v>-7.3834399999999993</c:v>
                </c:pt>
                <c:pt idx="487">
                  <c:v>-7.6529299999999996</c:v>
                </c:pt>
                <c:pt idx="488">
                  <c:v>-18.925899999999999</c:v>
                </c:pt>
                <c:pt idx="489">
                  <c:v>-9.1954100000000007</c:v>
                </c:pt>
                <c:pt idx="490">
                  <c:v>-21.609200000000001</c:v>
                </c:pt>
                <c:pt idx="491">
                  <c:v>-10.922499999999999</c:v>
                </c:pt>
                <c:pt idx="492">
                  <c:v>-15.808999999999999</c:v>
                </c:pt>
                <c:pt idx="493">
                  <c:v>-3.9610099999999999</c:v>
                </c:pt>
                <c:pt idx="494">
                  <c:v>-15.381</c:v>
                </c:pt>
                <c:pt idx="495">
                  <c:v>-9.0329499999999996</c:v>
                </c:pt>
                <c:pt idx="496">
                  <c:v>-14.2761</c:v>
                </c:pt>
                <c:pt idx="497">
                  <c:v>-13.6325</c:v>
                </c:pt>
                <c:pt idx="498">
                  <c:v>-10.9415</c:v>
                </c:pt>
                <c:pt idx="499">
                  <c:v>-17.352900000000002</c:v>
                </c:pt>
                <c:pt idx="500">
                  <c:v>-13.4336</c:v>
                </c:pt>
                <c:pt idx="501">
                  <c:v>-11.1591</c:v>
                </c:pt>
                <c:pt idx="502">
                  <c:v>-16.653700000000001</c:v>
                </c:pt>
                <c:pt idx="503">
                  <c:v>-8.2027900000000002</c:v>
                </c:pt>
                <c:pt idx="504">
                  <c:v>-10.673</c:v>
                </c:pt>
                <c:pt idx="505">
                  <c:v>-10.325100000000001</c:v>
                </c:pt>
                <c:pt idx="506">
                  <c:v>-12.973699999999999</c:v>
                </c:pt>
                <c:pt idx="507">
                  <c:v>-12.4725</c:v>
                </c:pt>
                <c:pt idx="508">
                  <c:v>-16.072399999999998</c:v>
                </c:pt>
                <c:pt idx="509">
                  <c:v>-20.203700000000001</c:v>
                </c:pt>
                <c:pt idx="510">
                  <c:v>-2.8505600000000002</c:v>
                </c:pt>
                <c:pt idx="511">
                  <c:v>-16.678000000000001</c:v>
                </c:pt>
                <c:pt idx="512">
                  <c:v>-22.143799999999999</c:v>
                </c:pt>
                <c:pt idx="513">
                  <c:v>-20.520600000000002</c:v>
                </c:pt>
                <c:pt idx="514">
                  <c:v>-3.71346</c:v>
                </c:pt>
                <c:pt idx="515">
                  <c:v>-13.130699999999999</c:v>
                </c:pt>
                <c:pt idx="516">
                  <c:v>-12.5504</c:v>
                </c:pt>
                <c:pt idx="517">
                  <c:v>-6.2760300000000004</c:v>
                </c:pt>
                <c:pt idx="518">
                  <c:v>-11.3163</c:v>
                </c:pt>
                <c:pt idx="519">
                  <c:v>-3.3148200000000001</c:v>
                </c:pt>
                <c:pt idx="520">
                  <c:v>-15.503</c:v>
                </c:pt>
                <c:pt idx="521">
                  <c:v>-12.385400000000001</c:v>
                </c:pt>
                <c:pt idx="522">
                  <c:v>-11.7699</c:v>
                </c:pt>
                <c:pt idx="523">
                  <c:v>-9.1089199999999995</c:v>
                </c:pt>
                <c:pt idx="524">
                  <c:v>-12.385999999999999</c:v>
                </c:pt>
                <c:pt idx="525">
                  <c:v>-10.7416</c:v>
                </c:pt>
                <c:pt idx="526">
                  <c:v>-10.8683</c:v>
                </c:pt>
                <c:pt idx="527">
                  <c:v>-2.9825599999999999</c:v>
                </c:pt>
                <c:pt idx="528">
                  <c:v>-17.4924</c:v>
                </c:pt>
                <c:pt idx="529">
                  <c:v>-16.935400000000001</c:v>
                </c:pt>
                <c:pt idx="530">
                  <c:v>-17.025400000000001</c:v>
                </c:pt>
                <c:pt idx="531">
                  <c:v>-20.2879</c:v>
                </c:pt>
                <c:pt idx="532">
                  <c:v>-11.3428</c:v>
                </c:pt>
                <c:pt idx="533">
                  <c:v>-9.5030399999999986</c:v>
                </c:pt>
                <c:pt idx="534">
                  <c:v>-15.736700000000001</c:v>
                </c:pt>
                <c:pt idx="535">
                  <c:v>-17.629000000000001</c:v>
                </c:pt>
                <c:pt idx="536">
                  <c:v>-12.016999999999999</c:v>
                </c:pt>
                <c:pt idx="537">
                  <c:v>-11.9795</c:v>
                </c:pt>
                <c:pt idx="538">
                  <c:v>-14.156599999999999</c:v>
                </c:pt>
                <c:pt idx="539">
                  <c:v>-11.184799999999999</c:v>
                </c:pt>
                <c:pt idx="540">
                  <c:v>-9.6696500000000007</c:v>
                </c:pt>
                <c:pt idx="541">
                  <c:v>-29.4316</c:v>
                </c:pt>
                <c:pt idx="542">
                  <c:v>-18.796099999999999</c:v>
                </c:pt>
                <c:pt idx="543">
                  <c:v>-10.6142</c:v>
                </c:pt>
                <c:pt idx="544">
                  <c:v>-11.511900000000001</c:v>
                </c:pt>
                <c:pt idx="545">
                  <c:v>-18.005800000000001</c:v>
                </c:pt>
                <c:pt idx="546">
                  <c:v>-12.1502</c:v>
                </c:pt>
                <c:pt idx="547">
                  <c:v>-18.3553</c:v>
                </c:pt>
                <c:pt idx="548">
                  <c:v>-7.4584699999999993</c:v>
                </c:pt>
                <c:pt idx="549">
                  <c:v>-11.490600000000001</c:v>
                </c:pt>
                <c:pt idx="550">
                  <c:v>-36.983899999999998</c:v>
                </c:pt>
                <c:pt idx="551">
                  <c:v>-13.728199999999999</c:v>
                </c:pt>
                <c:pt idx="552">
                  <c:v>-19.319199999999999</c:v>
                </c:pt>
                <c:pt idx="553">
                  <c:v>-13.180899999999999</c:v>
                </c:pt>
                <c:pt idx="554">
                  <c:v>-15.792899999999999</c:v>
                </c:pt>
                <c:pt idx="555">
                  <c:v>-19.1432</c:v>
                </c:pt>
                <c:pt idx="556">
                  <c:v>-6.1528400000000003</c:v>
                </c:pt>
                <c:pt idx="557">
                  <c:v>-13.6709</c:v>
                </c:pt>
                <c:pt idx="558">
                  <c:v>-17.158000000000001</c:v>
                </c:pt>
                <c:pt idx="559">
                  <c:v>-22.837900000000001</c:v>
                </c:pt>
                <c:pt idx="560">
                  <c:v>-17.625699999999998</c:v>
                </c:pt>
                <c:pt idx="561">
                  <c:v>-12.511900000000001</c:v>
                </c:pt>
                <c:pt idx="562">
                  <c:v>-12.7448</c:v>
                </c:pt>
                <c:pt idx="563">
                  <c:v>-16.700299999999999</c:v>
                </c:pt>
                <c:pt idx="564">
                  <c:v>-17.788900000000002</c:v>
                </c:pt>
                <c:pt idx="565">
                  <c:v>-18.816400000000002</c:v>
                </c:pt>
                <c:pt idx="566">
                  <c:v>-6.4138099999999998</c:v>
                </c:pt>
                <c:pt idx="567">
                  <c:v>-4.0800400000000003</c:v>
                </c:pt>
                <c:pt idx="568">
                  <c:v>-13.804399999999999</c:v>
                </c:pt>
                <c:pt idx="569">
                  <c:v>-19.466699999999999</c:v>
                </c:pt>
                <c:pt idx="570">
                  <c:v>-10.505100000000001</c:v>
                </c:pt>
                <c:pt idx="571">
                  <c:v>-12.672700000000001</c:v>
                </c:pt>
                <c:pt idx="572">
                  <c:v>-12.8498</c:v>
                </c:pt>
                <c:pt idx="573">
                  <c:v>-18.740600000000001</c:v>
                </c:pt>
                <c:pt idx="574">
                  <c:v>-12.3582</c:v>
                </c:pt>
                <c:pt idx="575">
                  <c:v>-13.5449</c:v>
                </c:pt>
                <c:pt idx="576">
                  <c:v>-15.7605</c:v>
                </c:pt>
                <c:pt idx="577">
                  <c:v>-13.1523</c:v>
                </c:pt>
                <c:pt idx="578">
                  <c:v>-20.967500000000001</c:v>
                </c:pt>
                <c:pt idx="579">
                  <c:v>-5.8446300000000004</c:v>
                </c:pt>
                <c:pt idx="580">
                  <c:v>-13.494199999999999</c:v>
                </c:pt>
                <c:pt idx="581">
                  <c:v>-9.483369999999999</c:v>
                </c:pt>
                <c:pt idx="582">
                  <c:v>-14.9977</c:v>
                </c:pt>
                <c:pt idx="583">
                  <c:v>-14.9322</c:v>
                </c:pt>
                <c:pt idx="584">
                  <c:v>-11.8286</c:v>
                </c:pt>
                <c:pt idx="585">
                  <c:v>-7.400339999999999</c:v>
                </c:pt>
                <c:pt idx="586">
                  <c:v>-10.6813</c:v>
                </c:pt>
                <c:pt idx="587">
                  <c:v>-18.070900000000002</c:v>
                </c:pt>
                <c:pt idx="588">
                  <c:v>-13.708399999999999</c:v>
                </c:pt>
                <c:pt idx="589">
                  <c:v>-10.338200000000001</c:v>
                </c:pt>
                <c:pt idx="590">
                  <c:v>-13.8819</c:v>
                </c:pt>
                <c:pt idx="591">
                  <c:v>-15.3683</c:v>
                </c:pt>
                <c:pt idx="592">
                  <c:v>-13.9076</c:v>
                </c:pt>
                <c:pt idx="593">
                  <c:v>-4.70608</c:v>
                </c:pt>
                <c:pt idx="594">
                  <c:v>-13.5185</c:v>
                </c:pt>
                <c:pt idx="595">
                  <c:v>-7.4041800000000002</c:v>
                </c:pt>
                <c:pt idx="596">
                  <c:v>-21.521000000000001</c:v>
                </c:pt>
                <c:pt idx="597">
                  <c:v>-11.388299999999999</c:v>
                </c:pt>
                <c:pt idx="598">
                  <c:v>-14.883900000000001</c:v>
                </c:pt>
                <c:pt idx="599">
                  <c:v>-17.047799999999999</c:v>
                </c:pt>
                <c:pt idx="600">
                  <c:v>-22.0777</c:v>
                </c:pt>
                <c:pt idx="601">
                  <c:v>-15.406000000000001</c:v>
                </c:pt>
                <c:pt idx="602">
                  <c:v>-14.725300000000001</c:v>
                </c:pt>
                <c:pt idx="603">
                  <c:v>-15.484400000000001</c:v>
                </c:pt>
                <c:pt idx="604">
                  <c:v>-14.878399999999999</c:v>
                </c:pt>
                <c:pt idx="605">
                  <c:v>-19.707999999999998</c:v>
                </c:pt>
                <c:pt idx="606">
                  <c:v>-16.196100000000001</c:v>
                </c:pt>
                <c:pt idx="607">
                  <c:v>-22.709299999999999</c:v>
                </c:pt>
                <c:pt idx="608">
                  <c:v>-18.513300000000001</c:v>
                </c:pt>
                <c:pt idx="609">
                  <c:v>-15.023400000000001</c:v>
                </c:pt>
                <c:pt idx="610">
                  <c:v>-5.8746300000000007</c:v>
                </c:pt>
                <c:pt idx="611">
                  <c:v>-10.5162</c:v>
                </c:pt>
                <c:pt idx="612">
                  <c:v>-15.5158</c:v>
                </c:pt>
                <c:pt idx="613">
                  <c:v>-9.4994499999999995</c:v>
                </c:pt>
                <c:pt idx="614">
                  <c:v>-12.5426</c:v>
                </c:pt>
                <c:pt idx="615">
                  <c:v>-12.629099999999999</c:v>
                </c:pt>
                <c:pt idx="616">
                  <c:v>-15.881</c:v>
                </c:pt>
                <c:pt idx="617">
                  <c:v>-9.7520699999999998</c:v>
                </c:pt>
                <c:pt idx="618">
                  <c:v>-11.0928</c:v>
                </c:pt>
                <c:pt idx="619">
                  <c:v>-12.739100000000001</c:v>
                </c:pt>
                <c:pt idx="620">
                  <c:v>-8.401819999999999</c:v>
                </c:pt>
                <c:pt idx="621">
                  <c:v>-14.5252</c:v>
                </c:pt>
                <c:pt idx="622">
                  <c:v>-11.7585</c:v>
                </c:pt>
                <c:pt idx="623">
                  <c:v>-22.152200000000001</c:v>
                </c:pt>
                <c:pt idx="624">
                  <c:v>-15.4489</c:v>
                </c:pt>
                <c:pt idx="625">
                  <c:v>-14.66</c:v>
                </c:pt>
                <c:pt idx="626">
                  <c:v>-9.4918700000000005</c:v>
                </c:pt>
                <c:pt idx="627">
                  <c:v>-12.224299999999999</c:v>
                </c:pt>
                <c:pt idx="628">
                  <c:v>-4.9081000000000001</c:v>
                </c:pt>
                <c:pt idx="629">
                  <c:v>-11.7234</c:v>
                </c:pt>
                <c:pt idx="630">
                  <c:v>-12.9291</c:v>
                </c:pt>
                <c:pt idx="631">
                  <c:v>-23.383800000000001</c:v>
                </c:pt>
                <c:pt idx="632">
                  <c:v>-12.394299999999999</c:v>
                </c:pt>
                <c:pt idx="633">
                  <c:v>-14.7475</c:v>
                </c:pt>
                <c:pt idx="634">
                  <c:v>-11.851599999999999</c:v>
                </c:pt>
                <c:pt idx="635">
                  <c:v>-17.879100000000001</c:v>
                </c:pt>
                <c:pt idx="636">
                  <c:v>-26.5258</c:v>
                </c:pt>
                <c:pt idx="637">
                  <c:v>-19.726400000000002</c:v>
                </c:pt>
                <c:pt idx="638">
                  <c:v>-17.6843</c:v>
                </c:pt>
                <c:pt idx="639">
                  <c:v>-22.8751</c:v>
                </c:pt>
                <c:pt idx="640">
                  <c:v>-18.536100000000001</c:v>
                </c:pt>
                <c:pt idx="641">
                  <c:v>-13.5664</c:v>
                </c:pt>
                <c:pt idx="642">
                  <c:v>-25.014399999999998</c:v>
                </c:pt>
                <c:pt idx="643">
                  <c:v>-13.183999999999999</c:v>
                </c:pt>
                <c:pt idx="644">
                  <c:v>-12.4079</c:v>
                </c:pt>
                <c:pt idx="645">
                  <c:v>-13.3527</c:v>
                </c:pt>
                <c:pt idx="646">
                  <c:v>-13.7278</c:v>
                </c:pt>
                <c:pt idx="647">
                  <c:v>-13.3118</c:v>
                </c:pt>
                <c:pt idx="648">
                  <c:v>-31.258800000000001</c:v>
                </c:pt>
                <c:pt idx="649">
                  <c:v>-24.238800000000001</c:v>
                </c:pt>
                <c:pt idx="650">
                  <c:v>-18.0593</c:v>
                </c:pt>
                <c:pt idx="651">
                  <c:v>-11.120699999999999</c:v>
                </c:pt>
                <c:pt idx="652">
                  <c:v>-13.856199999999999</c:v>
                </c:pt>
                <c:pt idx="653">
                  <c:v>-10.8019</c:v>
                </c:pt>
                <c:pt idx="654">
                  <c:v>-23.5486</c:v>
                </c:pt>
                <c:pt idx="655">
                  <c:v>-24.8215</c:v>
                </c:pt>
                <c:pt idx="656">
                  <c:v>-25.426200000000001</c:v>
                </c:pt>
                <c:pt idx="657">
                  <c:v>-18.738600000000002</c:v>
                </c:pt>
                <c:pt idx="658">
                  <c:v>-15.5237</c:v>
                </c:pt>
                <c:pt idx="659">
                  <c:v>-6.6740100000000009</c:v>
                </c:pt>
                <c:pt idx="660">
                  <c:v>-24.1</c:v>
                </c:pt>
                <c:pt idx="661">
                  <c:v>-12.4017</c:v>
                </c:pt>
                <c:pt idx="662">
                  <c:v>-10.737299999999999</c:v>
                </c:pt>
                <c:pt idx="663">
                  <c:v>-16.418800000000001</c:v>
                </c:pt>
                <c:pt idx="664">
                  <c:v>-16.014299999999999</c:v>
                </c:pt>
                <c:pt idx="665">
                  <c:v>-29.863399999999999</c:v>
                </c:pt>
                <c:pt idx="666">
                  <c:v>-13.0039</c:v>
                </c:pt>
                <c:pt idx="667">
                  <c:v>-19.876200000000001</c:v>
                </c:pt>
                <c:pt idx="668">
                  <c:v>-14.412599999999999</c:v>
                </c:pt>
                <c:pt idx="669">
                  <c:v>-12.1281</c:v>
                </c:pt>
                <c:pt idx="670">
                  <c:v>-24.347899999999999</c:v>
                </c:pt>
                <c:pt idx="671">
                  <c:v>-16.110099999999999</c:v>
                </c:pt>
                <c:pt idx="672">
                  <c:v>-27.6174</c:v>
                </c:pt>
                <c:pt idx="673">
                  <c:v>-11.158200000000001</c:v>
                </c:pt>
                <c:pt idx="674">
                  <c:v>-22.450800000000001</c:v>
                </c:pt>
                <c:pt idx="675">
                  <c:v>-19.879799999999999</c:v>
                </c:pt>
                <c:pt idx="676">
                  <c:v>-11.729799999999999</c:v>
                </c:pt>
                <c:pt idx="677">
                  <c:v>-13.313599999999999</c:v>
                </c:pt>
                <c:pt idx="678">
                  <c:v>-11.549200000000001</c:v>
                </c:pt>
                <c:pt idx="679">
                  <c:v>-26.734100000000002</c:v>
                </c:pt>
                <c:pt idx="680">
                  <c:v>-15.3315</c:v>
                </c:pt>
                <c:pt idx="681">
                  <c:v>-18.236000000000001</c:v>
                </c:pt>
                <c:pt idx="682">
                  <c:v>-11.1401</c:v>
                </c:pt>
                <c:pt idx="683">
                  <c:v>-15.5937</c:v>
                </c:pt>
                <c:pt idx="684">
                  <c:v>-15.1091</c:v>
                </c:pt>
                <c:pt idx="685">
                  <c:v>-14.8773</c:v>
                </c:pt>
                <c:pt idx="686">
                  <c:v>-14.5039</c:v>
                </c:pt>
                <c:pt idx="687">
                  <c:v>-19.5596</c:v>
                </c:pt>
                <c:pt idx="688">
                  <c:v>-0.47559800000000002</c:v>
                </c:pt>
                <c:pt idx="689">
                  <c:v>-16.5212</c:v>
                </c:pt>
                <c:pt idx="690">
                  <c:v>-17.331</c:v>
                </c:pt>
                <c:pt idx="691">
                  <c:v>-16.327000000000002</c:v>
                </c:pt>
                <c:pt idx="692">
                  <c:v>-16.057400000000001</c:v>
                </c:pt>
                <c:pt idx="693">
                  <c:v>-17.210899999999999</c:v>
                </c:pt>
                <c:pt idx="694">
                  <c:v>-12.096399999999999</c:v>
                </c:pt>
                <c:pt idx="695">
                  <c:v>-17.1219</c:v>
                </c:pt>
                <c:pt idx="696">
                  <c:v>-24.561800000000002</c:v>
                </c:pt>
                <c:pt idx="697">
                  <c:v>-15.771699999999999</c:v>
                </c:pt>
                <c:pt idx="698">
                  <c:v>-13.861499999999999</c:v>
                </c:pt>
                <c:pt idx="699">
                  <c:v>-15.750299999999999</c:v>
                </c:pt>
                <c:pt idx="700">
                  <c:v>-19.113</c:v>
                </c:pt>
                <c:pt idx="701">
                  <c:v>-10.3032</c:v>
                </c:pt>
                <c:pt idx="702">
                  <c:v>-10.8146</c:v>
                </c:pt>
                <c:pt idx="703">
                  <c:v>-19.045300000000001</c:v>
                </c:pt>
                <c:pt idx="704">
                  <c:v>-21.147300000000001</c:v>
                </c:pt>
                <c:pt idx="705">
                  <c:v>-18.9313</c:v>
                </c:pt>
                <c:pt idx="706">
                  <c:v>-20.299099999999999</c:v>
                </c:pt>
                <c:pt idx="707">
                  <c:v>-12.113899999999999</c:v>
                </c:pt>
                <c:pt idx="708">
                  <c:v>-12.6648</c:v>
                </c:pt>
              </c:numCache>
            </c:numRef>
          </c:yVal>
          <c:smooth val="0"/>
          <c:extLst>
            <c:ext xmlns:c16="http://schemas.microsoft.com/office/drawing/2014/chart" uri="{C3380CC4-5D6E-409C-BE32-E72D297353CC}">
              <c16:uniqueId val="{00000001-B90D-4A79-8605-D2B111DB3695}"/>
            </c:ext>
          </c:extLst>
        </c:ser>
        <c:ser>
          <c:idx val="2"/>
          <c:order val="2"/>
          <c:tx>
            <c:strRef>
              <c:f>Sheet1!$I$1</c:f>
              <c:strCache>
                <c:ptCount val="1"/>
                <c:pt idx="0">
                  <c:v>Right Handed Solvation</c:v>
                </c:pt>
              </c:strCache>
            </c:strRef>
          </c:tx>
          <c:spPr>
            <a:ln w="28575" cap="rnd">
              <a:noFill/>
              <a:round/>
            </a:ln>
            <a:effectLst/>
          </c:spPr>
          <c:marker>
            <c:symbol val="circle"/>
            <c:size val="5"/>
            <c:spPr>
              <a:solidFill>
                <a:schemeClr val="accent3"/>
              </a:solidFill>
              <a:ln w="9525">
                <a:solidFill>
                  <a:schemeClr val="accent3"/>
                </a:solidFill>
              </a:ln>
              <a:effectLst/>
            </c:spPr>
          </c:marker>
          <c:yVal>
            <c:numRef>
              <c:f>Sheet1!$I$2:$I$712</c:f>
              <c:numCache>
                <c:formatCode>General</c:formatCode>
                <c:ptCount val="711"/>
                <c:pt idx="0">
                  <c:v>30.5364</c:v>
                </c:pt>
                <c:pt idx="1">
                  <c:v>35.249400000000001</c:v>
                </c:pt>
                <c:pt idx="2">
                  <c:v>27.031199999999998</c:v>
                </c:pt>
                <c:pt idx="3">
                  <c:v>35.744500000000002</c:v>
                </c:pt>
                <c:pt idx="4">
                  <c:v>34.589399999999998</c:v>
                </c:pt>
                <c:pt idx="5">
                  <c:v>36.159300000000002</c:v>
                </c:pt>
                <c:pt idx="6">
                  <c:v>35.060600000000001</c:v>
                </c:pt>
                <c:pt idx="7">
                  <c:v>35.187600000000003</c:v>
                </c:pt>
                <c:pt idx="8">
                  <c:v>34.9086</c:v>
                </c:pt>
                <c:pt idx="9">
                  <c:v>29.311800000000002</c:v>
                </c:pt>
                <c:pt idx="10">
                  <c:v>33.572899999999997</c:v>
                </c:pt>
                <c:pt idx="11">
                  <c:v>36.096400000000003</c:v>
                </c:pt>
                <c:pt idx="12">
                  <c:v>30.1904</c:v>
                </c:pt>
                <c:pt idx="13">
                  <c:v>35.719900000000003</c:v>
                </c:pt>
                <c:pt idx="14">
                  <c:v>31.98</c:v>
                </c:pt>
                <c:pt idx="15">
                  <c:v>28.901399999999999</c:v>
                </c:pt>
                <c:pt idx="16">
                  <c:v>34.349200000000003</c:v>
                </c:pt>
                <c:pt idx="17">
                  <c:v>34.424799999999998</c:v>
                </c:pt>
                <c:pt idx="18">
                  <c:v>28.7133</c:v>
                </c:pt>
                <c:pt idx="19">
                  <c:v>37.373800000000003</c:v>
                </c:pt>
                <c:pt idx="20">
                  <c:v>34.996899999999997</c:v>
                </c:pt>
                <c:pt idx="21">
                  <c:v>36.6922</c:v>
                </c:pt>
                <c:pt idx="22">
                  <c:v>30.8324</c:v>
                </c:pt>
                <c:pt idx="23">
                  <c:v>37.434699999999999</c:v>
                </c:pt>
                <c:pt idx="24">
                  <c:v>35.520200000000003</c:v>
                </c:pt>
                <c:pt idx="25">
                  <c:v>37.256799999999998</c:v>
                </c:pt>
                <c:pt idx="26">
                  <c:v>37.3489</c:v>
                </c:pt>
                <c:pt idx="27">
                  <c:v>31.319800000000001</c:v>
                </c:pt>
                <c:pt idx="28">
                  <c:v>37.408299999999997</c:v>
                </c:pt>
                <c:pt idx="29">
                  <c:v>29.481999999999999</c:v>
                </c:pt>
                <c:pt idx="30">
                  <c:v>34.557000000000002</c:v>
                </c:pt>
                <c:pt idx="31">
                  <c:v>34.675800000000002</c:v>
                </c:pt>
                <c:pt idx="32">
                  <c:v>30.8718</c:v>
                </c:pt>
                <c:pt idx="33">
                  <c:v>34.847000000000001</c:v>
                </c:pt>
                <c:pt idx="34">
                  <c:v>37.1111</c:v>
                </c:pt>
                <c:pt idx="35">
                  <c:v>37.657699999999998</c:v>
                </c:pt>
                <c:pt idx="36">
                  <c:v>37.445700000000002</c:v>
                </c:pt>
                <c:pt idx="37">
                  <c:v>33.7149</c:v>
                </c:pt>
                <c:pt idx="38">
                  <c:v>31.676300000000001</c:v>
                </c:pt>
                <c:pt idx="39">
                  <c:v>36.663200000000003</c:v>
                </c:pt>
                <c:pt idx="40">
                  <c:v>32.204000000000001</c:v>
                </c:pt>
                <c:pt idx="41">
                  <c:v>37.456400000000002</c:v>
                </c:pt>
                <c:pt idx="42">
                  <c:v>37.819899999999997</c:v>
                </c:pt>
                <c:pt idx="43">
                  <c:v>37.485900000000001</c:v>
                </c:pt>
                <c:pt idx="44">
                  <c:v>35.869900000000001</c:v>
                </c:pt>
                <c:pt idx="45">
                  <c:v>34.936</c:v>
                </c:pt>
                <c:pt idx="46">
                  <c:v>39.402299999999997</c:v>
                </c:pt>
                <c:pt idx="47">
                  <c:v>34.204599999999999</c:v>
                </c:pt>
                <c:pt idx="48">
                  <c:v>33.215299999999999</c:v>
                </c:pt>
                <c:pt idx="49">
                  <c:v>29.9133</c:v>
                </c:pt>
                <c:pt idx="50">
                  <c:v>35.908200000000001</c:v>
                </c:pt>
                <c:pt idx="51">
                  <c:v>37.884399999999999</c:v>
                </c:pt>
                <c:pt idx="52">
                  <c:v>31.523299999999999</c:v>
                </c:pt>
                <c:pt idx="53">
                  <c:v>37.558399999999999</c:v>
                </c:pt>
                <c:pt idx="54">
                  <c:v>36.455500000000001</c:v>
                </c:pt>
                <c:pt idx="55">
                  <c:v>33.813600000000001</c:v>
                </c:pt>
                <c:pt idx="56">
                  <c:v>33.338700000000003</c:v>
                </c:pt>
                <c:pt idx="57">
                  <c:v>34.048699999999997</c:v>
                </c:pt>
                <c:pt idx="58">
                  <c:v>36.138800000000003</c:v>
                </c:pt>
                <c:pt idx="59">
                  <c:v>36.244100000000003</c:v>
                </c:pt>
                <c:pt idx="60">
                  <c:v>36.198</c:v>
                </c:pt>
                <c:pt idx="61">
                  <c:v>34.957000000000001</c:v>
                </c:pt>
                <c:pt idx="62">
                  <c:v>36.259500000000003</c:v>
                </c:pt>
                <c:pt idx="63">
                  <c:v>33.726399999999998</c:v>
                </c:pt>
                <c:pt idx="64">
                  <c:v>35.639000000000003</c:v>
                </c:pt>
                <c:pt idx="65">
                  <c:v>31.4847</c:v>
                </c:pt>
                <c:pt idx="66">
                  <c:v>34.458500000000001</c:v>
                </c:pt>
                <c:pt idx="67">
                  <c:v>38.0471</c:v>
                </c:pt>
                <c:pt idx="68">
                  <c:v>27.325199999999999</c:v>
                </c:pt>
                <c:pt idx="69">
                  <c:v>29.899799999999999</c:v>
                </c:pt>
                <c:pt idx="70">
                  <c:v>34.1081</c:v>
                </c:pt>
                <c:pt idx="71">
                  <c:v>35.322499999999998</c:v>
                </c:pt>
                <c:pt idx="72">
                  <c:v>39.775700000000001</c:v>
                </c:pt>
                <c:pt idx="73">
                  <c:v>37.693100000000001</c:v>
                </c:pt>
                <c:pt idx="74">
                  <c:v>34.454599999999999</c:v>
                </c:pt>
                <c:pt idx="75">
                  <c:v>30.535900000000002</c:v>
                </c:pt>
                <c:pt idx="76">
                  <c:v>34.202199999999998</c:v>
                </c:pt>
                <c:pt idx="77">
                  <c:v>32.163899999999998</c:v>
                </c:pt>
                <c:pt idx="78">
                  <c:v>34.716500000000003</c:v>
                </c:pt>
                <c:pt idx="79">
                  <c:v>33.539700000000003</c:v>
                </c:pt>
                <c:pt idx="80">
                  <c:v>35.254300000000001</c:v>
                </c:pt>
                <c:pt idx="81">
                  <c:v>27.860800000000001</c:v>
                </c:pt>
                <c:pt idx="82">
                  <c:v>33.534300000000002</c:v>
                </c:pt>
                <c:pt idx="83">
                  <c:v>31.074300000000001</c:v>
                </c:pt>
                <c:pt idx="84">
                  <c:v>32.783700000000003</c:v>
                </c:pt>
                <c:pt idx="85">
                  <c:v>34.936799999999998</c:v>
                </c:pt>
                <c:pt idx="86">
                  <c:v>33.652500000000003</c:v>
                </c:pt>
                <c:pt idx="87">
                  <c:v>34.125300000000003</c:v>
                </c:pt>
                <c:pt idx="88">
                  <c:v>37.739600000000003</c:v>
                </c:pt>
                <c:pt idx="89">
                  <c:v>31.377500000000001</c:v>
                </c:pt>
                <c:pt idx="90">
                  <c:v>24.230699999999999</c:v>
                </c:pt>
                <c:pt idx="91">
                  <c:v>35.191099999999999</c:v>
                </c:pt>
                <c:pt idx="92">
                  <c:v>34.691200000000002</c:v>
                </c:pt>
                <c:pt idx="93">
                  <c:v>36.5809</c:v>
                </c:pt>
                <c:pt idx="94">
                  <c:v>38.485700000000001</c:v>
                </c:pt>
                <c:pt idx="95">
                  <c:v>39.875399999999999</c:v>
                </c:pt>
                <c:pt idx="96">
                  <c:v>30.8125</c:v>
                </c:pt>
                <c:pt idx="97">
                  <c:v>31.464700000000001</c:v>
                </c:pt>
                <c:pt idx="98">
                  <c:v>39.4617</c:v>
                </c:pt>
                <c:pt idx="99">
                  <c:v>37.976300000000002</c:v>
                </c:pt>
                <c:pt idx="100">
                  <c:v>27.651</c:v>
                </c:pt>
                <c:pt idx="101">
                  <c:v>35.136699999999998</c:v>
                </c:pt>
                <c:pt idx="102">
                  <c:v>34.307000000000002</c:v>
                </c:pt>
                <c:pt idx="103">
                  <c:v>33.976999999999997</c:v>
                </c:pt>
                <c:pt idx="104">
                  <c:v>34.211799999999997</c:v>
                </c:pt>
                <c:pt idx="105">
                  <c:v>31.295999999999999</c:v>
                </c:pt>
                <c:pt idx="106">
                  <c:v>33.783900000000003</c:v>
                </c:pt>
                <c:pt idx="107">
                  <c:v>35.327800000000003</c:v>
                </c:pt>
                <c:pt idx="108">
                  <c:v>28.399799999999999</c:v>
                </c:pt>
                <c:pt idx="109">
                  <c:v>33.628500000000003</c:v>
                </c:pt>
                <c:pt idx="110">
                  <c:v>34.152000000000001</c:v>
                </c:pt>
                <c:pt idx="111">
                  <c:v>35.130499999999998</c:v>
                </c:pt>
                <c:pt idx="112">
                  <c:v>24.622800000000002</c:v>
                </c:pt>
                <c:pt idx="113">
                  <c:v>30.599699999999999</c:v>
                </c:pt>
                <c:pt idx="114">
                  <c:v>21.019100000000002</c:v>
                </c:pt>
                <c:pt idx="115">
                  <c:v>31.6615</c:v>
                </c:pt>
                <c:pt idx="116">
                  <c:v>31.866599999999998</c:v>
                </c:pt>
                <c:pt idx="117">
                  <c:v>34.752899999999997</c:v>
                </c:pt>
                <c:pt idx="118">
                  <c:v>39.938499999999998</c:v>
                </c:pt>
                <c:pt idx="119">
                  <c:v>31.875800000000002</c:v>
                </c:pt>
                <c:pt idx="120">
                  <c:v>31.029</c:v>
                </c:pt>
                <c:pt idx="121">
                  <c:v>23.264800000000001</c:v>
                </c:pt>
                <c:pt idx="122">
                  <c:v>31.406400000000001</c:v>
                </c:pt>
                <c:pt idx="123">
                  <c:v>30.0396</c:v>
                </c:pt>
                <c:pt idx="124">
                  <c:v>34.118099999999998</c:v>
                </c:pt>
                <c:pt idx="125">
                  <c:v>33.595700000000001</c:v>
                </c:pt>
                <c:pt idx="126">
                  <c:v>30.9267</c:v>
                </c:pt>
                <c:pt idx="127">
                  <c:v>25.590499999999999</c:v>
                </c:pt>
                <c:pt idx="128">
                  <c:v>28.724799999999998</c:v>
                </c:pt>
                <c:pt idx="129">
                  <c:v>22.0932</c:v>
                </c:pt>
                <c:pt idx="130">
                  <c:v>23.5351</c:v>
                </c:pt>
                <c:pt idx="131">
                  <c:v>31.511700000000001</c:v>
                </c:pt>
                <c:pt idx="132">
                  <c:v>33.218699999999998</c:v>
                </c:pt>
                <c:pt idx="133">
                  <c:v>33.742400000000004</c:v>
                </c:pt>
                <c:pt idx="134">
                  <c:v>29.548300000000001</c:v>
                </c:pt>
                <c:pt idx="135">
                  <c:v>22.3857</c:v>
                </c:pt>
                <c:pt idx="136">
                  <c:v>34.143300000000004</c:v>
                </c:pt>
                <c:pt idx="137">
                  <c:v>27.054099999999998</c:v>
                </c:pt>
                <c:pt idx="138">
                  <c:v>36.849200000000003</c:v>
                </c:pt>
                <c:pt idx="139">
                  <c:v>31.787500000000001</c:v>
                </c:pt>
                <c:pt idx="140">
                  <c:v>34.361400000000003</c:v>
                </c:pt>
                <c:pt idx="141">
                  <c:v>28.0396</c:v>
                </c:pt>
                <c:pt idx="142">
                  <c:v>26.5444</c:v>
                </c:pt>
                <c:pt idx="143">
                  <c:v>25.162500000000001</c:v>
                </c:pt>
                <c:pt idx="144">
                  <c:v>32.067</c:v>
                </c:pt>
                <c:pt idx="145">
                  <c:v>31.701000000000001</c:v>
                </c:pt>
                <c:pt idx="146">
                  <c:v>23.76</c:v>
                </c:pt>
                <c:pt idx="147">
                  <c:v>33.898099999999999</c:v>
                </c:pt>
                <c:pt idx="148">
                  <c:v>27.4634</c:v>
                </c:pt>
                <c:pt idx="149">
                  <c:v>29.651399999999999</c:v>
                </c:pt>
                <c:pt idx="150">
                  <c:v>23.777100000000001</c:v>
                </c:pt>
                <c:pt idx="151">
                  <c:v>31.354500000000002</c:v>
                </c:pt>
                <c:pt idx="152">
                  <c:v>26.680900000000001</c:v>
                </c:pt>
                <c:pt idx="153">
                  <c:v>30.697299999999998</c:v>
                </c:pt>
                <c:pt idx="154">
                  <c:v>34.072600000000001</c:v>
                </c:pt>
                <c:pt idx="155">
                  <c:v>37.1907</c:v>
                </c:pt>
                <c:pt idx="156">
                  <c:v>31.340399999999999</c:v>
                </c:pt>
                <c:pt idx="157">
                  <c:v>29.877700000000001</c:v>
                </c:pt>
                <c:pt idx="158">
                  <c:v>30.651</c:v>
                </c:pt>
                <c:pt idx="159">
                  <c:v>33.8035</c:v>
                </c:pt>
                <c:pt idx="160">
                  <c:v>37.541800000000002</c:v>
                </c:pt>
                <c:pt idx="161">
                  <c:v>32.136000000000003</c:v>
                </c:pt>
                <c:pt idx="162">
                  <c:v>30.128499999999999</c:v>
                </c:pt>
                <c:pt idx="163">
                  <c:v>24.540900000000001</c:v>
                </c:pt>
                <c:pt idx="164">
                  <c:v>31.1479</c:v>
                </c:pt>
                <c:pt idx="165">
                  <c:v>37.176900000000003</c:v>
                </c:pt>
                <c:pt idx="166">
                  <c:v>24.367100000000001</c:v>
                </c:pt>
                <c:pt idx="167">
                  <c:v>28.485399999999998</c:v>
                </c:pt>
                <c:pt idx="168">
                  <c:v>28.323699999999999</c:v>
                </c:pt>
                <c:pt idx="169">
                  <c:v>28.3447</c:v>
                </c:pt>
                <c:pt idx="170">
                  <c:v>34.088099999999997</c:v>
                </c:pt>
                <c:pt idx="171">
                  <c:v>31.718499999999999</c:v>
                </c:pt>
                <c:pt idx="172">
                  <c:v>31.2012</c:v>
                </c:pt>
                <c:pt idx="173">
                  <c:v>21.216799999999999</c:v>
                </c:pt>
                <c:pt idx="174">
                  <c:v>34.2258</c:v>
                </c:pt>
                <c:pt idx="175">
                  <c:v>28.840900000000001</c:v>
                </c:pt>
                <c:pt idx="176">
                  <c:v>31.516200000000001</c:v>
                </c:pt>
                <c:pt idx="177">
                  <c:v>25.073499999999999</c:v>
                </c:pt>
                <c:pt idx="178">
                  <c:v>22.223500000000001</c:v>
                </c:pt>
                <c:pt idx="179">
                  <c:v>34.9876</c:v>
                </c:pt>
                <c:pt idx="180">
                  <c:v>28.252300000000002</c:v>
                </c:pt>
                <c:pt idx="181">
                  <c:v>28.627600000000001</c:v>
                </c:pt>
                <c:pt idx="182">
                  <c:v>31.665400000000002</c:v>
                </c:pt>
                <c:pt idx="183">
                  <c:v>20.8812</c:v>
                </c:pt>
                <c:pt idx="184">
                  <c:v>21.616299999999999</c:v>
                </c:pt>
                <c:pt idx="185">
                  <c:v>36.830100000000002</c:v>
                </c:pt>
                <c:pt idx="186">
                  <c:v>31.3568</c:v>
                </c:pt>
                <c:pt idx="187">
                  <c:v>34.565600000000003</c:v>
                </c:pt>
                <c:pt idx="188">
                  <c:v>23.124199999999998</c:v>
                </c:pt>
                <c:pt idx="189">
                  <c:v>30.2348</c:v>
                </c:pt>
                <c:pt idx="190">
                  <c:v>27.258900000000001</c:v>
                </c:pt>
                <c:pt idx="191">
                  <c:v>29.4727</c:v>
                </c:pt>
                <c:pt idx="192">
                  <c:v>27.017099999999999</c:v>
                </c:pt>
                <c:pt idx="193">
                  <c:v>30.3935</c:v>
                </c:pt>
                <c:pt idx="194">
                  <c:v>30.474299999999999</c:v>
                </c:pt>
                <c:pt idx="195">
                  <c:v>28.280899999999999</c:v>
                </c:pt>
                <c:pt idx="196">
                  <c:v>21.706299999999999</c:v>
                </c:pt>
                <c:pt idx="197">
                  <c:v>23.515599999999999</c:v>
                </c:pt>
                <c:pt idx="198">
                  <c:v>27.7165</c:v>
                </c:pt>
                <c:pt idx="199">
                  <c:v>24.5154</c:v>
                </c:pt>
                <c:pt idx="200">
                  <c:v>22.280200000000001</c:v>
                </c:pt>
                <c:pt idx="201">
                  <c:v>31.176600000000001</c:v>
                </c:pt>
                <c:pt idx="202">
                  <c:v>39.491399999999999</c:v>
                </c:pt>
                <c:pt idx="203">
                  <c:v>27.115100000000002</c:v>
                </c:pt>
                <c:pt idx="204">
                  <c:v>16.744</c:v>
                </c:pt>
                <c:pt idx="205">
                  <c:v>34.558</c:v>
                </c:pt>
                <c:pt idx="206">
                  <c:v>21.434699999999999</c:v>
                </c:pt>
                <c:pt idx="207">
                  <c:v>24.4178</c:v>
                </c:pt>
                <c:pt idx="208">
                  <c:v>32.354700000000001</c:v>
                </c:pt>
                <c:pt idx="209">
                  <c:v>31.8079</c:v>
                </c:pt>
                <c:pt idx="210">
                  <c:v>30.952300000000001</c:v>
                </c:pt>
                <c:pt idx="211">
                  <c:v>18.239699999999999</c:v>
                </c:pt>
                <c:pt idx="212">
                  <c:v>30.1371</c:v>
                </c:pt>
                <c:pt idx="213">
                  <c:v>21.740200000000002</c:v>
                </c:pt>
                <c:pt idx="214">
                  <c:v>25.216799999999999</c:v>
                </c:pt>
                <c:pt idx="215">
                  <c:v>23.6159</c:v>
                </c:pt>
                <c:pt idx="216">
                  <c:v>24.3751</c:v>
                </c:pt>
                <c:pt idx="217">
                  <c:v>23.019500000000001</c:v>
                </c:pt>
                <c:pt idx="218">
                  <c:v>26.142600000000002</c:v>
                </c:pt>
                <c:pt idx="219">
                  <c:v>31.9984</c:v>
                </c:pt>
                <c:pt idx="220">
                  <c:v>23.1736</c:v>
                </c:pt>
                <c:pt idx="221">
                  <c:v>31.602399999999999</c:v>
                </c:pt>
                <c:pt idx="222">
                  <c:v>23.523599999999998</c:v>
                </c:pt>
                <c:pt idx="223">
                  <c:v>18.807300000000001</c:v>
                </c:pt>
                <c:pt idx="224">
                  <c:v>36.1541</c:v>
                </c:pt>
                <c:pt idx="225">
                  <c:v>28.857600000000001</c:v>
                </c:pt>
                <c:pt idx="226">
                  <c:v>28.413900000000002</c:v>
                </c:pt>
                <c:pt idx="227">
                  <c:v>24.089500000000001</c:v>
                </c:pt>
                <c:pt idx="228">
                  <c:v>25.623000000000001</c:v>
                </c:pt>
                <c:pt idx="229">
                  <c:v>30.017099999999999</c:v>
                </c:pt>
                <c:pt idx="230">
                  <c:v>32.791200000000003</c:v>
                </c:pt>
                <c:pt idx="231">
                  <c:v>34.035899999999998</c:v>
                </c:pt>
                <c:pt idx="232">
                  <c:v>28.1325</c:v>
                </c:pt>
                <c:pt idx="233">
                  <c:v>23.2239</c:v>
                </c:pt>
                <c:pt idx="234">
                  <c:v>20.178899999999999</c:v>
                </c:pt>
                <c:pt idx="235">
                  <c:v>33.437100000000001</c:v>
                </c:pt>
                <c:pt idx="236">
                  <c:v>23.159300000000002</c:v>
                </c:pt>
                <c:pt idx="237">
                  <c:v>23.0242</c:v>
                </c:pt>
                <c:pt idx="238">
                  <c:v>18.438500000000001</c:v>
                </c:pt>
                <c:pt idx="239">
                  <c:v>37.145299999999999</c:v>
                </c:pt>
                <c:pt idx="240">
                  <c:v>23.018799999999999</c:v>
                </c:pt>
                <c:pt idx="241">
                  <c:v>22.563600000000001</c:v>
                </c:pt>
                <c:pt idx="242">
                  <c:v>24.930299999999999</c:v>
                </c:pt>
                <c:pt idx="243">
                  <c:v>23.490200000000002</c:v>
                </c:pt>
                <c:pt idx="244">
                  <c:v>22.5154</c:v>
                </c:pt>
                <c:pt idx="245">
                  <c:v>21.9269</c:v>
                </c:pt>
                <c:pt idx="246">
                  <c:v>30.1113</c:v>
                </c:pt>
                <c:pt idx="247">
                  <c:v>23.228899999999999</c:v>
                </c:pt>
                <c:pt idx="248">
                  <c:v>29.5212</c:v>
                </c:pt>
                <c:pt idx="249">
                  <c:v>23.4908</c:v>
                </c:pt>
                <c:pt idx="250">
                  <c:v>33.793999999999997</c:v>
                </c:pt>
                <c:pt idx="251">
                  <c:v>30.688800000000001</c:v>
                </c:pt>
                <c:pt idx="252">
                  <c:v>20.3383</c:v>
                </c:pt>
                <c:pt idx="253">
                  <c:v>34.767600000000002</c:v>
                </c:pt>
                <c:pt idx="254">
                  <c:v>32.673900000000003</c:v>
                </c:pt>
                <c:pt idx="255">
                  <c:v>26.9574</c:v>
                </c:pt>
                <c:pt idx="256">
                  <c:v>22.709099999999999</c:v>
                </c:pt>
                <c:pt idx="257">
                  <c:v>20.481200000000001</c:v>
                </c:pt>
                <c:pt idx="258">
                  <c:v>18.631799999999998</c:v>
                </c:pt>
                <c:pt idx="259">
                  <c:v>27.6859</c:v>
                </c:pt>
                <c:pt idx="260">
                  <c:v>17.436499999999999</c:v>
                </c:pt>
                <c:pt idx="261">
                  <c:v>23.230899999999998</c:v>
                </c:pt>
                <c:pt idx="262">
                  <c:v>26.831299999999999</c:v>
                </c:pt>
                <c:pt idx="263">
                  <c:v>22.991800000000001</c:v>
                </c:pt>
                <c:pt idx="264">
                  <c:v>25.131599999999999</c:v>
                </c:pt>
                <c:pt idx="265">
                  <c:v>20.241299999999999</c:v>
                </c:pt>
                <c:pt idx="266">
                  <c:v>30.739599999999999</c:v>
                </c:pt>
                <c:pt idx="267">
                  <c:v>22.637799999999999</c:v>
                </c:pt>
                <c:pt idx="268">
                  <c:v>23.375399999999999</c:v>
                </c:pt>
                <c:pt idx="269">
                  <c:v>21.058599999999998</c:v>
                </c:pt>
                <c:pt idx="270">
                  <c:v>29.598600000000001</c:v>
                </c:pt>
                <c:pt idx="271">
                  <c:v>34.444299999999998</c:v>
                </c:pt>
                <c:pt idx="272">
                  <c:v>28.687899999999999</c:v>
                </c:pt>
                <c:pt idx="273">
                  <c:v>30.950299999999999</c:v>
                </c:pt>
                <c:pt idx="274">
                  <c:v>28.1004</c:v>
                </c:pt>
                <c:pt idx="275">
                  <c:v>23.401199999999999</c:v>
                </c:pt>
                <c:pt idx="276">
                  <c:v>29.3218</c:v>
                </c:pt>
                <c:pt idx="277">
                  <c:v>27.401499999999999</c:v>
                </c:pt>
                <c:pt idx="278">
                  <c:v>26.699300000000001</c:v>
                </c:pt>
                <c:pt idx="279">
                  <c:v>20.7441</c:v>
                </c:pt>
                <c:pt idx="280">
                  <c:v>30.175699999999999</c:v>
                </c:pt>
                <c:pt idx="281">
                  <c:v>20.397300000000001</c:v>
                </c:pt>
                <c:pt idx="282">
                  <c:v>21.344799999999999</c:v>
                </c:pt>
                <c:pt idx="283">
                  <c:v>21.6098</c:v>
                </c:pt>
                <c:pt idx="284">
                  <c:v>32.329099999999997</c:v>
                </c:pt>
                <c:pt idx="285">
                  <c:v>14.258599999999999</c:v>
                </c:pt>
                <c:pt idx="286">
                  <c:v>20.984999999999999</c:v>
                </c:pt>
                <c:pt idx="287">
                  <c:v>16.004999999999999</c:v>
                </c:pt>
                <c:pt idx="288">
                  <c:v>31.610700000000001</c:v>
                </c:pt>
                <c:pt idx="289">
                  <c:v>24.045300000000001</c:v>
                </c:pt>
                <c:pt idx="290">
                  <c:v>23.627199999999998</c:v>
                </c:pt>
                <c:pt idx="291">
                  <c:v>33.138500000000001</c:v>
                </c:pt>
                <c:pt idx="292">
                  <c:v>30.116299999999999</c:v>
                </c:pt>
                <c:pt idx="293">
                  <c:v>14.505000000000001</c:v>
                </c:pt>
                <c:pt idx="294">
                  <c:v>29.011900000000001</c:v>
                </c:pt>
                <c:pt idx="295">
                  <c:v>38.528199999999998</c:v>
                </c:pt>
                <c:pt idx="296">
                  <c:v>22.415600000000001</c:v>
                </c:pt>
                <c:pt idx="297">
                  <c:v>27.6416</c:v>
                </c:pt>
                <c:pt idx="298">
                  <c:v>18.064699999999998</c:v>
                </c:pt>
                <c:pt idx="299">
                  <c:v>22.022500000000001</c:v>
                </c:pt>
                <c:pt idx="300">
                  <c:v>30.748899999999999</c:v>
                </c:pt>
                <c:pt idx="301">
                  <c:v>31.317599999999999</c:v>
                </c:pt>
                <c:pt idx="302">
                  <c:v>23.3368</c:v>
                </c:pt>
                <c:pt idx="303">
                  <c:v>32.276600000000002</c:v>
                </c:pt>
                <c:pt idx="304">
                  <c:v>17.545200000000001</c:v>
                </c:pt>
                <c:pt idx="305">
                  <c:v>18.1568</c:v>
                </c:pt>
                <c:pt idx="306">
                  <c:v>34.069299999999998</c:v>
                </c:pt>
                <c:pt idx="307">
                  <c:v>28.2728</c:v>
                </c:pt>
                <c:pt idx="308">
                  <c:v>17.013100000000001</c:v>
                </c:pt>
                <c:pt idx="309">
                  <c:v>18.572500000000002</c:v>
                </c:pt>
                <c:pt idx="310">
                  <c:v>16.809200000000001</c:v>
                </c:pt>
                <c:pt idx="311">
                  <c:v>14.551399999999999</c:v>
                </c:pt>
                <c:pt idx="312">
                  <c:v>22.871400000000001</c:v>
                </c:pt>
                <c:pt idx="313">
                  <c:v>23.0913</c:v>
                </c:pt>
                <c:pt idx="314">
                  <c:v>27.4984</c:v>
                </c:pt>
                <c:pt idx="315">
                  <c:v>30.307300000000001</c:v>
                </c:pt>
                <c:pt idx="316">
                  <c:v>15.7796</c:v>
                </c:pt>
                <c:pt idx="317">
                  <c:v>19.296399999999998</c:v>
                </c:pt>
                <c:pt idx="318">
                  <c:v>33.943899999999999</c:v>
                </c:pt>
                <c:pt idx="319">
                  <c:v>29.7362</c:v>
                </c:pt>
                <c:pt idx="320">
                  <c:v>30.7042</c:v>
                </c:pt>
                <c:pt idx="321">
                  <c:v>33.125399999999999</c:v>
                </c:pt>
                <c:pt idx="322">
                  <c:v>23.304300000000001</c:v>
                </c:pt>
                <c:pt idx="323">
                  <c:v>26.722100000000001</c:v>
                </c:pt>
                <c:pt idx="324">
                  <c:v>13.279299999999999</c:v>
                </c:pt>
                <c:pt idx="325">
                  <c:v>25.404499999999999</c:v>
                </c:pt>
                <c:pt idx="326">
                  <c:v>19.114000000000001</c:v>
                </c:pt>
                <c:pt idx="327">
                  <c:v>22.480699999999999</c:v>
                </c:pt>
                <c:pt idx="328">
                  <c:v>15.8889</c:v>
                </c:pt>
                <c:pt idx="329">
                  <c:v>38.4848</c:v>
                </c:pt>
                <c:pt idx="330">
                  <c:v>17.673999999999999</c:v>
                </c:pt>
                <c:pt idx="331">
                  <c:v>29.314900000000002</c:v>
                </c:pt>
                <c:pt idx="332">
                  <c:v>26.271999999999998</c:v>
                </c:pt>
                <c:pt idx="333">
                  <c:v>26.398199999999999</c:v>
                </c:pt>
                <c:pt idx="334">
                  <c:v>22.547699999999999</c:v>
                </c:pt>
                <c:pt idx="335">
                  <c:v>30.265899999999998</c:v>
                </c:pt>
                <c:pt idx="336">
                  <c:v>15.9438</c:v>
                </c:pt>
                <c:pt idx="337">
                  <c:v>31.004999999999999</c:v>
                </c:pt>
                <c:pt idx="338">
                  <c:v>14.4595</c:v>
                </c:pt>
                <c:pt idx="339">
                  <c:v>22.948</c:v>
                </c:pt>
                <c:pt idx="340">
                  <c:v>14.1897</c:v>
                </c:pt>
                <c:pt idx="341">
                  <c:v>14.234500000000001</c:v>
                </c:pt>
                <c:pt idx="342">
                  <c:v>23.6692</c:v>
                </c:pt>
                <c:pt idx="343">
                  <c:v>12.946899999999999</c:v>
                </c:pt>
                <c:pt idx="344">
                  <c:v>29.870200000000001</c:v>
                </c:pt>
                <c:pt idx="345">
                  <c:v>22.7379</c:v>
                </c:pt>
                <c:pt idx="346">
                  <c:v>27.776700000000002</c:v>
                </c:pt>
                <c:pt idx="347">
                  <c:v>29.838799999999999</c:v>
                </c:pt>
                <c:pt idx="348">
                  <c:v>38.899299999999997</c:v>
                </c:pt>
                <c:pt idx="349">
                  <c:v>19.615500000000001</c:v>
                </c:pt>
                <c:pt idx="350">
                  <c:v>20.851099999999999</c:v>
                </c:pt>
                <c:pt idx="351">
                  <c:v>21.859300000000001</c:v>
                </c:pt>
                <c:pt idx="352">
                  <c:v>28.296800000000001</c:v>
                </c:pt>
                <c:pt idx="353">
                  <c:v>27.466699999999999</c:v>
                </c:pt>
                <c:pt idx="354">
                  <c:v>18.599</c:v>
                </c:pt>
                <c:pt idx="355">
                  <c:v>22.965199999999999</c:v>
                </c:pt>
                <c:pt idx="356">
                  <c:v>19.8566</c:v>
                </c:pt>
                <c:pt idx="357">
                  <c:v>17.695399999999999</c:v>
                </c:pt>
                <c:pt idx="358">
                  <c:v>31.417100000000001</c:v>
                </c:pt>
                <c:pt idx="359">
                  <c:v>21.5487</c:v>
                </c:pt>
                <c:pt idx="360">
                  <c:v>27.4038</c:v>
                </c:pt>
                <c:pt idx="361">
                  <c:v>24.866399999999999</c:v>
                </c:pt>
                <c:pt idx="362">
                  <c:v>21.055499999999999</c:v>
                </c:pt>
                <c:pt idx="363">
                  <c:v>23.138200000000001</c:v>
                </c:pt>
                <c:pt idx="364">
                  <c:v>16.008600000000001</c:v>
                </c:pt>
                <c:pt idx="365">
                  <c:v>18.212399999999999</c:v>
                </c:pt>
                <c:pt idx="366">
                  <c:v>23.0533</c:v>
                </c:pt>
                <c:pt idx="367">
                  <c:v>21.153400000000001</c:v>
                </c:pt>
                <c:pt idx="368">
                  <c:v>21.303799999999999</c:v>
                </c:pt>
                <c:pt idx="369">
                  <c:v>29.036100000000001</c:v>
                </c:pt>
                <c:pt idx="370">
                  <c:v>22.878900000000002</c:v>
                </c:pt>
                <c:pt idx="371">
                  <c:v>22.8705</c:v>
                </c:pt>
                <c:pt idx="372">
                  <c:v>22.668199999999999</c:v>
                </c:pt>
                <c:pt idx="373">
                  <c:v>12.8118</c:v>
                </c:pt>
                <c:pt idx="374">
                  <c:v>17.6309</c:v>
                </c:pt>
                <c:pt idx="375">
                  <c:v>32.833100000000002</c:v>
                </c:pt>
                <c:pt idx="376">
                  <c:v>18.9819</c:v>
                </c:pt>
                <c:pt idx="377">
                  <c:v>17.207799999999999</c:v>
                </c:pt>
                <c:pt idx="378">
                  <c:v>28.922899999999998</c:v>
                </c:pt>
                <c:pt idx="379">
                  <c:v>28.437999999999999</c:v>
                </c:pt>
                <c:pt idx="380">
                  <c:v>22.054600000000001</c:v>
                </c:pt>
                <c:pt idx="381">
                  <c:v>20.463100000000001</c:v>
                </c:pt>
                <c:pt idx="382">
                  <c:v>29.214500000000001</c:v>
                </c:pt>
                <c:pt idx="383">
                  <c:v>22.633199999999999</c:v>
                </c:pt>
                <c:pt idx="384">
                  <c:v>28.932700000000001</c:v>
                </c:pt>
                <c:pt idx="385">
                  <c:v>15.485099999999999</c:v>
                </c:pt>
                <c:pt idx="386">
                  <c:v>18.113700000000001</c:v>
                </c:pt>
                <c:pt idx="387">
                  <c:v>24.052099999999999</c:v>
                </c:pt>
                <c:pt idx="388">
                  <c:v>19.7624</c:v>
                </c:pt>
                <c:pt idx="389">
                  <c:v>21.469899999999999</c:v>
                </c:pt>
                <c:pt idx="390">
                  <c:v>34.118200000000002</c:v>
                </c:pt>
                <c:pt idx="391">
                  <c:v>29.419599999999999</c:v>
                </c:pt>
                <c:pt idx="392">
                  <c:v>17.8169</c:v>
                </c:pt>
                <c:pt idx="393">
                  <c:v>30.185400000000001</c:v>
                </c:pt>
                <c:pt idx="394">
                  <c:v>31.902000000000001</c:v>
                </c:pt>
                <c:pt idx="395">
                  <c:v>20.421099999999999</c:v>
                </c:pt>
                <c:pt idx="396">
                  <c:v>19.241</c:v>
                </c:pt>
                <c:pt idx="397">
                  <c:v>21.362400000000001</c:v>
                </c:pt>
                <c:pt idx="398">
                  <c:v>21.7256</c:v>
                </c:pt>
                <c:pt idx="399">
                  <c:v>20.197600000000001</c:v>
                </c:pt>
                <c:pt idx="400">
                  <c:v>17.217199999999998</c:v>
                </c:pt>
                <c:pt idx="401">
                  <c:v>18.6418</c:v>
                </c:pt>
                <c:pt idx="402">
                  <c:v>17.974</c:v>
                </c:pt>
                <c:pt idx="403">
                  <c:v>16.705100000000002</c:v>
                </c:pt>
                <c:pt idx="404">
                  <c:v>29.407299999999999</c:v>
                </c:pt>
                <c:pt idx="405">
                  <c:v>33.021500000000003</c:v>
                </c:pt>
                <c:pt idx="406">
                  <c:v>18.7334</c:v>
                </c:pt>
                <c:pt idx="407">
                  <c:v>29.780999999999999</c:v>
                </c:pt>
                <c:pt idx="408">
                  <c:v>27.636399999999998</c:v>
                </c:pt>
                <c:pt idx="409">
                  <c:v>22.078800000000001</c:v>
                </c:pt>
                <c:pt idx="410">
                  <c:v>15.8666</c:v>
                </c:pt>
                <c:pt idx="411">
                  <c:v>22.742599999999999</c:v>
                </c:pt>
                <c:pt idx="412">
                  <c:v>20.953600000000002</c:v>
                </c:pt>
                <c:pt idx="413">
                  <c:v>24.839600000000001</c:v>
                </c:pt>
                <c:pt idx="414">
                  <c:v>21.146699999999999</c:v>
                </c:pt>
                <c:pt idx="415">
                  <c:v>19.4346</c:v>
                </c:pt>
                <c:pt idx="416">
                  <c:v>15.7028</c:v>
                </c:pt>
                <c:pt idx="417">
                  <c:v>29.614899999999999</c:v>
                </c:pt>
                <c:pt idx="418">
                  <c:v>24.997199999999999</c:v>
                </c:pt>
                <c:pt idx="419">
                  <c:v>15.6746</c:v>
                </c:pt>
                <c:pt idx="420">
                  <c:v>18.005800000000001</c:v>
                </c:pt>
                <c:pt idx="421">
                  <c:v>18.283000000000001</c:v>
                </c:pt>
                <c:pt idx="422">
                  <c:v>17.2347</c:v>
                </c:pt>
                <c:pt idx="423">
                  <c:v>23.216899999999999</c:v>
                </c:pt>
                <c:pt idx="424">
                  <c:v>16.232299999999999</c:v>
                </c:pt>
                <c:pt idx="425">
                  <c:v>22.0318</c:v>
                </c:pt>
                <c:pt idx="426">
                  <c:v>20.519200000000001</c:v>
                </c:pt>
                <c:pt idx="427">
                  <c:v>19.0656</c:v>
                </c:pt>
                <c:pt idx="428">
                  <c:v>15.1175</c:v>
                </c:pt>
                <c:pt idx="429">
                  <c:v>13.295400000000001</c:v>
                </c:pt>
                <c:pt idx="430">
                  <c:v>17.545000000000002</c:v>
                </c:pt>
                <c:pt idx="431">
                  <c:v>19.418600000000001</c:v>
                </c:pt>
                <c:pt idx="432">
                  <c:v>23.267900000000001</c:v>
                </c:pt>
                <c:pt idx="433">
                  <c:v>23.683499999999999</c:v>
                </c:pt>
                <c:pt idx="434">
                  <c:v>15.546099999999999</c:v>
                </c:pt>
                <c:pt idx="435">
                  <c:v>37.751399999999997</c:v>
                </c:pt>
                <c:pt idx="436">
                  <c:v>18.4374</c:v>
                </c:pt>
                <c:pt idx="437">
                  <c:v>15.8818</c:v>
                </c:pt>
                <c:pt idx="438">
                  <c:v>15.631</c:v>
                </c:pt>
                <c:pt idx="439">
                  <c:v>25.0626</c:v>
                </c:pt>
                <c:pt idx="440">
                  <c:v>23.341200000000001</c:v>
                </c:pt>
                <c:pt idx="441">
                  <c:v>24.3841</c:v>
                </c:pt>
                <c:pt idx="442">
                  <c:v>21.076000000000001</c:v>
                </c:pt>
                <c:pt idx="443">
                  <c:v>15.685600000000001</c:v>
                </c:pt>
                <c:pt idx="444">
                  <c:v>19.564900000000002</c:v>
                </c:pt>
                <c:pt idx="445">
                  <c:v>20.5718</c:v>
                </c:pt>
                <c:pt idx="446">
                  <c:v>14.6776</c:v>
                </c:pt>
                <c:pt idx="447">
                  <c:v>15.527799999999999</c:v>
                </c:pt>
                <c:pt idx="448">
                  <c:v>31.689499999999999</c:v>
                </c:pt>
                <c:pt idx="449">
                  <c:v>16.843900000000001</c:v>
                </c:pt>
                <c:pt idx="450">
                  <c:v>38.601500000000001</c:v>
                </c:pt>
                <c:pt idx="451">
                  <c:v>15.389099999999999</c:v>
                </c:pt>
                <c:pt idx="452">
                  <c:v>18.251100000000001</c:v>
                </c:pt>
                <c:pt idx="453">
                  <c:v>14.5418</c:v>
                </c:pt>
                <c:pt idx="454">
                  <c:v>23.764500000000002</c:v>
                </c:pt>
                <c:pt idx="455">
                  <c:v>29.430299999999999</c:v>
                </c:pt>
                <c:pt idx="456">
                  <c:v>23.1572</c:v>
                </c:pt>
                <c:pt idx="457">
                  <c:v>27.813300000000002</c:v>
                </c:pt>
                <c:pt idx="458">
                  <c:v>17.677199999999999</c:v>
                </c:pt>
                <c:pt idx="459">
                  <c:v>21.918299999999999</c:v>
                </c:pt>
                <c:pt idx="460">
                  <c:v>16.603000000000002</c:v>
                </c:pt>
                <c:pt idx="461">
                  <c:v>27.0746</c:v>
                </c:pt>
                <c:pt idx="462">
                  <c:v>17.5672</c:v>
                </c:pt>
                <c:pt idx="463">
                  <c:v>23.156600000000001</c:v>
                </c:pt>
                <c:pt idx="464">
                  <c:v>17.244499999999999</c:v>
                </c:pt>
                <c:pt idx="465">
                  <c:v>19.0914</c:v>
                </c:pt>
                <c:pt idx="466">
                  <c:v>16.530100000000001</c:v>
                </c:pt>
                <c:pt idx="467">
                  <c:v>19.904900000000001</c:v>
                </c:pt>
                <c:pt idx="468">
                  <c:v>12.4892</c:v>
                </c:pt>
                <c:pt idx="469">
                  <c:v>17.519100000000002</c:v>
                </c:pt>
                <c:pt idx="470">
                  <c:v>22.660699999999999</c:v>
                </c:pt>
                <c:pt idx="471">
                  <c:v>24.445599999999999</c:v>
                </c:pt>
                <c:pt idx="472">
                  <c:v>23.898399999999999</c:v>
                </c:pt>
                <c:pt idx="473">
                  <c:v>19.374500000000001</c:v>
                </c:pt>
                <c:pt idx="474">
                  <c:v>25.0168</c:v>
                </c:pt>
                <c:pt idx="475">
                  <c:v>20.751100000000001</c:v>
                </c:pt>
                <c:pt idx="476">
                  <c:v>22.607500000000002</c:v>
                </c:pt>
                <c:pt idx="477">
                  <c:v>25.701699999999999</c:v>
                </c:pt>
                <c:pt idx="478">
                  <c:v>17.846699999999998</c:v>
                </c:pt>
                <c:pt idx="479">
                  <c:v>17.182500000000001</c:v>
                </c:pt>
                <c:pt idx="480">
                  <c:v>18.069199999999999</c:v>
                </c:pt>
                <c:pt idx="481">
                  <c:v>23.087199999999999</c:v>
                </c:pt>
                <c:pt idx="482">
                  <c:v>15.613300000000001</c:v>
                </c:pt>
                <c:pt idx="483">
                  <c:v>22.2715</c:v>
                </c:pt>
                <c:pt idx="484">
                  <c:v>27.7547</c:v>
                </c:pt>
                <c:pt idx="485">
                  <c:v>17.7072</c:v>
                </c:pt>
                <c:pt idx="486">
                  <c:v>15.1084</c:v>
                </c:pt>
                <c:pt idx="487">
                  <c:v>15.581099999999999</c:v>
                </c:pt>
                <c:pt idx="488">
                  <c:v>21.757000000000001</c:v>
                </c:pt>
                <c:pt idx="489">
                  <c:v>17.006599999999999</c:v>
                </c:pt>
                <c:pt idx="490">
                  <c:v>29.208200000000001</c:v>
                </c:pt>
                <c:pt idx="491">
                  <c:v>18.688500000000001</c:v>
                </c:pt>
                <c:pt idx="492">
                  <c:v>23.4636</c:v>
                </c:pt>
                <c:pt idx="493">
                  <c:v>13.9063</c:v>
                </c:pt>
                <c:pt idx="494">
                  <c:v>21.796800000000001</c:v>
                </c:pt>
                <c:pt idx="495">
                  <c:v>16.331399999999999</c:v>
                </c:pt>
                <c:pt idx="496">
                  <c:v>15.928699999999999</c:v>
                </c:pt>
                <c:pt idx="497">
                  <c:v>20.9998</c:v>
                </c:pt>
                <c:pt idx="498">
                  <c:v>18.2454</c:v>
                </c:pt>
                <c:pt idx="499">
                  <c:v>24.628</c:v>
                </c:pt>
                <c:pt idx="500">
                  <c:v>20.7361</c:v>
                </c:pt>
                <c:pt idx="501">
                  <c:v>18.3291</c:v>
                </c:pt>
                <c:pt idx="502">
                  <c:v>23.814900000000002</c:v>
                </c:pt>
                <c:pt idx="503">
                  <c:v>15.275499999999999</c:v>
                </c:pt>
                <c:pt idx="504">
                  <c:v>17.862300000000001</c:v>
                </c:pt>
                <c:pt idx="505">
                  <c:v>17.363499999999998</c:v>
                </c:pt>
                <c:pt idx="506">
                  <c:v>19.991399999999999</c:v>
                </c:pt>
                <c:pt idx="507">
                  <c:v>19.377099999999999</c:v>
                </c:pt>
                <c:pt idx="508">
                  <c:v>21.6983</c:v>
                </c:pt>
                <c:pt idx="509">
                  <c:v>26.822199999999999</c:v>
                </c:pt>
                <c:pt idx="510">
                  <c:v>17.46</c:v>
                </c:pt>
                <c:pt idx="511">
                  <c:v>23.383700000000001</c:v>
                </c:pt>
                <c:pt idx="512">
                  <c:v>28.620200000000001</c:v>
                </c:pt>
                <c:pt idx="513">
                  <c:v>27.004999999999999</c:v>
                </c:pt>
                <c:pt idx="514">
                  <c:v>10.057399999999999</c:v>
                </c:pt>
                <c:pt idx="515">
                  <c:v>27.0486</c:v>
                </c:pt>
                <c:pt idx="516">
                  <c:v>19.181100000000001</c:v>
                </c:pt>
                <c:pt idx="517">
                  <c:v>12.792899999999999</c:v>
                </c:pt>
                <c:pt idx="518">
                  <c:v>17.700900000000001</c:v>
                </c:pt>
                <c:pt idx="519">
                  <c:v>9.4544700000000006</c:v>
                </c:pt>
                <c:pt idx="520">
                  <c:v>21.7652</c:v>
                </c:pt>
                <c:pt idx="521">
                  <c:v>18.7852</c:v>
                </c:pt>
                <c:pt idx="522">
                  <c:v>18.8386</c:v>
                </c:pt>
                <c:pt idx="523">
                  <c:v>15.364100000000001</c:v>
                </c:pt>
                <c:pt idx="524">
                  <c:v>18.55</c:v>
                </c:pt>
                <c:pt idx="525">
                  <c:v>15.2629</c:v>
                </c:pt>
                <c:pt idx="526">
                  <c:v>16.895900000000001</c:v>
                </c:pt>
                <c:pt idx="527">
                  <c:v>8.7331699999999994</c:v>
                </c:pt>
                <c:pt idx="528">
                  <c:v>21.591899999999999</c:v>
                </c:pt>
                <c:pt idx="529">
                  <c:v>23.035</c:v>
                </c:pt>
                <c:pt idx="530">
                  <c:v>22.771999999999998</c:v>
                </c:pt>
                <c:pt idx="531">
                  <c:v>21.225300000000001</c:v>
                </c:pt>
                <c:pt idx="532">
                  <c:v>17.173999999999999</c:v>
                </c:pt>
                <c:pt idx="533">
                  <c:v>15.122400000000001</c:v>
                </c:pt>
                <c:pt idx="534">
                  <c:v>21.497199999999999</c:v>
                </c:pt>
                <c:pt idx="535">
                  <c:v>22.3644</c:v>
                </c:pt>
                <c:pt idx="536">
                  <c:v>17.525500000000001</c:v>
                </c:pt>
                <c:pt idx="537">
                  <c:v>17.406099999999999</c:v>
                </c:pt>
                <c:pt idx="538">
                  <c:v>17.088899999999999</c:v>
                </c:pt>
                <c:pt idx="539">
                  <c:v>16.595500000000001</c:v>
                </c:pt>
                <c:pt idx="540">
                  <c:v>15.122</c:v>
                </c:pt>
                <c:pt idx="541">
                  <c:v>20.6998</c:v>
                </c:pt>
                <c:pt idx="542">
                  <c:v>24.210799999999999</c:v>
                </c:pt>
                <c:pt idx="543">
                  <c:v>16.02</c:v>
                </c:pt>
                <c:pt idx="544">
                  <c:v>16.8307</c:v>
                </c:pt>
                <c:pt idx="545">
                  <c:v>31.1281</c:v>
                </c:pt>
                <c:pt idx="546">
                  <c:v>25.411200000000001</c:v>
                </c:pt>
                <c:pt idx="547">
                  <c:v>23.697700000000001</c:v>
                </c:pt>
                <c:pt idx="548">
                  <c:v>10.050800000000001</c:v>
                </c:pt>
                <c:pt idx="549">
                  <c:v>16.569099999999999</c:v>
                </c:pt>
                <c:pt idx="550">
                  <c:v>27.883900000000001</c:v>
                </c:pt>
                <c:pt idx="551">
                  <c:v>18.851900000000001</c:v>
                </c:pt>
                <c:pt idx="552">
                  <c:v>24.306899999999999</c:v>
                </c:pt>
                <c:pt idx="553">
                  <c:v>18.159600000000001</c:v>
                </c:pt>
                <c:pt idx="554">
                  <c:v>20.751100000000001</c:v>
                </c:pt>
                <c:pt idx="555">
                  <c:v>24.036999999999999</c:v>
                </c:pt>
                <c:pt idx="556">
                  <c:v>11.032299999999999</c:v>
                </c:pt>
                <c:pt idx="557">
                  <c:v>15.878399999999999</c:v>
                </c:pt>
                <c:pt idx="558">
                  <c:v>21.6387</c:v>
                </c:pt>
                <c:pt idx="559">
                  <c:v>27.5747</c:v>
                </c:pt>
                <c:pt idx="560">
                  <c:v>22.156199999999998</c:v>
                </c:pt>
                <c:pt idx="561">
                  <c:v>16.935600000000001</c:v>
                </c:pt>
                <c:pt idx="562">
                  <c:v>17.3538</c:v>
                </c:pt>
                <c:pt idx="563">
                  <c:v>21.6599</c:v>
                </c:pt>
                <c:pt idx="564">
                  <c:v>31.025400000000001</c:v>
                </c:pt>
                <c:pt idx="565">
                  <c:v>21.684799999999999</c:v>
                </c:pt>
                <c:pt idx="566">
                  <c:v>10.7232</c:v>
                </c:pt>
                <c:pt idx="567">
                  <c:v>8.2603899999999992</c:v>
                </c:pt>
                <c:pt idx="568">
                  <c:v>18.027799999999999</c:v>
                </c:pt>
                <c:pt idx="569">
                  <c:v>23.7042</c:v>
                </c:pt>
                <c:pt idx="570">
                  <c:v>23.026700000000002</c:v>
                </c:pt>
                <c:pt idx="571">
                  <c:v>16.679099999999998</c:v>
                </c:pt>
                <c:pt idx="572">
                  <c:v>16.896599999999999</c:v>
                </c:pt>
                <c:pt idx="573">
                  <c:v>22.908999999999999</c:v>
                </c:pt>
                <c:pt idx="574">
                  <c:v>16.0626</c:v>
                </c:pt>
                <c:pt idx="575">
                  <c:v>17.2486</c:v>
                </c:pt>
                <c:pt idx="576">
                  <c:v>17.0562</c:v>
                </c:pt>
                <c:pt idx="577">
                  <c:v>16.858799999999999</c:v>
                </c:pt>
                <c:pt idx="578">
                  <c:v>24.719100000000001</c:v>
                </c:pt>
                <c:pt idx="579">
                  <c:v>9.3771199999999997</c:v>
                </c:pt>
                <c:pt idx="580">
                  <c:v>17.2698</c:v>
                </c:pt>
                <c:pt idx="581">
                  <c:v>13.2653</c:v>
                </c:pt>
                <c:pt idx="582">
                  <c:v>18.672699999999999</c:v>
                </c:pt>
                <c:pt idx="583">
                  <c:v>24.638400000000001</c:v>
                </c:pt>
                <c:pt idx="584">
                  <c:v>15.5136</c:v>
                </c:pt>
                <c:pt idx="585">
                  <c:v>10.999599999999999</c:v>
                </c:pt>
                <c:pt idx="586">
                  <c:v>14.121499999999999</c:v>
                </c:pt>
                <c:pt idx="587">
                  <c:v>21.657</c:v>
                </c:pt>
                <c:pt idx="588">
                  <c:v>17.069500000000001</c:v>
                </c:pt>
                <c:pt idx="589">
                  <c:v>22.220500000000001</c:v>
                </c:pt>
                <c:pt idx="590">
                  <c:v>27.454499999999999</c:v>
                </c:pt>
                <c:pt idx="591">
                  <c:v>18.784700000000001</c:v>
                </c:pt>
                <c:pt idx="592">
                  <c:v>17.0579</c:v>
                </c:pt>
                <c:pt idx="593">
                  <c:v>17.438500000000001</c:v>
                </c:pt>
                <c:pt idx="594">
                  <c:v>16.9054</c:v>
                </c:pt>
                <c:pt idx="595">
                  <c:v>10.7621</c:v>
                </c:pt>
                <c:pt idx="596">
                  <c:v>24.498999999999999</c:v>
                </c:pt>
                <c:pt idx="597">
                  <c:v>22.354500000000002</c:v>
                </c:pt>
                <c:pt idx="598">
                  <c:v>17.694199999999999</c:v>
                </c:pt>
                <c:pt idx="599">
                  <c:v>19.946300000000001</c:v>
                </c:pt>
                <c:pt idx="600">
                  <c:v>24.6951</c:v>
                </c:pt>
                <c:pt idx="601">
                  <c:v>17.963899999999999</c:v>
                </c:pt>
                <c:pt idx="602">
                  <c:v>17.354900000000001</c:v>
                </c:pt>
                <c:pt idx="603">
                  <c:v>17.9971</c:v>
                </c:pt>
                <c:pt idx="604">
                  <c:v>17.3323</c:v>
                </c:pt>
                <c:pt idx="605">
                  <c:v>22.0303</c:v>
                </c:pt>
                <c:pt idx="606">
                  <c:v>17.955500000000001</c:v>
                </c:pt>
                <c:pt idx="607">
                  <c:v>24.970800000000001</c:v>
                </c:pt>
                <c:pt idx="608">
                  <c:v>20.733499999999999</c:v>
                </c:pt>
                <c:pt idx="609">
                  <c:v>17.165199999999999</c:v>
                </c:pt>
                <c:pt idx="610">
                  <c:v>17.407399999999999</c:v>
                </c:pt>
                <c:pt idx="611">
                  <c:v>12.544700000000001</c:v>
                </c:pt>
                <c:pt idx="612">
                  <c:v>17.590399999999999</c:v>
                </c:pt>
                <c:pt idx="613">
                  <c:v>11.453799999999999</c:v>
                </c:pt>
                <c:pt idx="614">
                  <c:v>22.47</c:v>
                </c:pt>
                <c:pt idx="615">
                  <c:v>22.675699999999999</c:v>
                </c:pt>
                <c:pt idx="616">
                  <c:v>17.732099999999999</c:v>
                </c:pt>
                <c:pt idx="617">
                  <c:v>11.661300000000001</c:v>
                </c:pt>
                <c:pt idx="618">
                  <c:v>12.628299999999999</c:v>
                </c:pt>
                <c:pt idx="619">
                  <c:v>9.4896799999999999</c:v>
                </c:pt>
                <c:pt idx="620">
                  <c:v>10.293900000000001</c:v>
                </c:pt>
                <c:pt idx="621">
                  <c:v>16.234500000000001</c:v>
                </c:pt>
                <c:pt idx="622">
                  <c:v>13.4383</c:v>
                </c:pt>
                <c:pt idx="623">
                  <c:v>23.917899999999999</c:v>
                </c:pt>
                <c:pt idx="624">
                  <c:v>24.068999999999999</c:v>
                </c:pt>
                <c:pt idx="625">
                  <c:v>14.750299999999999</c:v>
                </c:pt>
                <c:pt idx="626">
                  <c:v>11.0442</c:v>
                </c:pt>
                <c:pt idx="627">
                  <c:v>13.553000000000001</c:v>
                </c:pt>
                <c:pt idx="628">
                  <c:v>17.139700000000001</c:v>
                </c:pt>
                <c:pt idx="629">
                  <c:v>12.5436</c:v>
                </c:pt>
                <c:pt idx="630">
                  <c:v>13.9274</c:v>
                </c:pt>
                <c:pt idx="631">
                  <c:v>24.166699999999999</c:v>
                </c:pt>
                <c:pt idx="632">
                  <c:v>21.6845</c:v>
                </c:pt>
                <c:pt idx="633">
                  <c:v>16.817299999999999</c:v>
                </c:pt>
                <c:pt idx="634">
                  <c:v>25.2927</c:v>
                </c:pt>
                <c:pt idx="635">
                  <c:v>18.773599999999998</c:v>
                </c:pt>
                <c:pt idx="636">
                  <c:v>27.4468</c:v>
                </c:pt>
                <c:pt idx="637">
                  <c:v>20.6021</c:v>
                </c:pt>
                <c:pt idx="638">
                  <c:v>15.9628</c:v>
                </c:pt>
                <c:pt idx="639">
                  <c:v>23.441299999999998</c:v>
                </c:pt>
                <c:pt idx="640">
                  <c:v>20.8904</c:v>
                </c:pt>
                <c:pt idx="641">
                  <c:v>14.0852</c:v>
                </c:pt>
                <c:pt idx="642">
                  <c:v>24.908300000000001</c:v>
                </c:pt>
                <c:pt idx="643">
                  <c:v>12.879200000000001</c:v>
                </c:pt>
                <c:pt idx="644">
                  <c:v>21.134699999999999</c:v>
                </c:pt>
                <c:pt idx="645">
                  <c:v>21.3794</c:v>
                </c:pt>
                <c:pt idx="646">
                  <c:v>13.260400000000001</c:v>
                </c:pt>
                <c:pt idx="647">
                  <c:v>12.804399999999999</c:v>
                </c:pt>
                <c:pt idx="648">
                  <c:v>30.713999999999999</c:v>
                </c:pt>
                <c:pt idx="649">
                  <c:v>23.487400000000001</c:v>
                </c:pt>
                <c:pt idx="650">
                  <c:v>17.3278</c:v>
                </c:pt>
                <c:pt idx="651">
                  <c:v>10.4878</c:v>
                </c:pt>
                <c:pt idx="652">
                  <c:v>15.2562</c:v>
                </c:pt>
                <c:pt idx="653">
                  <c:v>17.614699999999999</c:v>
                </c:pt>
                <c:pt idx="654">
                  <c:v>21.292000000000002</c:v>
                </c:pt>
                <c:pt idx="655">
                  <c:v>23.682400000000001</c:v>
                </c:pt>
                <c:pt idx="656">
                  <c:v>24.2469</c:v>
                </c:pt>
                <c:pt idx="657">
                  <c:v>17.407299999999999</c:v>
                </c:pt>
                <c:pt idx="658">
                  <c:v>21.602699999999999</c:v>
                </c:pt>
                <c:pt idx="659">
                  <c:v>18.7394</c:v>
                </c:pt>
                <c:pt idx="660">
                  <c:v>30.643000000000001</c:v>
                </c:pt>
                <c:pt idx="661">
                  <c:v>10.300700000000001</c:v>
                </c:pt>
                <c:pt idx="662">
                  <c:v>10.342599999999999</c:v>
                </c:pt>
                <c:pt idx="663">
                  <c:v>20.878699999999998</c:v>
                </c:pt>
                <c:pt idx="664">
                  <c:v>27.4604</c:v>
                </c:pt>
                <c:pt idx="665">
                  <c:v>37.031500000000001</c:v>
                </c:pt>
                <c:pt idx="666">
                  <c:v>24.030999999999999</c:v>
                </c:pt>
                <c:pt idx="667">
                  <c:v>17.427099999999999</c:v>
                </c:pt>
                <c:pt idx="668">
                  <c:v>9.4123099999999997</c:v>
                </c:pt>
                <c:pt idx="669">
                  <c:v>9.2755799999999997</c:v>
                </c:pt>
                <c:pt idx="670">
                  <c:v>16.341100000000001</c:v>
                </c:pt>
                <c:pt idx="671">
                  <c:v>26.298999999999999</c:v>
                </c:pt>
                <c:pt idx="672">
                  <c:v>37.455300000000001</c:v>
                </c:pt>
                <c:pt idx="673">
                  <c:v>21.413399999999999</c:v>
                </c:pt>
                <c:pt idx="674">
                  <c:v>28.0032</c:v>
                </c:pt>
                <c:pt idx="675">
                  <c:v>16.308299999999999</c:v>
                </c:pt>
                <c:pt idx="676">
                  <c:v>21.715800000000002</c:v>
                </c:pt>
                <c:pt idx="677">
                  <c:v>8.994769999999999</c:v>
                </c:pt>
                <c:pt idx="678">
                  <c:v>17.341200000000001</c:v>
                </c:pt>
                <c:pt idx="679">
                  <c:v>21.523399999999999</c:v>
                </c:pt>
                <c:pt idx="680">
                  <c:v>17.424099999999999</c:v>
                </c:pt>
                <c:pt idx="681">
                  <c:v>21.498699999999999</c:v>
                </c:pt>
                <c:pt idx="682">
                  <c:v>17.108799999999999</c:v>
                </c:pt>
                <c:pt idx="683">
                  <c:v>10.080299999999999</c:v>
                </c:pt>
                <c:pt idx="684">
                  <c:v>9.3826999999999998</c:v>
                </c:pt>
                <c:pt idx="685">
                  <c:v>9.2233100000000015</c:v>
                </c:pt>
                <c:pt idx="686">
                  <c:v>8.5745100000000001</c:v>
                </c:pt>
                <c:pt idx="687">
                  <c:v>27.2013</c:v>
                </c:pt>
                <c:pt idx="688">
                  <c:v>8.8249700000000004</c:v>
                </c:pt>
                <c:pt idx="689">
                  <c:v>20.2302</c:v>
                </c:pt>
                <c:pt idx="690">
                  <c:v>10.2615</c:v>
                </c:pt>
                <c:pt idx="691">
                  <c:v>6.8414899999999994</c:v>
                </c:pt>
                <c:pt idx="692">
                  <c:v>8.8767499999999995</c:v>
                </c:pt>
                <c:pt idx="693">
                  <c:v>9.4581499999999998</c:v>
                </c:pt>
                <c:pt idx="694">
                  <c:v>20.9772</c:v>
                </c:pt>
                <c:pt idx="695">
                  <c:v>6.2984999999999998</c:v>
                </c:pt>
                <c:pt idx="696">
                  <c:v>15.8413</c:v>
                </c:pt>
                <c:pt idx="697">
                  <c:v>17.549700000000001</c:v>
                </c:pt>
                <c:pt idx="698">
                  <c:v>21.384899999999998</c:v>
                </c:pt>
                <c:pt idx="699">
                  <c:v>17.668199999999999</c:v>
                </c:pt>
                <c:pt idx="700">
                  <c:v>20.825600000000001</c:v>
                </c:pt>
                <c:pt idx="701">
                  <c:v>11.109500000000001</c:v>
                </c:pt>
                <c:pt idx="702">
                  <c:v>11.8073</c:v>
                </c:pt>
                <c:pt idx="703">
                  <c:v>17.016300000000001</c:v>
                </c:pt>
                <c:pt idx="704">
                  <c:v>16.504999999999999</c:v>
                </c:pt>
                <c:pt idx="705">
                  <c:v>16.093699999999998</c:v>
                </c:pt>
                <c:pt idx="706">
                  <c:v>17.1477</c:v>
                </c:pt>
                <c:pt idx="707">
                  <c:v>8.2260200000000001</c:v>
                </c:pt>
                <c:pt idx="708">
                  <c:v>8.3945600000000002</c:v>
                </c:pt>
              </c:numCache>
            </c:numRef>
          </c:yVal>
          <c:smooth val="0"/>
          <c:extLst>
            <c:ext xmlns:c16="http://schemas.microsoft.com/office/drawing/2014/chart" uri="{C3380CC4-5D6E-409C-BE32-E72D297353CC}">
              <c16:uniqueId val="{00000002-B90D-4A79-8605-D2B111DB3695}"/>
            </c:ext>
          </c:extLst>
        </c:ser>
        <c:ser>
          <c:idx val="3"/>
          <c:order val="3"/>
          <c:tx>
            <c:strRef>
              <c:f>Sheet1!$B$1</c:f>
              <c:strCache>
                <c:ptCount val="1"/>
                <c:pt idx="0">
                  <c:v>Left Handed vdW</c:v>
                </c:pt>
              </c:strCache>
            </c:strRef>
          </c:tx>
          <c:spPr>
            <a:ln w="25400" cap="rnd">
              <a:noFill/>
              <a:round/>
            </a:ln>
            <a:effectLst/>
          </c:spPr>
          <c:marker>
            <c:symbol val="circle"/>
            <c:size val="5"/>
            <c:spPr>
              <a:solidFill>
                <a:schemeClr val="accent4"/>
              </a:solidFill>
              <a:ln w="9525">
                <a:solidFill>
                  <a:schemeClr val="accent4"/>
                </a:solidFill>
              </a:ln>
              <a:effectLst/>
            </c:spPr>
          </c:marker>
          <c:yVal>
            <c:numRef>
              <c:f>Sheet1!$B$2:$B$682</c:f>
              <c:numCache>
                <c:formatCode>General</c:formatCode>
                <c:ptCount val="681"/>
                <c:pt idx="0">
                  <c:v>-0.60182599999999997</c:v>
                </c:pt>
                <c:pt idx="1">
                  <c:v>-11.545299999999999</c:v>
                </c:pt>
                <c:pt idx="2">
                  <c:v>-4.2211600000000002</c:v>
                </c:pt>
                <c:pt idx="3">
                  <c:v>-11.0152</c:v>
                </c:pt>
                <c:pt idx="4">
                  <c:v>-0.43946000000000002</c:v>
                </c:pt>
                <c:pt idx="5">
                  <c:v>-11.1389</c:v>
                </c:pt>
                <c:pt idx="6">
                  <c:v>-3.96007</c:v>
                </c:pt>
                <c:pt idx="7">
                  <c:v>-0.54007799999999995</c:v>
                </c:pt>
                <c:pt idx="8">
                  <c:v>-12.477499999999999</c:v>
                </c:pt>
                <c:pt idx="9">
                  <c:v>-1.90838</c:v>
                </c:pt>
                <c:pt idx="10">
                  <c:v>-12.9209</c:v>
                </c:pt>
                <c:pt idx="11">
                  <c:v>-3.6864699999999999</c:v>
                </c:pt>
                <c:pt idx="12">
                  <c:v>-13.2681</c:v>
                </c:pt>
                <c:pt idx="13">
                  <c:v>-3.2625299999999999</c:v>
                </c:pt>
                <c:pt idx="14">
                  <c:v>-3.5661</c:v>
                </c:pt>
                <c:pt idx="15">
                  <c:v>-14.835000000000001</c:v>
                </c:pt>
                <c:pt idx="16">
                  <c:v>-4.3354900000000001</c:v>
                </c:pt>
                <c:pt idx="17">
                  <c:v>-3.9434200000000001</c:v>
                </c:pt>
                <c:pt idx="18">
                  <c:v>-5.4508099999999997</c:v>
                </c:pt>
                <c:pt idx="19">
                  <c:v>-13.0327</c:v>
                </c:pt>
                <c:pt idx="20">
                  <c:v>-3.3024499999999999</c:v>
                </c:pt>
                <c:pt idx="21">
                  <c:v>-4.50868</c:v>
                </c:pt>
                <c:pt idx="22">
                  <c:v>-12.257</c:v>
                </c:pt>
                <c:pt idx="23">
                  <c:v>-13.660600000000001</c:v>
                </c:pt>
                <c:pt idx="24">
                  <c:v>-17.255099999999999</c:v>
                </c:pt>
                <c:pt idx="25">
                  <c:v>-4.8374600000000001</c:v>
                </c:pt>
                <c:pt idx="26">
                  <c:v>-18.618300000000001</c:v>
                </c:pt>
                <c:pt idx="27">
                  <c:v>-14.0486</c:v>
                </c:pt>
                <c:pt idx="28">
                  <c:v>-0.69425000000000003</c:v>
                </c:pt>
                <c:pt idx="29">
                  <c:v>-5.4005999999999998</c:v>
                </c:pt>
                <c:pt idx="30">
                  <c:v>-5.2423999999999999</c:v>
                </c:pt>
                <c:pt idx="31">
                  <c:v>-20.3642</c:v>
                </c:pt>
                <c:pt idx="32">
                  <c:v>-0.82257199999999997</c:v>
                </c:pt>
                <c:pt idx="33">
                  <c:v>-2.16669</c:v>
                </c:pt>
                <c:pt idx="34">
                  <c:v>-3.1596500000000001</c:v>
                </c:pt>
                <c:pt idx="35">
                  <c:v>-7.4394499999999999</c:v>
                </c:pt>
                <c:pt idx="36">
                  <c:v>-12.916600000000001</c:v>
                </c:pt>
                <c:pt idx="37">
                  <c:v>-2.7256499999999999</c:v>
                </c:pt>
                <c:pt idx="38">
                  <c:v>-2.8200099999999999</c:v>
                </c:pt>
                <c:pt idx="39">
                  <c:v>-21.177099999999999</c:v>
                </c:pt>
                <c:pt idx="40">
                  <c:v>-2.11883</c:v>
                </c:pt>
                <c:pt idx="41">
                  <c:v>-3.9209999999999998</c:v>
                </c:pt>
                <c:pt idx="42">
                  <c:v>-3.44496</c:v>
                </c:pt>
                <c:pt idx="43">
                  <c:v>-0.77429700000000001</c:v>
                </c:pt>
                <c:pt idx="44">
                  <c:v>-7.444160000000001</c:v>
                </c:pt>
                <c:pt idx="45">
                  <c:v>-11.1258</c:v>
                </c:pt>
                <c:pt idx="46">
                  <c:v>-3.6494399999999998</c:v>
                </c:pt>
                <c:pt idx="47">
                  <c:v>-2.9411200000000002</c:v>
                </c:pt>
                <c:pt idx="48">
                  <c:v>-8.6075900000000001</c:v>
                </c:pt>
                <c:pt idx="49">
                  <c:v>-8.6049199999999999</c:v>
                </c:pt>
                <c:pt idx="50">
                  <c:v>-3.8111999999999999</c:v>
                </c:pt>
                <c:pt idx="51">
                  <c:v>-3.2921800000000001</c:v>
                </c:pt>
                <c:pt idx="52">
                  <c:v>-8.4070400000000003</c:v>
                </c:pt>
                <c:pt idx="53">
                  <c:v>-14.6126</c:v>
                </c:pt>
                <c:pt idx="54">
                  <c:v>-3.7180300000000002</c:v>
                </c:pt>
                <c:pt idx="55">
                  <c:v>-3.72587</c:v>
                </c:pt>
                <c:pt idx="56">
                  <c:v>-3.498769999999999</c:v>
                </c:pt>
                <c:pt idx="57">
                  <c:v>-13.731</c:v>
                </c:pt>
                <c:pt idx="58">
                  <c:v>-10.1387</c:v>
                </c:pt>
                <c:pt idx="59">
                  <c:v>-4.08</c:v>
                </c:pt>
                <c:pt idx="60">
                  <c:v>-11.151</c:v>
                </c:pt>
                <c:pt idx="61">
                  <c:v>-13.983499999999999</c:v>
                </c:pt>
                <c:pt idx="62">
                  <c:v>-10.659599999999999</c:v>
                </c:pt>
                <c:pt idx="63">
                  <c:v>-10.779</c:v>
                </c:pt>
                <c:pt idx="64">
                  <c:v>-8.185080000000001</c:v>
                </c:pt>
                <c:pt idx="65">
                  <c:v>-10.325200000000001</c:v>
                </c:pt>
                <c:pt idx="66">
                  <c:v>-8.7631899999999998</c:v>
                </c:pt>
                <c:pt idx="67">
                  <c:v>-15.522</c:v>
                </c:pt>
                <c:pt idx="68">
                  <c:v>-10.5541</c:v>
                </c:pt>
                <c:pt idx="69">
                  <c:v>-7.9687700000000001</c:v>
                </c:pt>
                <c:pt idx="70">
                  <c:v>-4.0299699999999996</c:v>
                </c:pt>
                <c:pt idx="71">
                  <c:v>-4.4038399999999998</c:v>
                </c:pt>
                <c:pt idx="72">
                  <c:v>-8.6235400000000002</c:v>
                </c:pt>
                <c:pt idx="73">
                  <c:v>-4.9554199999999993</c:v>
                </c:pt>
                <c:pt idx="74">
                  <c:v>-8.4502100000000002</c:v>
                </c:pt>
                <c:pt idx="75">
                  <c:v>-4.7797499999999999</c:v>
                </c:pt>
                <c:pt idx="76">
                  <c:v>-4.8605700000000001</c:v>
                </c:pt>
                <c:pt idx="77">
                  <c:v>-5.7707699999999997</c:v>
                </c:pt>
                <c:pt idx="78">
                  <c:v>-4.9301900000000014</c:v>
                </c:pt>
                <c:pt idx="79">
                  <c:v>-15.786899999999999</c:v>
                </c:pt>
                <c:pt idx="80">
                  <c:v>-4.3161199999999997</c:v>
                </c:pt>
                <c:pt idx="81">
                  <c:v>-8.2014499999999995</c:v>
                </c:pt>
                <c:pt idx="82">
                  <c:v>-10.814299999999999</c:v>
                </c:pt>
                <c:pt idx="83">
                  <c:v>-11.0603</c:v>
                </c:pt>
                <c:pt idx="84">
                  <c:v>-8.3744499999999995</c:v>
                </c:pt>
                <c:pt idx="85">
                  <c:v>-14.959899999999999</c:v>
                </c:pt>
                <c:pt idx="86">
                  <c:v>-8.3897700000000004</c:v>
                </c:pt>
                <c:pt idx="87">
                  <c:v>-10.065300000000001</c:v>
                </c:pt>
                <c:pt idx="88">
                  <c:v>-9.39255</c:v>
                </c:pt>
                <c:pt idx="89">
                  <c:v>-10.469900000000001</c:v>
                </c:pt>
                <c:pt idx="90">
                  <c:v>-11.517300000000001</c:v>
                </c:pt>
                <c:pt idx="91">
                  <c:v>-8.8342200000000002</c:v>
                </c:pt>
                <c:pt idx="92">
                  <c:v>-9.5365599999999997</c:v>
                </c:pt>
                <c:pt idx="93">
                  <c:v>-10.2072</c:v>
                </c:pt>
                <c:pt idx="94">
                  <c:v>-9.4346499999999995</c:v>
                </c:pt>
                <c:pt idx="95">
                  <c:v>-6.47431</c:v>
                </c:pt>
                <c:pt idx="96">
                  <c:v>-6.1640800000000002</c:v>
                </c:pt>
                <c:pt idx="97">
                  <c:v>-3.9898799999999999</c:v>
                </c:pt>
                <c:pt idx="98">
                  <c:v>-9.5982399999999988</c:v>
                </c:pt>
                <c:pt idx="99">
                  <c:v>-4.5908300000000004</c:v>
                </c:pt>
                <c:pt idx="100">
                  <c:v>-10.470499999999999</c:v>
                </c:pt>
                <c:pt idx="101">
                  <c:v>-9.7110599999999998</c:v>
                </c:pt>
                <c:pt idx="102">
                  <c:v>-9.3902900000000002</c:v>
                </c:pt>
                <c:pt idx="103">
                  <c:v>-9.013539999999999</c:v>
                </c:pt>
                <c:pt idx="104">
                  <c:v>-8.4946199999999994</c:v>
                </c:pt>
                <c:pt idx="105">
                  <c:v>-8.3574899999999985</c:v>
                </c:pt>
                <c:pt idx="106">
                  <c:v>-5.0256400000000001</c:v>
                </c:pt>
                <c:pt idx="107">
                  <c:v>-4.7792500000000002</c:v>
                </c:pt>
                <c:pt idx="108">
                  <c:v>-7.7369899999999996</c:v>
                </c:pt>
                <c:pt idx="109">
                  <c:v>-11.8779</c:v>
                </c:pt>
                <c:pt idx="110">
                  <c:v>-10.135300000000001</c:v>
                </c:pt>
                <c:pt idx="111">
                  <c:v>-7.6503199999999998</c:v>
                </c:pt>
                <c:pt idx="112">
                  <c:v>-9.9090799999999994</c:v>
                </c:pt>
                <c:pt idx="113">
                  <c:v>-4.859</c:v>
                </c:pt>
                <c:pt idx="114">
                  <c:v>-5.7506000000000004</c:v>
                </c:pt>
                <c:pt idx="115">
                  <c:v>-1.7106300000000001</c:v>
                </c:pt>
                <c:pt idx="116">
                  <c:v>-10.1149</c:v>
                </c:pt>
                <c:pt idx="117">
                  <c:v>-5.3584300000000002</c:v>
                </c:pt>
                <c:pt idx="118">
                  <c:v>-11.046099999999999</c:v>
                </c:pt>
                <c:pt idx="119">
                  <c:v>-15.7555</c:v>
                </c:pt>
                <c:pt idx="120">
                  <c:v>-11.5959</c:v>
                </c:pt>
                <c:pt idx="121">
                  <c:v>-10.1539</c:v>
                </c:pt>
                <c:pt idx="122">
                  <c:v>-5.5063399999999998</c:v>
                </c:pt>
                <c:pt idx="123">
                  <c:v>-5.4420800000000007</c:v>
                </c:pt>
                <c:pt idx="124">
                  <c:v>-10.9694</c:v>
                </c:pt>
                <c:pt idx="125">
                  <c:v>-8.9837199999999999</c:v>
                </c:pt>
                <c:pt idx="126">
                  <c:v>-12.448700000000001</c:v>
                </c:pt>
                <c:pt idx="127">
                  <c:v>-16.327200000000001</c:v>
                </c:pt>
                <c:pt idx="128">
                  <c:v>-6.6423300000000003</c:v>
                </c:pt>
                <c:pt idx="129">
                  <c:v>-11.888999999999999</c:v>
                </c:pt>
                <c:pt idx="130">
                  <c:v>-11.489000000000001</c:v>
                </c:pt>
                <c:pt idx="131">
                  <c:v>-5.29617</c:v>
                </c:pt>
                <c:pt idx="132">
                  <c:v>-1.4359</c:v>
                </c:pt>
                <c:pt idx="133">
                  <c:v>-11.1366</c:v>
                </c:pt>
                <c:pt idx="134">
                  <c:v>-12.0677</c:v>
                </c:pt>
                <c:pt idx="135">
                  <c:v>-2.8547400000000001</c:v>
                </c:pt>
                <c:pt idx="136">
                  <c:v>-6.6980600000000008</c:v>
                </c:pt>
                <c:pt idx="137">
                  <c:v>-6.7196600000000002</c:v>
                </c:pt>
                <c:pt idx="138">
                  <c:v>-9.5633600000000012</c:v>
                </c:pt>
                <c:pt idx="139">
                  <c:v>-12.153499999999999</c:v>
                </c:pt>
                <c:pt idx="140">
                  <c:v>-1.71868</c:v>
                </c:pt>
                <c:pt idx="141">
                  <c:v>-6.61233</c:v>
                </c:pt>
                <c:pt idx="142">
                  <c:v>-11.7788</c:v>
                </c:pt>
                <c:pt idx="143">
                  <c:v>-3.7304300000000001</c:v>
                </c:pt>
                <c:pt idx="144">
                  <c:v>-12.491899999999999</c:v>
                </c:pt>
                <c:pt idx="145">
                  <c:v>-6.1955300000000006</c:v>
                </c:pt>
                <c:pt idx="146">
                  <c:v>-12.6229</c:v>
                </c:pt>
                <c:pt idx="147">
                  <c:v>-11.9618</c:v>
                </c:pt>
                <c:pt idx="148">
                  <c:v>-3.21427</c:v>
                </c:pt>
                <c:pt idx="149">
                  <c:v>-13.513</c:v>
                </c:pt>
                <c:pt idx="150">
                  <c:v>-14.550800000000001</c:v>
                </c:pt>
                <c:pt idx="151">
                  <c:v>-13.9268</c:v>
                </c:pt>
                <c:pt idx="152">
                  <c:v>-3.9663400000000002</c:v>
                </c:pt>
                <c:pt idx="153">
                  <c:v>-9.0071499999999993</c:v>
                </c:pt>
                <c:pt idx="154">
                  <c:v>-13.7425</c:v>
                </c:pt>
                <c:pt idx="155">
                  <c:v>-11.0168</c:v>
                </c:pt>
                <c:pt idx="156">
                  <c:v>-9.6392000000000007</c:v>
                </c:pt>
                <c:pt idx="157">
                  <c:v>-10.829000000000001</c:v>
                </c:pt>
                <c:pt idx="158">
                  <c:v>-13.4419</c:v>
                </c:pt>
                <c:pt idx="159">
                  <c:v>-9.5185999999999993</c:v>
                </c:pt>
                <c:pt idx="160">
                  <c:v>-14.021000000000001</c:v>
                </c:pt>
                <c:pt idx="161">
                  <c:v>-11.020799999999999</c:v>
                </c:pt>
                <c:pt idx="162">
                  <c:v>-12.6494</c:v>
                </c:pt>
                <c:pt idx="163">
                  <c:v>-12.3986</c:v>
                </c:pt>
                <c:pt idx="164">
                  <c:v>-0.985066</c:v>
                </c:pt>
                <c:pt idx="165">
                  <c:v>-8.1187899999999988</c:v>
                </c:pt>
                <c:pt idx="166">
                  <c:v>-12.8316</c:v>
                </c:pt>
                <c:pt idx="167">
                  <c:v>-8.3650300000000009</c:v>
                </c:pt>
                <c:pt idx="168">
                  <c:v>-6.50854</c:v>
                </c:pt>
                <c:pt idx="169">
                  <c:v>-11.6074</c:v>
                </c:pt>
                <c:pt idx="170">
                  <c:v>-10.520300000000001</c:v>
                </c:pt>
                <c:pt idx="171">
                  <c:v>-13.2989</c:v>
                </c:pt>
                <c:pt idx="172">
                  <c:v>-2.2874099999999999</c:v>
                </c:pt>
                <c:pt idx="173">
                  <c:v>-4.8426099999999996</c:v>
                </c:pt>
                <c:pt idx="174">
                  <c:v>-8.0516899999999989</c:v>
                </c:pt>
                <c:pt idx="175">
                  <c:v>-11.178000000000001</c:v>
                </c:pt>
                <c:pt idx="176">
                  <c:v>-12.582000000000001</c:v>
                </c:pt>
                <c:pt idx="177">
                  <c:v>-7.1061899999999998</c:v>
                </c:pt>
                <c:pt idx="178">
                  <c:v>-7.1074299999999999</c:v>
                </c:pt>
                <c:pt idx="179">
                  <c:v>-10.1509</c:v>
                </c:pt>
                <c:pt idx="180">
                  <c:v>-1.43428</c:v>
                </c:pt>
                <c:pt idx="181">
                  <c:v>-12.4421</c:v>
                </c:pt>
                <c:pt idx="182">
                  <c:v>-8.6483600000000008E-2</c:v>
                </c:pt>
                <c:pt idx="183">
                  <c:v>-14.5098</c:v>
                </c:pt>
                <c:pt idx="184">
                  <c:v>-16.2834</c:v>
                </c:pt>
                <c:pt idx="185">
                  <c:v>-3.7861199999999999</c:v>
                </c:pt>
                <c:pt idx="186">
                  <c:v>-13.603400000000001</c:v>
                </c:pt>
                <c:pt idx="187">
                  <c:v>-4.7432699999999999</c:v>
                </c:pt>
                <c:pt idx="188">
                  <c:v>-3.2832499999999998</c:v>
                </c:pt>
                <c:pt idx="189">
                  <c:v>-16.356999999999999</c:v>
                </c:pt>
                <c:pt idx="190">
                  <c:v>-12.880599999999999</c:v>
                </c:pt>
                <c:pt idx="191">
                  <c:v>-0.23882800000000001</c:v>
                </c:pt>
                <c:pt idx="192">
                  <c:v>-11.7743</c:v>
                </c:pt>
                <c:pt idx="193">
                  <c:v>-8.2624899999999997</c:v>
                </c:pt>
                <c:pt idx="194">
                  <c:v>-4.1771000000000003</c:v>
                </c:pt>
                <c:pt idx="195">
                  <c:v>-10.629899999999999</c:v>
                </c:pt>
                <c:pt idx="196">
                  <c:v>-7.4134000000000002</c:v>
                </c:pt>
                <c:pt idx="197">
                  <c:v>-14.653499999999999</c:v>
                </c:pt>
                <c:pt idx="198">
                  <c:v>-14.9123</c:v>
                </c:pt>
                <c:pt idx="199">
                  <c:v>-11.828799999999999</c:v>
                </c:pt>
                <c:pt idx="200">
                  <c:v>-19.485700000000001</c:v>
                </c:pt>
                <c:pt idx="201">
                  <c:v>-5.8714199999999996</c:v>
                </c:pt>
                <c:pt idx="202">
                  <c:v>-15.150399999999999</c:v>
                </c:pt>
                <c:pt idx="203">
                  <c:v>-10.894</c:v>
                </c:pt>
                <c:pt idx="204">
                  <c:v>-6.2859299999999996</c:v>
                </c:pt>
                <c:pt idx="205">
                  <c:v>-7.219710000000001</c:v>
                </c:pt>
                <c:pt idx="206">
                  <c:v>-2.5465900000000001</c:v>
                </c:pt>
                <c:pt idx="207">
                  <c:v>-6.8618499999999996</c:v>
                </c:pt>
                <c:pt idx="208">
                  <c:v>-11.9763</c:v>
                </c:pt>
                <c:pt idx="209">
                  <c:v>-9.2276500000000006</c:v>
                </c:pt>
                <c:pt idx="210">
                  <c:v>-8.0591000000000008</c:v>
                </c:pt>
                <c:pt idx="211">
                  <c:v>-5.4039099999999998</c:v>
                </c:pt>
                <c:pt idx="212">
                  <c:v>-5.6329099999999999</c:v>
                </c:pt>
                <c:pt idx="213">
                  <c:v>-8.0055499999999995</c:v>
                </c:pt>
                <c:pt idx="214">
                  <c:v>-15.655900000000001</c:v>
                </c:pt>
                <c:pt idx="215">
                  <c:v>-8.6272500000000001</c:v>
                </c:pt>
                <c:pt idx="216">
                  <c:v>-6.1686300000000003</c:v>
                </c:pt>
                <c:pt idx="217">
                  <c:v>-9.9572399999999988</c:v>
                </c:pt>
                <c:pt idx="218">
                  <c:v>-11.4838</c:v>
                </c:pt>
                <c:pt idx="219">
                  <c:v>-6.2660900000000002</c:v>
                </c:pt>
                <c:pt idx="220">
                  <c:v>-6.31541</c:v>
                </c:pt>
                <c:pt idx="221">
                  <c:v>-11.5573</c:v>
                </c:pt>
                <c:pt idx="222">
                  <c:v>-3.78348</c:v>
                </c:pt>
                <c:pt idx="223">
                  <c:v>-7.6872999999999996</c:v>
                </c:pt>
                <c:pt idx="224">
                  <c:v>-8.0990099999999998</c:v>
                </c:pt>
                <c:pt idx="225">
                  <c:v>-8.0686199999999992</c:v>
                </c:pt>
                <c:pt idx="226">
                  <c:v>-6.1456499999999998</c:v>
                </c:pt>
                <c:pt idx="227">
                  <c:v>-5.8815300000000006</c:v>
                </c:pt>
                <c:pt idx="228">
                  <c:v>-8.5668800000000012</c:v>
                </c:pt>
                <c:pt idx="229">
                  <c:v>-8.81691</c:v>
                </c:pt>
                <c:pt idx="230">
                  <c:v>-5.1425900000000002</c:v>
                </c:pt>
                <c:pt idx="231">
                  <c:v>-7.535239999999999</c:v>
                </c:pt>
                <c:pt idx="232">
                  <c:v>-6.8070899999999996</c:v>
                </c:pt>
                <c:pt idx="233">
                  <c:v>-14.145300000000001</c:v>
                </c:pt>
                <c:pt idx="234">
                  <c:v>-3.66622</c:v>
                </c:pt>
                <c:pt idx="235">
                  <c:v>-16.869499999999999</c:v>
                </c:pt>
                <c:pt idx="236">
                  <c:v>-11.3775</c:v>
                </c:pt>
                <c:pt idx="237">
                  <c:v>-16.413599999999999</c:v>
                </c:pt>
                <c:pt idx="238">
                  <c:v>-9.1034800000000011</c:v>
                </c:pt>
                <c:pt idx="239">
                  <c:v>-16.909700000000001</c:v>
                </c:pt>
                <c:pt idx="240">
                  <c:v>-6.5609600000000006</c:v>
                </c:pt>
                <c:pt idx="241">
                  <c:v>-15.3102</c:v>
                </c:pt>
                <c:pt idx="242">
                  <c:v>-7.6603500000000002</c:v>
                </c:pt>
                <c:pt idx="243">
                  <c:v>-8.819560000000001</c:v>
                </c:pt>
                <c:pt idx="244">
                  <c:v>-9.7431900000000002</c:v>
                </c:pt>
                <c:pt idx="245">
                  <c:v>-6.1518100000000002</c:v>
                </c:pt>
                <c:pt idx="246">
                  <c:v>-10.637600000000001</c:v>
                </c:pt>
                <c:pt idx="247">
                  <c:v>-17.1843</c:v>
                </c:pt>
                <c:pt idx="248">
                  <c:v>-10.7005</c:v>
                </c:pt>
                <c:pt idx="249">
                  <c:v>-8.8668899999999997</c:v>
                </c:pt>
                <c:pt idx="250">
                  <c:v>-14.894399999999999</c:v>
                </c:pt>
                <c:pt idx="251">
                  <c:v>-4.1756699999999993</c:v>
                </c:pt>
                <c:pt idx="252">
                  <c:v>-4.5492499999999998</c:v>
                </c:pt>
                <c:pt idx="253">
                  <c:v>-7.3107699999999998</c:v>
                </c:pt>
                <c:pt idx="254">
                  <c:v>-6.9521199999999999</c:v>
                </c:pt>
                <c:pt idx="255">
                  <c:v>-7.7376699999999996</c:v>
                </c:pt>
                <c:pt idx="256">
                  <c:v>-7.3955899999999994</c:v>
                </c:pt>
                <c:pt idx="257">
                  <c:v>-11.366899999999999</c:v>
                </c:pt>
                <c:pt idx="258">
                  <c:v>-3.36178</c:v>
                </c:pt>
                <c:pt idx="259">
                  <c:v>-8.6165199999999995</c:v>
                </c:pt>
                <c:pt idx="260">
                  <c:v>-5.24031</c:v>
                </c:pt>
                <c:pt idx="261">
                  <c:v>-4.11388</c:v>
                </c:pt>
                <c:pt idx="262">
                  <c:v>-9.9862300000000008</c:v>
                </c:pt>
                <c:pt idx="263">
                  <c:v>-7.99472</c:v>
                </c:pt>
                <c:pt idx="264">
                  <c:v>-6.87988</c:v>
                </c:pt>
                <c:pt idx="265">
                  <c:v>-7.8918300000000006</c:v>
                </c:pt>
                <c:pt idx="266">
                  <c:v>-18.669</c:v>
                </c:pt>
                <c:pt idx="267">
                  <c:v>-5.1526100000000001</c:v>
                </c:pt>
                <c:pt idx="268">
                  <c:v>-7.8543100000000008</c:v>
                </c:pt>
                <c:pt idx="269">
                  <c:v>-5.9600400000000002</c:v>
                </c:pt>
                <c:pt idx="270">
                  <c:v>-8.5373199999999994</c:v>
                </c:pt>
                <c:pt idx="271">
                  <c:v>-1.4208499999999999</c:v>
                </c:pt>
                <c:pt idx="272">
                  <c:v>-4.36477</c:v>
                </c:pt>
                <c:pt idx="273">
                  <c:v>-11.2204</c:v>
                </c:pt>
                <c:pt idx="274">
                  <c:v>-7.8349199999999994</c:v>
                </c:pt>
                <c:pt idx="275">
                  <c:v>-7.5235399999999997</c:v>
                </c:pt>
                <c:pt idx="276">
                  <c:v>-7.2021499999999996</c:v>
                </c:pt>
                <c:pt idx="277">
                  <c:v>-18.267399999999999</c:v>
                </c:pt>
                <c:pt idx="278">
                  <c:v>-18.2087</c:v>
                </c:pt>
                <c:pt idx="279">
                  <c:v>-11.0404</c:v>
                </c:pt>
                <c:pt idx="280">
                  <c:v>-8.2207799999999995</c:v>
                </c:pt>
                <c:pt idx="281">
                  <c:v>-16.276900000000001</c:v>
                </c:pt>
                <c:pt idx="282">
                  <c:v>-12.542400000000001</c:v>
                </c:pt>
                <c:pt idx="283">
                  <c:v>-12.9147</c:v>
                </c:pt>
                <c:pt idx="284">
                  <c:v>-7.0156800000000006</c:v>
                </c:pt>
                <c:pt idx="285">
                  <c:v>-12.008599999999999</c:v>
                </c:pt>
                <c:pt idx="286">
                  <c:v>-8.4403100000000002</c:v>
                </c:pt>
                <c:pt idx="287">
                  <c:v>-17.1069</c:v>
                </c:pt>
                <c:pt idx="288">
                  <c:v>-4.54535</c:v>
                </c:pt>
                <c:pt idx="289">
                  <c:v>-13.456</c:v>
                </c:pt>
                <c:pt idx="290">
                  <c:v>-8.5826799999999999</c:v>
                </c:pt>
                <c:pt idx="291">
                  <c:v>-9.9953500000000002</c:v>
                </c:pt>
                <c:pt idx="292">
                  <c:v>-17.561699999999998</c:v>
                </c:pt>
                <c:pt idx="293">
                  <c:v>-10.549899999999999</c:v>
                </c:pt>
                <c:pt idx="294">
                  <c:v>-6.0988199999999999</c:v>
                </c:pt>
                <c:pt idx="295">
                  <c:v>-9.2851600000000012</c:v>
                </c:pt>
                <c:pt idx="296">
                  <c:v>-11.339</c:v>
                </c:pt>
                <c:pt idx="297">
                  <c:v>-4.3974599999999997</c:v>
                </c:pt>
                <c:pt idx="298">
                  <c:v>-9.8516499999999994</c:v>
                </c:pt>
                <c:pt idx="299">
                  <c:v>-2.3894500000000001</c:v>
                </c:pt>
                <c:pt idx="300">
                  <c:v>-19.226700000000001</c:v>
                </c:pt>
                <c:pt idx="301">
                  <c:v>-9.863999999999999</c:v>
                </c:pt>
                <c:pt idx="302">
                  <c:v>-8.0239600000000006</c:v>
                </c:pt>
                <c:pt idx="303">
                  <c:v>-5.1849800000000004</c:v>
                </c:pt>
                <c:pt idx="304">
                  <c:v>-5.36944</c:v>
                </c:pt>
                <c:pt idx="305">
                  <c:v>-8.2009000000000007</c:v>
                </c:pt>
                <c:pt idx="306">
                  <c:v>-5.6639200000000001</c:v>
                </c:pt>
                <c:pt idx="307">
                  <c:v>-5.2511000000000001</c:v>
                </c:pt>
                <c:pt idx="308">
                  <c:v>-5.1253500000000001</c:v>
                </c:pt>
                <c:pt idx="309">
                  <c:v>-7.4412100000000008</c:v>
                </c:pt>
                <c:pt idx="310">
                  <c:v>-19.420400000000001</c:v>
                </c:pt>
                <c:pt idx="311">
                  <c:v>-5.5238300000000002</c:v>
                </c:pt>
                <c:pt idx="312">
                  <c:v>-9.2372499999999995</c:v>
                </c:pt>
                <c:pt idx="313">
                  <c:v>-20.106100000000001</c:v>
                </c:pt>
                <c:pt idx="314">
                  <c:v>-7.4361199999999998</c:v>
                </c:pt>
                <c:pt idx="315">
                  <c:v>-10.068</c:v>
                </c:pt>
                <c:pt idx="316">
                  <c:v>-10.4985</c:v>
                </c:pt>
                <c:pt idx="317">
                  <c:v>-5.3245899999999997</c:v>
                </c:pt>
                <c:pt idx="318">
                  <c:v>-8.743310000000001</c:v>
                </c:pt>
                <c:pt idx="319">
                  <c:v>-8.309569999999999</c:v>
                </c:pt>
                <c:pt idx="320">
                  <c:v>-4.9072199999999997</c:v>
                </c:pt>
                <c:pt idx="321">
                  <c:v>-12.4071</c:v>
                </c:pt>
                <c:pt idx="322">
                  <c:v>-5.9008200000000004</c:v>
                </c:pt>
                <c:pt idx="323">
                  <c:v>-11.8253</c:v>
                </c:pt>
                <c:pt idx="324">
                  <c:v>-16.034600000000001</c:v>
                </c:pt>
                <c:pt idx="325">
                  <c:v>-10.423</c:v>
                </c:pt>
                <c:pt idx="326">
                  <c:v>-22.820499999999999</c:v>
                </c:pt>
                <c:pt idx="327">
                  <c:v>-5.5609900000000003</c:v>
                </c:pt>
                <c:pt idx="328">
                  <c:v>-11.9008</c:v>
                </c:pt>
                <c:pt idx="329">
                  <c:v>-10.606</c:v>
                </c:pt>
                <c:pt idx="330">
                  <c:v>-10.6806</c:v>
                </c:pt>
                <c:pt idx="331">
                  <c:v>-10.3843</c:v>
                </c:pt>
                <c:pt idx="332">
                  <c:v>-10.856999999999999</c:v>
                </c:pt>
                <c:pt idx="333">
                  <c:v>-9.7514599999999998</c:v>
                </c:pt>
                <c:pt idx="334">
                  <c:v>-10.553800000000001</c:v>
                </c:pt>
                <c:pt idx="335">
                  <c:v>-10.402100000000001</c:v>
                </c:pt>
                <c:pt idx="336">
                  <c:v>-11.456099999999999</c:v>
                </c:pt>
                <c:pt idx="337">
                  <c:v>-5.9337300000000006</c:v>
                </c:pt>
                <c:pt idx="338">
                  <c:v>-5.3871500000000001</c:v>
                </c:pt>
                <c:pt idx="339">
                  <c:v>-9.8077500000000004</c:v>
                </c:pt>
                <c:pt idx="340">
                  <c:v>-8.0219300000000011</c:v>
                </c:pt>
                <c:pt idx="341">
                  <c:v>-12.255100000000001</c:v>
                </c:pt>
                <c:pt idx="342">
                  <c:v>-6.2324400000000004</c:v>
                </c:pt>
                <c:pt idx="343">
                  <c:v>-7.0728300000000006</c:v>
                </c:pt>
                <c:pt idx="344">
                  <c:v>-5.7662199999999997</c:v>
                </c:pt>
                <c:pt idx="345">
                  <c:v>-7.2898800000000001</c:v>
                </c:pt>
                <c:pt idx="346">
                  <c:v>-6.1544499999999998</c:v>
                </c:pt>
                <c:pt idx="347">
                  <c:v>-7.4558200000000001</c:v>
                </c:pt>
                <c:pt idx="348">
                  <c:v>-12.867100000000001</c:v>
                </c:pt>
                <c:pt idx="349">
                  <c:v>-11.0839</c:v>
                </c:pt>
                <c:pt idx="350">
                  <c:v>-9.9283900000000003</c:v>
                </c:pt>
                <c:pt idx="351">
                  <c:v>-8.2109699999999997</c:v>
                </c:pt>
                <c:pt idx="352">
                  <c:v>-11.477600000000001</c:v>
                </c:pt>
                <c:pt idx="353">
                  <c:v>-19.462800000000001</c:v>
                </c:pt>
                <c:pt idx="354">
                  <c:v>-7.7894899999999998</c:v>
                </c:pt>
                <c:pt idx="355">
                  <c:v>-7.8742399999999986</c:v>
                </c:pt>
                <c:pt idx="356">
                  <c:v>-7.0898699999999986</c:v>
                </c:pt>
                <c:pt idx="357">
                  <c:v>-8.8893500000000003</c:v>
                </c:pt>
                <c:pt idx="358">
                  <c:v>-10.370799999999999</c:v>
                </c:pt>
                <c:pt idx="359">
                  <c:v>-9.0747600000000013</c:v>
                </c:pt>
                <c:pt idx="360">
                  <c:v>-8.0671800000000005</c:v>
                </c:pt>
                <c:pt idx="361">
                  <c:v>-14.7448</c:v>
                </c:pt>
                <c:pt idx="362">
                  <c:v>-10.7235</c:v>
                </c:pt>
                <c:pt idx="363">
                  <c:v>-8.8631600000000006</c:v>
                </c:pt>
                <c:pt idx="364">
                  <c:v>-8.7148599999999998</c:v>
                </c:pt>
                <c:pt idx="365">
                  <c:v>-8.3944899999999993</c:v>
                </c:pt>
                <c:pt idx="366">
                  <c:v>-7.7817299999999996</c:v>
                </c:pt>
                <c:pt idx="367">
                  <c:v>-12.7965</c:v>
                </c:pt>
                <c:pt idx="368">
                  <c:v>-13.089399999999999</c:v>
                </c:pt>
                <c:pt idx="369">
                  <c:v>-6.9587000000000003</c:v>
                </c:pt>
                <c:pt idx="370">
                  <c:v>-8.6569099999999999</c:v>
                </c:pt>
                <c:pt idx="371">
                  <c:v>-12.620699999999999</c:v>
                </c:pt>
                <c:pt idx="372">
                  <c:v>-12.7216</c:v>
                </c:pt>
                <c:pt idx="373">
                  <c:v>-10.713900000000001</c:v>
                </c:pt>
                <c:pt idx="374">
                  <c:v>-10.4733</c:v>
                </c:pt>
                <c:pt idx="375">
                  <c:v>-13.1411</c:v>
                </c:pt>
                <c:pt idx="376">
                  <c:v>-12.1837</c:v>
                </c:pt>
                <c:pt idx="377">
                  <c:v>-12.849399999999999</c:v>
                </c:pt>
                <c:pt idx="378">
                  <c:v>-8.3983899999999991</c:v>
                </c:pt>
                <c:pt idx="379">
                  <c:v>-9.1426999999999996</c:v>
                </c:pt>
                <c:pt idx="380">
                  <c:v>-12.853199999999999</c:v>
                </c:pt>
                <c:pt idx="381">
                  <c:v>-19.353400000000001</c:v>
                </c:pt>
                <c:pt idx="382">
                  <c:v>-8.12974</c:v>
                </c:pt>
                <c:pt idx="383">
                  <c:v>-9.7143499999999996</c:v>
                </c:pt>
                <c:pt idx="384">
                  <c:v>-8.9844500000000007</c:v>
                </c:pt>
                <c:pt idx="385">
                  <c:v>-10.2536</c:v>
                </c:pt>
                <c:pt idx="386">
                  <c:v>-12.6218</c:v>
                </c:pt>
                <c:pt idx="387">
                  <c:v>-7.9078999999999997</c:v>
                </c:pt>
                <c:pt idx="388">
                  <c:v>-13.5562</c:v>
                </c:pt>
                <c:pt idx="389">
                  <c:v>-6.4546299999999999</c:v>
                </c:pt>
                <c:pt idx="390">
                  <c:v>-11.7211</c:v>
                </c:pt>
                <c:pt idx="391">
                  <c:v>-9.4713799999999999</c:v>
                </c:pt>
                <c:pt idx="392">
                  <c:v>-9.5006399999999989</c:v>
                </c:pt>
                <c:pt idx="393">
                  <c:v>-8.78355</c:v>
                </c:pt>
                <c:pt idx="394">
                  <c:v>-8.2605599999999999</c:v>
                </c:pt>
                <c:pt idx="395">
                  <c:v>-8.1473999999999993</c:v>
                </c:pt>
                <c:pt idx="396">
                  <c:v>-13.4634</c:v>
                </c:pt>
                <c:pt idx="397">
                  <c:v>-16.4757</c:v>
                </c:pt>
                <c:pt idx="398">
                  <c:v>-20.091100000000001</c:v>
                </c:pt>
                <c:pt idx="399">
                  <c:v>-7.9589899999999991</c:v>
                </c:pt>
                <c:pt idx="400">
                  <c:v>-14.491</c:v>
                </c:pt>
                <c:pt idx="401">
                  <c:v>-11.2666</c:v>
                </c:pt>
                <c:pt idx="402">
                  <c:v>-9.4275899999999986</c:v>
                </c:pt>
                <c:pt idx="403">
                  <c:v>-12.222200000000001</c:v>
                </c:pt>
                <c:pt idx="404">
                  <c:v>-9.1708999999999996</c:v>
                </c:pt>
                <c:pt idx="405">
                  <c:v>-11.192299999999999</c:v>
                </c:pt>
                <c:pt idx="406">
                  <c:v>-10.0372</c:v>
                </c:pt>
                <c:pt idx="407">
                  <c:v>-8.531410000000001</c:v>
                </c:pt>
                <c:pt idx="408">
                  <c:v>-15.679500000000001</c:v>
                </c:pt>
                <c:pt idx="409">
                  <c:v>-11.888999999999999</c:v>
                </c:pt>
                <c:pt idx="410">
                  <c:v>-10.143599999999999</c:v>
                </c:pt>
                <c:pt idx="411">
                  <c:v>-15.131399999999999</c:v>
                </c:pt>
                <c:pt idx="412">
                  <c:v>-13.8161</c:v>
                </c:pt>
                <c:pt idx="413">
                  <c:v>-10.9023</c:v>
                </c:pt>
                <c:pt idx="414">
                  <c:v>-10.507099999999999</c:v>
                </c:pt>
                <c:pt idx="415">
                  <c:v>-9.5597799999999999</c:v>
                </c:pt>
                <c:pt idx="416">
                  <c:v>-11.4847</c:v>
                </c:pt>
                <c:pt idx="417">
                  <c:v>-10.2768</c:v>
                </c:pt>
                <c:pt idx="418">
                  <c:v>-6.8563499999999999</c:v>
                </c:pt>
                <c:pt idx="419">
                  <c:v>-6.3082799999999999</c:v>
                </c:pt>
                <c:pt idx="420">
                  <c:v>-14.682600000000001</c:v>
                </c:pt>
                <c:pt idx="421">
                  <c:v>-13.907400000000001</c:v>
                </c:pt>
                <c:pt idx="422">
                  <c:v>-12.4733</c:v>
                </c:pt>
                <c:pt idx="423">
                  <c:v>-10.6389</c:v>
                </c:pt>
                <c:pt idx="424">
                  <c:v>-10.476800000000001</c:v>
                </c:pt>
                <c:pt idx="425">
                  <c:v>-13.652900000000001</c:v>
                </c:pt>
                <c:pt idx="426">
                  <c:v>-10.5258</c:v>
                </c:pt>
                <c:pt idx="427">
                  <c:v>-13.850300000000001</c:v>
                </c:pt>
                <c:pt idx="428">
                  <c:v>-13.7897</c:v>
                </c:pt>
                <c:pt idx="429">
                  <c:v>-10.7896</c:v>
                </c:pt>
                <c:pt idx="430">
                  <c:v>-9.6425100000000015</c:v>
                </c:pt>
                <c:pt idx="431">
                  <c:v>-10.975300000000001</c:v>
                </c:pt>
                <c:pt idx="432">
                  <c:v>-11.6206</c:v>
                </c:pt>
                <c:pt idx="433">
                  <c:v>-13.986800000000001</c:v>
                </c:pt>
                <c:pt idx="434">
                  <c:v>-14.6706</c:v>
                </c:pt>
                <c:pt idx="435">
                  <c:v>-12.1661</c:v>
                </c:pt>
                <c:pt idx="436">
                  <c:v>-8.7818100000000001</c:v>
                </c:pt>
                <c:pt idx="437">
                  <c:v>-14.1645</c:v>
                </c:pt>
                <c:pt idx="438">
                  <c:v>-7.1905800000000006</c:v>
                </c:pt>
                <c:pt idx="439">
                  <c:v>-11.454800000000001</c:v>
                </c:pt>
                <c:pt idx="440">
                  <c:v>-18.407599999999999</c:v>
                </c:pt>
                <c:pt idx="441">
                  <c:v>-13.2622</c:v>
                </c:pt>
                <c:pt idx="442">
                  <c:v>-15.6591</c:v>
                </c:pt>
                <c:pt idx="443">
                  <c:v>-10.572800000000001</c:v>
                </c:pt>
                <c:pt idx="444">
                  <c:v>-13.279</c:v>
                </c:pt>
                <c:pt idx="445">
                  <c:v>-11.397</c:v>
                </c:pt>
                <c:pt idx="446">
                  <c:v>-13.379200000000001</c:v>
                </c:pt>
                <c:pt idx="447">
                  <c:v>-13.988799999999999</c:v>
                </c:pt>
                <c:pt idx="448">
                  <c:v>-20.461600000000001</c:v>
                </c:pt>
                <c:pt idx="449">
                  <c:v>-19.204000000000001</c:v>
                </c:pt>
                <c:pt idx="450">
                  <c:v>-17.3157</c:v>
                </c:pt>
                <c:pt idx="451">
                  <c:v>-14.083600000000001</c:v>
                </c:pt>
                <c:pt idx="452">
                  <c:v>-18.8278</c:v>
                </c:pt>
                <c:pt idx="453">
                  <c:v>-13.328099999999999</c:v>
                </c:pt>
                <c:pt idx="454">
                  <c:v>-21.788</c:v>
                </c:pt>
                <c:pt idx="455">
                  <c:v>-13.2804</c:v>
                </c:pt>
                <c:pt idx="456">
                  <c:v>-22.0228</c:v>
                </c:pt>
                <c:pt idx="457">
                  <c:v>-9.5791199999999996</c:v>
                </c:pt>
                <c:pt idx="458">
                  <c:v>-15.641999999999999</c:v>
                </c:pt>
                <c:pt idx="459">
                  <c:v>-15.8796</c:v>
                </c:pt>
                <c:pt idx="460">
                  <c:v>-10.802899999999999</c:v>
                </c:pt>
                <c:pt idx="461">
                  <c:v>-12.9331</c:v>
                </c:pt>
                <c:pt idx="462">
                  <c:v>-14.3438</c:v>
                </c:pt>
                <c:pt idx="463">
                  <c:v>-15.9611</c:v>
                </c:pt>
                <c:pt idx="464">
                  <c:v>-11.0275</c:v>
                </c:pt>
                <c:pt idx="465">
                  <c:v>-12.4627</c:v>
                </c:pt>
                <c:pt idx="466">
                  <c:v>-14.0816</c:v>
                </c:pt>
                <c:pt idx="467">
                  <c:v>-12.735300000000001</c:v>
                </c:pt>
                <c:pt idx="468">
                  <c:v>-12.649900000000001</c:v>
                </c:pt>
                <c:pt idx="469">
                  <c:v>-13.2521</c:v>
                </c:pt>
                <c:pt idx="470">
                  <c:v>-14.2736</c:v>
                </c:pt>
                <c:pt idx="471">
                  <c:v>-3.9509599999999998</c:v>
                </c:pt>
                <c:pt idx="472">
                  <c:v>-13.6853</c:v>
                </c:pt>
                <c:pt idx="473">
                  <c:v>-12.0021</c:v>
                </c:pt>
                <c:pt idx="474">
                  <c:v>-14.4114</c:v>
                </c:pt>
                <c:pt idx="475">
                  <c:v>-7.3634399999999998</c:v>
                </c:pt>
                <c:pt idx="476">
                  <c:v>-10.9809</c:v>
                </c:pt>
                <c:pt idx="477">
                  <c:v>-20.408799999999999</c:v>
                </c:pt>
                <c:pt idx="478">
                  <c:v>-16.717300000000002</c:v>
                </c:pt>
                <c:pt idx="479">
                  <c:v>-13.5701</c:v>
                </c:pt>
                <c:pt idx="480">
                  <c:v>-14.0609</c:v>
                </c:pt>
                <c:pt idx="481">
                  <c:v>-15.926</c:v>
                </c:pt>
                <c:pt idx="482">
                  <c:v>-13.8459</c:v>
                </c:pt>
                <c:pt idx="483">
                  <c:v>-6.7185199999999998</c:v>
                </c:pt>
                <c:pt idx="484">
                  <c:v>-15.6646</c:v>
                </c:pt>
                <c:pt idx="485">
                  <c:v>-23.1113</c:v>
                </c:pt>
                <c:pt idx="486">
                  <c:v>-22.386600000000001</c:v>
                </c:pt>
                <c:pt idx="487">
                  <c:v>-14.757099999999999</c:v>
                </c:pt>
                <c:pt idx="488">
                  <c:v>-11.389900000000001</c:v>
                </c:pt>
                <c:pt idx="489">
                  <c:v>-17.255500000000001</c:v>
                </c:pt>
                <c:pt idx="490">
                  <c:v>-14.6302</c:v>
                </c:pt>
                <c:pt idx="491">
                  <c:v>-10.916399999999999</c:v>
                </c:pt>
                <c:pt idx="492">
                  <c:v>-15.3292</c:v>
                </c:pt>
                <c:pt idx="493">
                  <c:v>-21.996500000000001</c:v>
                </c:pt>
                <c:pt idx="494">
                  <c:v>-10.9535</c:v>
                </c:pt>
                <c:pt idx="495">
                  <c:v>-12.570399999999999</c:v>
                </c:pt>
                <c:pt idx="496">
                  <c:v>-12.922800000000001</c:v>
                </c:pt>
                <c:pt idx="497">
                  <c:v>-13.2812</c:v>
                </c:pt>
                <c:pt idx="498">
                  <c:v>-16.103999999999999</c:v>
                </c:pt>
                <c:pt idx="499">
                  <c:v>-16.1953</c:v>
                </c:pt>
                <c:pt idx="500">
                  <c:v>-15.6081</c:v>
                </c:pt>
                <c:pt idx="501">
                  <c:v>-16.6736</c:v>
                </c:pt>
                <c:pt idx="502">
                  <c:v>-12.6106</c:v>
                </c:pt>
                <c:pt idx="503">
                  <c:v>-10.549899999999999</c:v>
                </c:pt>
                <c:pt idx="504">
                  <c:v>-11.115600000000001</c:v>
                </c:pt>
                <c:pt idx="505">
                  <c:v>-14.8194</c:v>
                </c:pt>
                <c:pt idx="506">
                  <c:v>-10.569900000000001</c:v>
                </c:pt>
                <c:pt idx="507">
                  <c:v>-15.283099999999999</c:v>
                </c:pt>
                <c:pt idx="508">
                  <c:v>-10.968500000000001</c:v>
                </c:pt>
                <c:pt idx="509">
                  <c:v>-15.944100000000001</c:v>
                </c:pt>
                <c:pt idx="510">
                  <c:v>-8.6531399999999987</c:v>
                </c:pt>
                <c:pt idx="511">
                  <c:v>-11.688800000000001</c:v>
                </c:pt>
                <c:pt idx="512">
                  <c:v>-24.631599999999999</c:v>
                </c:pt>
                <c:pt idx="513">
                  <c:v>-10.6724</c:v>
                </c:pt>
                <c:pt idx="514">
                  <c:v>-15.0937</c:v>
                </c:pt>
                <c:pt idx="515">
                  <c:v>-17.405100000000001</c:v>
                </c:pt>
                <c:pt idx="516">
                  <c:v>-16.774699999999999</c:v>
                </c:pt>
                <c:pt idx="517">
                  <c:v>-17.1479</c:v>
                </c:pt>
                <c:pt idx="518">
                  <c:v>-15.8949</c:v>
                </c:pt>
                <c:pt idx="519">
                  <c:v>-15.413500000000001</c:v>
                </c:pt>
                <c:pt idx="520">
                  <c:v>-14.4603</c:v>
                </c:pt>
                <c:pt idx="521">
                  <c:v>-12.3504</c:v>
                </c:pt>
                <c:pt idx="522">
                  <c:v>-13.9887</c:v>
                </c:pt>
                <c:pt idx="523">
                  <c:v>-12.8529</c:v>
                </c:pt>
                <c:pt idx="524">
                  <c:v>-12.6546</c:v>
                </c:pt>
                <c:pt idx="525">
                  <c:v>-15.686</c:v>
                </c:pt>
                <c:pt idx="526">
                  <c:v>-20.289200000000001</c:v>
                </c:pt>
                <c:pt idx="527">
                  <c:v>-15.1669</c:v>
                </c:pt>
                <c:pt idx="528">
                  <c:v>-14.809699999999999</c:v>
                </c:pt>
                <c:pt idx="529">
                  <c:v>-15.9368</c:v>
                </c:pt>
                <c:pt idx="530">
                  <c:v>-12.9513</c:v>
                </c:pt>
                <c:pt idx="531">
                  <c:v>-13.7247</c:v>
                </c:pt>
                <c:pt idx="532">
                  <c:v>-19.500800000000002</c:v>
                </c:pt>
                <c:pt idx="533">
                  <c:v>-15.909800000000001</c:v>
                </c:pt>
                <c:pt idx="534">
                  <c:v>-13.532</c:v>
                </c:pt>
                <c:pt idx="535">
                  <c:v>-15.662599999999999</c:v>
                </c:pt>
                <c:pt idx="536">
                  <c:v>-13.89</c:v>
                </c:pt>
                <c:pt idx="537">
                  <c:v>-17.465</c:v>
                </c:pt>
                <c:pt idx="538">
                  <c:v>-16.325900000000001</c:v>
                </c:pt>
                <c:pt idx="539">
                  <c:v>-16.275500000000001</c:v>
                </c:pt>
                <c:pt idx="540">
                  <c:v>-12.374000000000001</c:v>
                </c:pt>
                <c:pt idx="541">
                  <c:v>-16.047999999999998</c:v>
                </c:pt>
                <c:pt idx="542">
                  <c:v>-15.824</c:v>
                </c:pt>
                <c:pt idx="543">
                  <c:v>-18.0501</c:v>
                </c:pt>
                <c:pt idx="544">
                  <c:v>-19.797599999999999</c:v>
                </c:pt>
                <c:pt idx="545">
                  <c:v>-13.2408</c:v>
                </c:pt>
                <c:pt idx="546">
                  <c:v>-16.920500000000001</c:v>
                </c:pt>
                <c:pt idx="547">
                  <c:v>-16.228100000000001</c:v>
                </c:pt>
                <c:pt idx="548">
                  <c:v>-14.5451</c:v>
                </c:pt>
                <c:pt idx="549">
                  <c:v>-21.0367</c:v>
                </c:pt>
                <c:pt idx="550">
                  <c:v>-14.776400000000001</c:v>
                </c:pt>
                <c:pt idx="551">
                  <c:v>-20.536100000000001</c:v>
                </c:pt>
                <c:pt idx="552">
                  <c:v>-18.598199999999999</c:v>
                </c:pt>
                <c:pt idx="553">
                  <c:v>-16.690100000000001</c:v>
                </c:pt>
                <c:pt idx="554">
                  <c:v>-14.4085</c:v>
                </c:pt>
                <c:pt idx="555">
                  <c:v>-7.6276299999999999</c:v>
                </c:pt>
                <c:pt idx="556">
                  <c:v>-18.335599999999999</c:v>
                </c:pt>
                <c:pt idx="557">
                  <c:v>-21.227399999999999</c:v>
                </c:pt>
                <c:pt idx="558">
                  <c:v>-13.952400000000001</c:v>
                </c:pt>
                <c:pt idx="559">
                  <c:v>-20.1462</c:v>
                </c:pt>
                <c:pt idx="560">
                  <c:v>-14.194699999999999</c:v>
                </c:pt>
                <c:pt idx="561">
                  <c:v>-17.818899999999999</c:v>
                </c:pt>
                <c:pt idx="562">
                  <c:v>-9.5475200000000005</c:v>
                </c:pt>
                <c:pt idx="563">
                  <c:v>-18.661100000000001</c:v>
                </c:pt>
                <c:pt idx="564">
                  <c:v>-14.749700000000001</c:v>
                </c:pt>
                <c:pt idx="565">
                  <c:v>-14.286</c:v>
                </c:pt>
                <c:pt idx="566">
                  <c:v>-21.596699999999998</c:v>
                </c:pt>
                <c:pt idx="567">
                  <c:v>-8.9939100000000014</c:v>
                </c:pt>
                <c:pt idx="568">
                  <c:v>-15.202199999999999</c:v>
                </c:pt>
                <c:pt idx="569">
                  <c:v>-19.064499999999999</c:v>
                </c:pt>
                <c:pt idx="570">
                  <c:v>-19.717700000000001</c:v>
                </c:pt>
                <c:pt idx="571">
                  <c:v>-21.693100000000001</c:v>
                </c:pt>
                <c:pt idx="572">
                  <c:v>-20.0076</c:v>
                </c:pt>
                <c:pt idx="573">
                  <c:v>-18.602799999999998</c:v>
                </c:pt>
                <c:pt idx="574">
                  <c:v>-16.5093</c:v>
                </c:pt>
                <c:pt idx="575">
                  <c:v>-8.7525700000000004</c:v>
                </c:pt>
                <c:pt idx="576">
                  <c:v>-19.854900000000001</c:v>
                </c:pt>
                <c:pt idx="577">
                  <c:v>-8.7531199999999991</c:v>
                </c:pt>
                <c:pt idx="578">
                  <c:v>-18.599</c:v>
                </c:pt>
                <c:pt idx="579">
                  <c:v>-20.322500000000002</c:v>
                </c:pt>
                <c:pt idx="580">
                  <c:v>-19.489899999999999</c:v>
                </c:pt>
                <c:pt idx="581">
                  <c:v>-22.741700000000002</c:v>
                </c:pt>
                <c:pt idx="582">
                  <c:v>-21.8064</c:v>
                </c:pt>
                <c:pt idx="583">
                  <c:v>-20.296099999999999</c:v>
                </c:pt>
                <c:pt idx="584">
                  <c:v>-15.857100000000001</c:v>
                </c:pt>
                <c:pt idx="585">
                  <c:v>-16.555099999999999</c:v>
                </c:pt>
                <c:pt idx="586">
                  <c:v>-18.303899999999999</c:v>
                </c:pt>
                <c:pt idx="587">
                  <c:v>-17.5717</c:v>
                </c:pt>
                <c:pt idx="588">
                  <c:v>-16.069299999999998</c:v>
                </c:pt>
                <c:pt idx="589">
                  <c:v>-17.052299999999999</c:v>
                </c:pt>
                <c:pt idx="590">
                  <c:v>-26.1478</c:v>
                </c:pt>
                <c:pt idx="591">
                  <c:v>-22.697099999999999</c:v>
                </c:pt>
                <c:pt idx="592">
                  <c:v>-20.0063</c:v>
                </c:pt>
                <c:pt idx="593">
                  <c:v>-11.7963</c:v>
                </c:pt>
                <c:pt idx="594">
                  <c:v>-24.0884</c:v>
                </c:pt>
                <c:pt idx="595">
                  <c:v>-22.056899999999999</c:v>
                </c:pt>
                <c:pt idx="596">
                  <c:v>-18.090399999999999</c:v>
                </c:pt>
                <c:pt idx="597">
                  <c:v>-21.677700000000002</c:v>
                </c:pt>
                <c:pt idx="598">
                  <c:v>-23.394600000000001</c:v>
                </c:pt>
                <c:pt idx="599">
                  <c:v>-20.706099999999999</c:v>
                </c:pt>
                <c:pt idx="600">
                  <c:v>-16.851199999999999</c:v>
                </c:pt>
                <c:pt idx="601">
                  <c:v>-20.888400000000001</c:v>
                </c:pt>
                <c:pt idx="602">
                  <c:v>-17.220800000000001</c:v>
                </c:pt>
                <c:pt idx="603">
                  <c:v>-17.301500000000001</c:v>
                </c:pt>
                <c:pt idx="604">
                  <c:v>-24.4726</c:v>
                </c:pt>
                <c:pt idx="605">
                  <c:v>-21.239699999999999</c:v>
                </c:pt>
                <c:pt idx="606">
                  <c:v>-23.200099999999999</c:v>
                </c:pt>
                <c:pt idx="607">
                  <c:v>-17.654900000000001</c:v>
                </c:pt>
                <c:pt idx="608">
                  <c:v>-20.807099999999998</c:v>
                </c:pt>
                <c:pt idx="609">
                  <c:v>-22.455400000000001</c:v>
                </c:pt>
                <c:pt idx="610">
                  <c:v>-18.222100000000001</c:v>
                </c:pt>
                <c:pt idx="611">
                  <c:v>-20.8064</c:v>
                </c:pt>
                <c:pt idx="612">
                  <c:v>-22.988099999999999</c:v>
                </c:pt>
                <c:pt idx="613">
                  <c:v>-23.904199999999999</c:v>
                </c:pt>
                <c:pt idx="614">
                  <c:v>-23.283100000000001</c:v>
                </c:pt>
                <c:pt idx="615">
                  <c:v>-17.648700000000002</c:v>
                </c:pt>
                <c:pt idx="616">
                  <c:v>-22.7864</c:v>
                </c:pt>
                <c:pt idx="617">
                  <c:v>-21.6907</c:v>
                </c:pt>
                <c:pt idx="618">
                  <c:v>-20.584099999999999</c:v>
                </c:pt>
                <c:pt idx="619">
                  <c:v>-25.7654</c:v>
                </c:pt>
                <c:pt idx="620">
                  <c:v>-19.0366</c:v>
                </c:pt>
                <c:pt idx="621">
                  <c:v>-25.844000000000001</c:v>
                </c:pt>
                <c:pt idx="622">
                  <c:v>-23.8489</c:v>
                </c:pt>
                <c:pt idx="623">
                  <c:v>-19.387699999999999</c:v>
                </c:pt>
                <c:pt idx="624">
                  <c:v>-24.297799999999999</c:v>
                </c:pt>
                <c:pt idx="625">
                  <c:v>-1.7321200000000001</c:v>
                </c:pt>
                <c:pt idx="626">
                  <c:v>-23.775200000000002</c:v>
                </c:pt>
                <c:pt idx="627">
                  <c:v>-22.1663</c:v>
                </c:pt>
                <c:pt idx="628">
                  <c:v>-24.412800000000001</c:v>
                </c:pt>
                <c:pt idx="629">
                  <c:v>-24.369499999999999</c:v>
                </c:pt>
                <c:pt idx="630">
                  <c:v>-24.830200000000001</c:v>
                </c:pt>
                <c:pt idx="631">
                  <c:v>-13.200699999999999</c:v>
                </c:pt>
                <c:pt idx="632">
                  <c:v>-21.583500000000001</c:v>
                </c:pt>
                <c:pt idx="633">
                  <c:v>-12.055899999999999</c:v>
                </c:pt>
                <c:pt idx="634">
                  <c:v>-27.132400000000001</c:v>
                </c:pt>
                <c:pt idx="635">
                  <c:v>-10.606999999999999</c:v>
                </c:pt>
                <c:pt idx="636">
                  <c:v>-23.085100000000001</c:v>
                </c:pt>
                <c:pt idx="637">
                  <c:v>-23.614000000000001</c:v>
                </c:pt>
                <c:pt idx="638">
                  <c:v>-25.304400000000001</c:v>
                </c:pt>
                <c:pt idx="639">
                  <c:v>-24.0794</c:v>
                </c:pt>
                <c:pt idx="640">
                  <c:v>-8.09009</c:v>
                </c:pt>
                <c:pt idx="641">
                  <c:v>-23.697600000000001</c:v>
                </c:pt>
                <c:pt idx="642">
                  <c:v>-14.2125</c:v>
                </c:pt>
                <c:pt idx="643">
                  <c:v>-24.275200000000002</c:v>
                </c:pt>
                <c:pt idx="644">
                  <c:v>-23.635200000000001</c:v>
                </c:pt>
                <c:pt idx="645">
                  <c:v>-25.961500000000001</c:v>
                </c:pt>
                <c:pt idx="646">
                  <c:v>-14.1591</c:v>
                </c:pt>
                <c:pt idx="647">
                  <c:v>-22.399000000000001</c:v>
                </c:pt>
                <c:pt idx="648">
                  <c:v>-10.1547</c:v>
                </c:pt>
                <c:pt idx="649">
                  <c:v>-15.2597</c:v>
                </c:pt>
                <c:pt idx="650">
                  <c:v>-23.6342</c:v>
                </c:pt>
                <c:pt idx="651">
                  <c:v>-27.509</c:v>
                </c:pt>
                <c:pt idx="652">
                  <c:v>-4.1485400000000006</c:v>
                </c:pt>
                <c:pt idx="653">
                  <c:v>-25.7881</c:v>
                </c:pt>
                <c:pt idx="654">
                  <c:v>-8.8348899999999997</c:v>
                </c:pt>
                <c:pt idx="655">
                  <c:v>-26.282599999999999</c:v>
                </c:pt>
                <c:pt idx="656">
                  <c:v>-8.8453499999999998</c:v>
                </c:pt>
                <c:pt idx="657">
                  <c:v>-28.258099999999999</c:v>
                </c:pt>
                <c:pt idx="658">
                  <c:v>-24.2502</c:v>
                </c:pt>
                <c:pt idx="659">
                  <c:v>-27.107900000000001</c:v>
                </c:pt>
                <c:pt idx="660">
                  <c:v>-11.441700000000001</c:v>
                </c:pt>
                <c:pt idx="661">
                  <c:v>-3.99864</c:v>
                </c:pt>
                <c:pt idx="662">
                  <c:v>-27.581099999999999</c:v>
                </c:pt>
                <c:pt idx="663">
                  <c:v>-26.007999999999999</c:v>
                </c:pt>
                <c:pt idx="664">
                  <c:v>-26.445499999999999</c:v>
                </c:pt>
                <c:pt idx="665">
                  <c:v>-11.8284</c:v>
                </c:pt>
                <c:pt idx="666">
                  <c:v>-8.4813100000000006</c:v>
                </c:pt>
                <c:pt idx="667">
                  <c:v>-25.506900000000002</c:v>
                </c:pt>
                <c:pt idx="668">
                  <c:v>-3.7676400000000001</c:v>
                </c:pt>
                <c:pt idx="669">
                  <c:v>-30.6859</c:v>
                </c:pt>
                <c:pt idx="670">
                  <c:v>-27.133299999999998</c:v>
                </c:pt>
                <c:pt idx="671">
                  <c:v>-30.579699999999999</c:v>
                </c:pt>
                <c:pt idx="672">
                  <c:v>-29.506699999999999</c:v>
                </c:pt>
                <c:pt idx="673">
                  <c:v>-16.626100000000001</c:v>
                </c:pt>
                <c:pt idx="674">
                  <c:v>-30.5307</c:v>
                </c:pt>
                <c:pt idx="675">
                  <c:v>-5.8350400000000002</c:v>
                </c:pt>
                <c:pt idx="676">
                  <c:v>-30.6891</c:v>
                </c:pt>
                <c:pt idx="677">
                  <c:v>-19.536999999999999</c:v>
                </c:pt>
                <c:pt idx="678">
                  <c:v>-20.3858</c:v>
                </c:pt>
                <c:pt idx="679">
                  <c:v>-21.264800000000001</c:v>
                </c:pt>
                <c:pt idx="680">
                  <c:v>-22.2315</c:v>
                </c:pt>
              </c:numCache>
            </c:numRef>
          </c:yVal>
          <c:smooth val="0"/>
          <c:extLst>
            <c:ext xmlns:c16="http://schemas.microsoft.com/office/drawing/2014/chart" uri="{C3380CC4-5D6E-409C-BE32-E72D297353CC}">
              <c16:uniqueId val="{00000003-B90D-4A79-8605-D2B111DB3695}"/>
            </c:ext>
          </c:extLst>
        </c:ser>
        <c:dLbls>
          <c:showLegendKey val="0"/>
          <c:showVal val="0"/>
          <c:showCatName val="0"/>
          <c:showSerName val="0"/>
          <c:showPercent val="0"/>
          <c:showBubbleSize val="0"/>
        </c:dLbls>
        <c:axId val="452004719"/>
        <c:axId val="452003471"/>
      </c:scatterChart>
      <c:valAx>
        <c:axId val="4520047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003471"/>
        <c:crosses val="autoZero"/>
        <c:crossBetween val="midCat"/>
      </c:valAx>
      <c:valAx>
        <c:axId val="452003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004719"/>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Leucine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53115134986289025"/>
                  <c:y val="-0.5746399199660948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Sheet1!$G$121:$G$130</c:f>
                <c:numCache>
                  <c:formatCode>General</c:formatCode>
                  <c:ptCount val="10"/>
                  <c:pt idx="0">
                    <c:v>5.1781264471260853</c:v>
                  </c:pt>
                  <c:pt idx="1">
                    <c:v>27.625392989555912</c:v>
                  </c:pt>
                  <c:pt idx="2">
                    <c:v>8.6752602399796513E-2</c:v>
                  </c:pt>
                  <c:pt idx="3">
                    <c:v>28.360731672528143</c:v>
                  </c:pt>
                  <c:pt idx="4">
                    <c:v>0.9969303719978565</c:v>
                  </c:pt>
                  <c:pt idx="5">
                    <c:v>11.046342898519555</c:v>
                  </c:pt>
                  <c:pt idx="6">
                    <c:v>3.9738647678503263</c:v>
                  </c:pt>
                  <c:pt idx="7">
                    <c:v>6.9603377306880976</c:v>
                  </c:pt>
                  <c:pt idx="8">
                    <c:v>0.24475778560940423</c:v>
                  </c:pt>
                  <c:pt idx="9">
                    <c:v>2.0807017056054762</c:v>
                  </c:pt>
                </c:numCache>
              </c:numRef>
            </c:plus>
            <c:minus>
              <c:numRef>
                <c:f>Sheet1!$G$121:$G$130</c:f>
                <c:numCache>
                  <c:formatCode>General</c:formatCode>
                  <c:ptCount val="10"/>
                  <c:pt idx="0">
                    <c:v>5.1781264471260853</c:v>
                  </c:pt>
                  <c:pt idx="1">
                    <c:v>27.625392989555912</c:v>
                  </c:pt>
                  <c:pt idx="2">
                    <c:v>8.6752602399796513E-2</c:v>
                  </c:pt>
                  <c:pt idx="3">
                    <c:v>28.360731672528143</c:v>
                  </c:pt>
                  <c:pt idx="4">
                    <c:v>0.9969303719978565</c:v>
                  </c:pt>
                  <c:pt idx="5">
                    <c:v>11.046342898519555</c:v>
                  </c:pt>
                  <c:pt idx="6">
                    <c:v>3.9738647678503263</c:v>
                  </c:pt>
                  <c:pt idx="7">
                    <c:v>6.9603377306880976</c:v>
                  </c:pt>
                  <c:pt idx="8">
                    <c:v>0.24475778560940423</c:v>
                  </c:pt>
                  <c:pt idx="9">
                    <c:v>2.0807017056054762</c:v>
                  </c:pt>
                </c:numCache>
              </c:numRef>
            </c:minus>
            <c:spPr>
              <a:noFill/>
              <a:ln w="9525" cap="flat" cmpd="sng" algn="ctr">
                <a:solidFill>
                  <a:schemeClr val="tx1">
                    <a:lumMod val="65000"/>
                    <a:lumOff val="35000"/>
                  </a:schemeClr>
                </a:solidFill>
                <a:round/>
              </a:ln>
              <a:effectLst/>
            </c:spPr>
          </c:errBars>
          <c:xVal>
            <c:numRef>
              <c:f>Sheet1!$E$121:$E$130</c:f>
              <c:numCache>
                <c:formatCode>General</c:formatCode>
                <c:ptCount val="10"/>
                <c:pt idx="0">
                  <c:v>-42.155999999999999</c:v>
                </c:pt>
                <c:pt idx="1">
                  <c:v>-47.0261</c:v>
                </c:pt>
                <c:pt idx="2">
                  <c:v>-18.024000000000001</c:v>
                </c:pt>
                <c:pt idx="3">
                  <c:v>-22.288900000000002</c:v>
                </c:pt>
                <c:pt idx="4">
                  <c:v>-24.5886</c:v>
                </c:pt>
                <c:pt idx="5">
                  <c:v>-18.024000000000001</c:v>
                </c:pt>
                <c:pt idx="6">
                  <c:v>-22.721900000000002</c:v>
                </c:pt>
                <c:pt idx="7">
                  <c:v>-14.2117</c:v>
                </c:pt>
                <c:pt idx="8">
                  <c:v>-18.429099999999998</c:v>
                </c:pt>
                <c:pt idx="9">
                  <c:v>-23.184699999999999</c:v>
                </c:pt>
              </c:numCache>
            </c:numRef>
          </c:xVal>
          <c:yVal>
            <c:numRef>
              <c:f>Sheet1!$F$121:$F$130</c:f>
              <c:numCache>
                <c:formatCode>General</c:formatCode>
                <c:ptCount val="10"/>
                <c:pt idx="0">
                  <c:v>155.06923400959357</c:v>
                </c:pt>
                <c:pt idx="1">
                  <c:v>73.283513013176659</c:v>
                </c:pt>
                <c:pt idx="2">
                  <c:v>38.957209441371901</c:v>
                </c:pt>
                <c:pt idx="3">
                  <c:v>125.99640640313623</c:v>
                </c:pt>
                <c:pt idx="4">
                  <c:v>37.573074995824292</c:v>
                </c:pt>
                <c:pt idx="5">
                  <c:v>45.355548295764045</c:v>
                </c:pt>
                <c:pt idx="6">
                  <c:v>102.58591403840146</c:v>
                </c:pt>
                <c:pt idx="7">
                  <c:v>81.137700098007187</c:v>
                </c:pt>
                <c:pt idx="8">
                  <c:v>44.477319907418462</c:v>
                </c:pt>
                <c:pt idx="9">
                  <c:v>88.949867570211666</c:v>
                </c:pt>
              </c:numCache>
            </c:numRef>
          </c:yVal>
          <c:smooth val="0"/>
          <c:extLst>
            <c:ext xmlns:c16="http://schemas.microsoft.com/office/drawing/2014/chart" uri="{C3380CC4-5D6E-409C-BE32-E72D297353CC}">
              <c16:uniqueId val="{00000001-B547-4520-AB8B-756A0552FEC2}"/>
            </c:ext>
          </c:extLst>
        </c:ser>
        <c:dLbls>
          <c:showLegendKey val="0"/>
          <c:showVal val="0"/>
          <c:showCatName val="0"/>
          <c:showSerName val="0"/>
          <c:showPercent val="0"/>
          <c:showBubbleSize val="0"/>
        </c:dLbls>
        <c:axId val="588467584"/>
        <c:axId val="588467168"/>
      </c:scatterChart>
      <c:valAx>
        <c:axId val="588467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7584"/>
        <c:crossesAt val="-50"/>
        <c:crossBetween val="midCat"/>
      </c:valAx>
      <c:valAx>
        <c:axId val="588467584"/>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7168"/>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All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6416601645038511"/>
                  <c:y val="-0.6355768735104381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Sheet1!$G$89:$G$107</c:f>
                <c:numCache>
                  <c:formatCode>General</c:formatCode>
                  <c:ptCount val="19"/>
                  <c:pt idx="0">
                    <c:v>1.9941908896305978</c:v>
                  </c:pt>
                  <c:pt idx="1">
                    <c:v>1.3008584828140379</c:v>
                  </c:pt>
                  <c:pt idx="2">
                    <c:v>1.4558841543602732</c:v>
                  </c:pt>
                  <c:pt idx="3">
                    <c:v>5.1781264471260853</c:v>
                  </c:pt>
                  <c:pt idx="4">
                    <c:v>27.625392989555912</c:v>
                  </c:pt>
                  <c:pt idx="5">
                    <c:v>3.901183895972399</c:v>
                  </c:pt>
                  <c:pt idx="6">
                    <c:v>2.1312295769382907</c:v>
                  </c:pt>
                  <c:pt idx="7">
                    <c:v>8.6752602399796513E-2</c:v>
                  </c:pt>
                  <c:pt idx="8">
                    <c:v>28.360731672528143</c:v>
                  </c:pt>
                  <c:pt idx="9">
                    <c:v>0.9969303719978565</c:v>
                  </c:pt>
                  <c:pt idx="10">
                    <c:v>11.046342898519555</c:v>
                  </c:pt>
                  <c:pt idx="11">
                    <c:v>1.2518975718286138</c:v>
                  </c:pt>
                  <c:pt idx="12">
                    <c:v>3.9738647678503263</c:v>
                  </c:pt>
                  <c:pt idx="13">
                    <c:v>3.373947200370873</c:v>
                  </c:pt>
                  <c:pt idx="14">
                    <c:v>6.9603377306880976</c:v>
                  </c:pt>
                  <c:pt idx="15">
                    <c:v>3.2217359185169676</c:v>
                  </c:pt>
                  <c:pt idx="16">
                    <c:v>0.22591403847484617</c:v>
                  </c:pt>
                  <c:pt idx="17">
                    <c:v>0.24475778560940423</c:v>
                  </c:pt>
                  <c:pt idx="18">
                    <c:v>2.0807017056054762</c:v>
                  </c:pt>
                </c:numCache>
              </c:numRef>
            </c:plus>
            <c:minus>
              <c:numRef>
                <c:f>Sheet1!$G$89:$G$107</c:f>
                <c:numCache>
                  <c:formatCode>General</c:formatCode>
                  <c:ptCount val="19"/>
                  <c:pt idx="0">
                    <c:v>1.9941908896305978</c:v>
                  </c:pt>
                  <c:pt idx="1">
                    <c:v>1.3008584828140379</c:v>
                  </c:pt>
                  <c:pt idx="2">
                    <c:v>1.4558841543602732</c:v>
                  </c:pt>
                  <c:pt idx="3">
                    <c:v>5.1781264471260853</c:v>
                  </c:pt>
                  <c:pt idx="4">
                    <c:v>27.625392989555912</c:v>
                  </c:pt>
                  <c:pt idx="5">
                    <c:v>3.901183895972399</c:v>
                  </c:pt>
                  <c:pt idx="6">
                    <c:v>2.1312295769382907</c:v>
                  </c:pt>
                  <c:pt idx="7">
                    <c:v>8.6752602399796513E-2</c:v>
                  </c:pt>
                  <c:pt idx="8">
                    <c:v>28.360731672528143</c:v>
                  </c:pt>
                  <c:pt idx="9">
                    <c:v>0.9969303719978565</c:v>
                  </c:pt>
                  <c:pt idx="10">
                    <c:v>11.046342898519555</c:v>
                  </c:pt>
                  <c:pt idx="11">
                    <c:v>1.2518975718286138</c:v>
                  </c:pt>
                  <c:pt idx="12">
                    <c:v>3.9738647678503263</c:v>
                  </c:pt>
                  <c:pt idx="13">
                    <c:v>3.373947200370873</c:v>
                  </c:pt>
                  <c:pt idx="14">
                    <c:v>6.9603377306880976</c:v>
                  </c:pt>
                  <c:pt idx="15">
                    <c:v>3.2217359185169676</c:v>
                  </c:pt>
                  <c:pt idx="16">
                    <c:v>0.22591403847484617</c:v>
                  </c:pt>
                  <c:pt idx="17">
                    <c:v>0.24475778560940423</c:v>
                  </c:pt>
                  <c:pt idx="18">
                    <c:v>2.0807017056054762</c:v>
                  </c:pt>
                </c:numCache>
              </c:numRef>
            </c:minus>
            <c:spPr>
              <a:noFill/>
              <a:ln w="9525" cap="flat" cmpd="sng" algn="ctr">
                <a:solidFill>
                  <a:schemeClr val="tx1">
                    <a:lumMod val="65000"/>
                    <a:lumOff val="35000"/>
                  </a:schemeClr>
                </a:solidFill>
                <a:round/>
              </a:ln>
              <a:effectLst/>
            </c:spPr>
          </c:errBars>
          <c:xVal>
            <c:numRef>
              <c:f>Sheet1!$E$89:$E$107</c:f>
              <c:numCache>
                <c:formatCode>General</c:formatCode>
                <c:ptCount val="19"/>
                <c:pt idx="0">
                  <c:v>-46.956899999999997</c:v>
                </c:pt>
                <c:pt idx="1">
                  <c:v>-33.175899999999999</c:v>
                </c:pt>
                <c:pt idx="2">
                  <c:v>-6.46671</c:v>
                </c:pt>
                <c:pt idx="3">
                  <c:v>-42.155999999999999</c:v>
                </c:pt>
                <c:pt idx="4">
                  <c:v>-47.0261</c:v>
                </c:pt>
                <c:pt idx="5">
                  <c:v>-46.848999999999997</c:v>
                </c:pt>
                <c:pt idx="6">
                  <c:v>-7.9169700000000001</c:v>
                </c:pt>
                <c:pt idx="7">
                  <c:v>-18.024000000000001</c:v>
                </c:pt>
                <c:pt idx="8">
                  <c:v>-22.288900000000002</c:v>
                </c:pt>
                <c:pt idx="9">
                  <c:v>-24.5886</c:v>
                </c:pt>
                <c:pt idx="10">
                  <c:v>-18.024000000000001</c:v>
                </c:pt>
                <c:pt idx="11">
                  <c:v>-12.117599999999999</c:v>
                </c:pt>
                <c:pt idx="12">
                  <c:v>-22.721900000000002</c:v>
                </c:pt>
                <c:pt idx="13">
                  <c:v>-19.871200000000002</c:v>
                </c:pt>
                <c:pt idx="14">
                  <c:v>-14.2117</c:v>
                </c:pt>
                <c:pt idx="15">
                  <c:v>-17.953700000000001</c:v>
                </c:pt>
                <c:pt idx="16">
                  <c:v>-36.766300000000001</c:v>
                </c:pt>
                <c:pt idx="17">
                  <c:v>-18.429099999999998</c:v>
                </c:pt>
                <c:pt idx="18">
                  <c:v>-23.184699999999999</c:v>
                </c:pt>
              </c:numCache>
            </c:numRef>
          </c:xVal>
          <c:yVal>
            <c:numRef>
              <c:f>Sheet1!$F$89:$F$107</c:f>
              <c:numCache>
                <c:formatCode>General</c:formatCode>
                <c:ptCount val="19"/>
                <c:pt idx="0">
                  <c:v>143.46591295131202</c:v>
                </c:pt>
                <c:pt idx="1">
                  <c:v>50.098517481757277</c:v>
                </c:pt>
                <c:pt idx="2">
                  <c:v>9.3380896704765082</c:v>
                </c:pt>
                <c:pt idx="3">
                  <c:v>155.06923400959357</c:v>
                </c:pt>
                <c:pt idx="4">
                  <c:v>73.283513013176659</c:v>
                </c:pt>
                <c:pt idx="5">
                  <c:v>103.91681977618174</c:v>
                </c:pt>
                <c:pt idx="6">
                  <c:v>76.922618053401422</c:v>
                </c:pt>
                <c:pt idx="7">
                  <c:v>38.957209441371901</c:v>
                </c:pt>
                <c:pt idx="8">
                  <c:v>125.99640640313623</c:v>
                </c:pt>
                <c:pt idx="9">
                  <c:v>37.573074995824292</c:v>
                </c:pt>
                <c:pt idx="10">
                  <c:v>45.355548295764045</c:v>
                </c:pt>
                <c:pt idx="11">
                  <c:v>32.048008780930111</c:v>
                </c:pt>
                <c:pt idx="12">
                  <c:v>102.58591403840146</c:v>
                </c:pt>
                <c:pt idx="13">
                  <c:v>66.00263619192566</c:v>
                </c:pt>
                <c:pt idx="14">
                  <c:v>81.137700098007187</c:v>
                </c:pt>
                <c:pt idx="15">
                  <c:v>71.355192890434978</c:v>
                </c:pt>
                <c:pt idx="16">
                  <c:v>113.9052329768586</c:v>
                </c:pt>
                <c:pt idx="17">
                  <c:v>44.477319907418462</c:v>
                </c:pt>
                <c:pt idx="18">
                  <c:v>88.949867570211666</c:v>
                </c:pt>
              </c:numCache>
            </c:numRef>
          </c:yVal>
          <c:smooth val="0"/>
          <c:extLst>
            <c:ext xmlns:c16="http://schemas.microsoft.com/office/drawing/2014/chart" uri="{C3380CC4-5D6E-409C-BE32-E72D297353CC}">
              <c16:uniqueId val="{00000001-4F72-492A-9EB9-B500EF7D83BF}"/>
            </c:ext>
          </c:extLst>
        </c:ser>
        <c:dLbls>
          <c:showLegendKey val="0"/>
          <c:showVal val="0"/>
          <c:showCatName val="0"/>
          <c:showSerName val="0"/>
          <c:showPercent val="0"/>
          <c:showBubbleSize val="0"/>
        </c:dLbls>
        <c:axId val="589314608"/>
        <c:axId val="589299632"/>
      </c:scatterChart>
      <c:valAx>
        <c:axId val="589299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314608"/>
        <c:crossesAt val="-50"/>
        <c:crossBetween val="midCat"/>
      </c:valAx>
      <c:valAx>
        <c:axId val="589314608"/>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299632"/>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TOXGREEN low</a:t>
            </a:r>
            <a:r>
              <a:rPr lang="en-US" baseline="0"/>
              <a:t> standard Dev.</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57324409448818903"/>
                  <c:y val="-0.656892315543890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x"/>
            <c:errBarType val="both"/>
            <c:errValType val="fixedVal"/>
            <c:noEndCap val="1"/>
            <c:val val="0"/>
            <c:spPr>
              <a:noFill/>
              <a:ln w="9525" cap="flat" cmpd="sng" algn="ctr">
                <a:solidFill>
                  <a:schemeClr val="tx1">
                    <a:lumMod val="65000"/>
                    <a:lumOff val="35000"/>
                  </a:schemeClr>
                </a:solidFill>
                <a:round/>
              </a:ln>
              <a:effectLst/>
            </c:spPr>
          </c:errBars>
          <c:errBars>
            <c:errDir val="y"/>
            <c:errBarType val="both"/>
            <c:errValType val="cust"/>
            <c:noEndCap val="0"/>
            <c:pl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plus>
            <c:min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minus>
            <c:spPr>
              <a:noFill/>
              <a:ln w="9525" cap="flat" cmpd="sng" algn="ctr">
                <a:solidFill>
                  <a:schemeClr val="tx1">
                    <a:lumMod val="65000"/>
                    <a:lumOff val="35000"/>
                  </a:schemeClr>
                </a:solidFill>
                <a:round/>
              </a:ln>
              <a:effectLst/>
            </c:spPr>
          </c:errBars>
          <c:xVal>
            <c:numRef>
              <c:f>Sheet1!$E$134:$E$148</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Sheet1!$F$134:$F$148</c:f>
              <c:numCache>
                <c:formatCode>General</c:formatCode>
                <c:ptCount val="15"/>
                <c:pt idx="0">
                  <c:v>143.46591295131202</c:v>
                </c:pt>
                <c:pt idx="1">
                  <c:v>50.098517481757277</c:v>
                </c:pt>
                <c:pt idx="2">
                  <c:v>155.06923400959357</c:v>
                </c:pt>
                <c:pt idx="3">
                  <c:v>103.91681977618174</c:v>
                </c:pt>
                <c:pt idx="4">
                  <c:v>76.922618053401422</c:v>
                </c:pt>
                <c:pt idx="5">
                  <c:v>38.957209441371901</c:v>
                </c:pt>
                <c:pt idx="6">
                  <c:v>37.573074995824292</c:v>
                </c:pt>
                <c:pt idx="7">
                  <c:v>32.048008780930111</c:v>
                </c:pt>
                <c:pt idx="8">
                  <c:v>102.58591403840146</c:v>
                </c:pt>
                <c:pt idx="9">
                  <c:v>66.00263619192566</c:v>
                </c:pt>
                <c:pt idx="10">
                  <c:v>81.137700098007187</c:v>
                </c:pt>
                <c:pt idx="11">
                  <c:v>71.355192890434978</c:v>
                </c:pt>
                <c:pt idx="12">
                  <c:v>113.9052329768586</c:v>
                </c:pt>
                <c:pt idx="13">
                  <c:v>44.477319907418462</c:v>
                </c:pt>
                <c:pt idx="14">
                  <c:v>88.949867570211666</c:v>
                </c:pt>
              </c:numCache>
            </c:numRef>
          </c:yVal>
          <c:smooth val="0"/>
          <c:extLst>
            <c:ext xmlns:c16="http://schemas.microsoft.com/office/drawing/2014/chart" uri="{C3380CC4-5D6E-409C-BE32-E72D297353CC}">
              <c16:uniqueId val="{00000002-B878-43F8-80A5-EB03AE488BE8}"/>
            </c:ext>
          </c:extLst>
        </c:ser>
        <c:dLbls>
          <c:showLegendKey val="0"/>
          <c:showVal val="0"/>
          <c:showCatName val="0"/>
          <c:showSerName val="0"/>
          <c:showPercent val="0"/>
          <c:showBubbleSize val="0"/>
        </c:dLbls>
        <c:axId val="892591936"/>
        <c:axId val="892588608"/>
      </c:scatterChart>
      <c:valAx>
        <c:axId val="89259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88608"/>
        <c:crossesAt val="0"/>
        <c:crossBetween val="midCat"/>
      </c:valAx>
      <c:valAx>
        <c:axId val="89258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91936"/>
        <c:crossesAt val="-5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TOXGREEN low</a:t>
            </a:r>
            <a:r>
              <a:rPr lang="en-US" baseline="0"/>
              <a:t> standard Dev.</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Pt>
            <c:idx val="4"/>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0-A5E4-4585-B256-73D12D1EC62E}"/>
              </c:ext>
            </c:extLst>
          </c:dPt>
          <c:dPt>
            <c:idx val="5"/>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1-A5E4-4585-B256-73D12D1EC62E}"/>
              </c:ext>
            </c:extLst>
          </c:dPt>
          <c:dPt>
            <c:idx val="6"/>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2-A5E4-4585-B256-73D12D1EC62E}"/>
              </c:ext>
            </c:extLst>
          </c:dPt>
          <c:dPt>
            <c:idx val="8"/>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3-A5E4-4585-B256-73D12D1EC62E}"/>
              </c:ext>
            </c:extLst>
          </c:dPt>
          <c:dPt>
            <c:idx val="9"/>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4-A5E4-4585-B256-73D12D1EC62E}"/>
              </c:ext>
            </c:extLst>
          </c:dPt>
          <c:dPt>
            <c:idx val="10"/>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5-A5E4-4585-B256-73D12D1EC62E}"/>
              </c:ext>
            </c:extLst>
          </c:dPt>
          <c:dPt>
            <c:idx val="11"/>
            <c:marker>
              <c:symbol val="circle"/>
              <c:size val="5"/>
              <c:spPr>
                <a:solidFill>
                  <a:schemeClr val="tx1"/>
                </a:solidFill>
                <a:ln w="9525">
                  <a:solidFill>
                    <a:schemeClr val="accent1"/>
                  </a:solidFill>
                </a:ln>
                <a:effectLst/>
              </c:spPr>
            </c:marker>
            <c:bubble3D val="0"/>
            <c:extLst>
              <c:ext xmlns:c16="http://schemas.microsoft.com/office/drawing/2014/chart" uri="{C3380CC4-5D6E-409C-BE32-E72D297353CC}">
                <c16:uniqueId val="{00000006-A5E4-4585-B256-73D12D1EC62E}"/>
              </c:ext>
            </c:extLst>
          </c:dPt>
          <c:dPt>
            <c:idx val="13"/>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7-A5E4-4585-B256-73D12D1EC62E}"/>
              </c:ext>
            </c:extLst>
          </c:dPt>
          <c:dPt>
            <c:idx val="14"/>
            <c:marker>
              <c:symbol val="circle"/>
              <c:size val="5"/>
              <c:spPr>
                <a:solidFill>
                  <a:schemeClr val="tx1"/>
                </a:solidFill>
                <a:ln w="9525">
                  <a:solidFill>
                    <a:schemeClr val="accent1"/>
                  </a:solidFill>
                </a:ln>
                <a:effectLst/>
              </c:spPr>
            </c:marker>
            <c:bubble3D val="0"/>
            <c:extLst>
              <c:ext xmlns:c16="http://schemas.microsoft.com/office/drawing/2014/chart" uri="{C3380CC4-5D6E-409C-BE32-E72D297353CC}">
                <c16:uniqueId val="{00000008-A5E4-4585-B256-73D12D1EC62E}"/>
              </c:ext>
            </c:extLst>
          </c:dPt>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57324409448818903"/>
                  <c:y val="-0.656892315543890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x"/>
            <c:errBarType val="both"/>
            <c:errValType val="fixedVal"/>
            <c:noEndCap val="1"/>
            <c:val val="0"/>
            <c:spPr>
              <a:noFill/>
              <a:ln w="9525" cap="flat" cmpd="sng" algn="ctr">
                <a:solidFill>
                  <a:schemeClr val="tx1">
                    <a:lumMod val="65000"/>
                    <a:lumOff val="35000"/>
                  </a:schemeClr>
                </a:solidFill>
                <a:round/>
              </a:ln>
              <a:effectLst/>
            </c:spPr>
          </c:errBars>
          <c:errBars>
            <c:errDir val="y"/>
            <c:errBarType val="both"/>
            <c:errValType val="cust"/>
            <c:noEndCap val="0"/>
            <c:pl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plus>
            <c:min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minus>
            <c:spPr>
              <a:noFill/>
              <a:ln w="9525" cap="flat" cmpd="sng" algn="ctr">
                <a:solidFill>
                  <a:schemeClr val="tx1">
                    <a:lumMod val="65000"/>
                    <a:lumOff val="35000"/>
                  </a:schemeClr>
                </a:solidFill>
                <a:round/>
              </a:ln>
              <a:effectLst/>
            </c:spPr>
          </c:errBars>
          <c:xVal>
            <c:numRef>
              <c:f>Sheet1!$E$134:$E$148</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Sheet1!$F$134:$F$148</c:f>
              <c:numCache>
                <c:formatCode>General</c:formatCode>
                <c:ptCount val="15"/>
                <c:pt idx="0">
                  <c:v>143.46591295131202</c:v>
                </c:pt>
                <c:pt idx="1">
                  <c:v>50.098517481757277</c:v>
                </c:pt>
                <c:pt idx="2">
                  <c:v>155.06923400959357</c:v>
                </c:pt>
                <c:pt idx="3">
                  <c:v>103.91681977618174</c:v>
                </c:pt>
                <c:pt idx="4">
                  <c:v>76.922618053401422</c:v>
                </c:pt>
                <c:pt idx="5">
                  <c:v>38.957209441371901</c:v>
                </c:pt>
                <c:pt idx="6">
                  <c:v>37.573074995824292</c:v>
                </c:pt>
                <c:pt idx="7">
                  <c:v>32.048008780930111</c:v>
                </c:pt>
                <c:pt idx="8">
                  <c:v>102.58591403840146</c:v>
                </c:pt>
                <c:pt idx="9">
                  <c:v>66.00263619192566</c:v>
                </c:pt>
                <c:pt idx="10">
                  <c:v>81.137700098007187</c:v>
                </c:pt>
                <c:pt idx="11">
                  <c:v>71.355192890434978</c:v>
                </c:pt>
                <c:pt idx="12">
                  <c:v>113.9052329768586</c:v>
                </c:pt>
                <c:pt idx="13">
                  <c:v>44.477319907418462</c:v>
                </c:pt>
                <c:pt idx="14">
                  <c:v>88.949867570211666</c:v>
                </c:pt>
              </c:numCache>
            </c:numRef>
          </c:yVal>
          <c:smooth val="0"/>
          <c:extLst>
            <c:ext xmlns:c16="http://schemas.microsoft.com/office/drawing/2014/chart" uri="{C3380CC4-5D6E-409C-BE32-E72D297353CC}">
              <c16:uniqueId val="{0000000B-A5E4-4585-B256-73D12D1EC62E}"/>
            </c:ext>
          </c:extLst>
        </c:ser>
        <c:dLbls>
          <c:showLegendKey val="0"/>
          <c:showVal val="0"/>
          <c:showCatName val="0"/>
          <c:showSerName val="0"/>
          <c:showPercent val="0"/>
          <c:showBubbleSize val="0"/>
        </c:dLbls>
        <c:axId val="892591936"/>
        <c:axId val="892588608"/>
      </c:scatterChart>
      <c:valAx>
        <c:axId val="89259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88608"/>
        <c:crossesAt val="0"/>
        <c:crossBetween val="midCat"/>
      </c:valAx>
      <c:valAx>
        <c:axId val="89258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91936"/>
        <c:crossesAt val="-5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all</a:t>
            </a:r>
          </a:p>
        </c:rich>
      </c:tx>
      <c:overlay val="0"/>
      <c:spPr>
        <a:noFill/>
        <a:ln>
          <a:noFill/>
        </a:ln>
      </c:spPr>
    </c:title>
    <c:autoTitleDeleted val="0"/>
    <c:plotArea>
      <c:layout/>
      <c:scatterChart>
        <c:scatterStyle val="lineMarker"/>
        <c:varyColors val="0"/>
        <c:ser>
          <c:idx val="0"/>
          <c:order val="0"/>
          <c:tx>
            <c:strRef>
              <c:f>test!$X$1</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68705363434941136"/>
                  <c:y val="-0.5748639441900264"/>
                </c:manualLayout>
              </c:layout>
              <c:numFmt formatCode="General" sourceLinked="0"/>
            </c:trendlineLbl>
          </c:trendline>
          <c:xVal>
            <c:numRef>
              <c:f>test!$F$2:$F$16</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test!$X$2:$X$16</c:f>
              <c:numCache>
                <c:formatCode>General</c:formatCode>
                <c:ptCount val="15"/>
                <c:pt idx="0">
                  <c:v>-4.61336706983439</c:v>
                </c:pt>
                <c:pt idx="1">
                  <c:v>-3.14030060379344</c:v>
                </c:pt>
                <c:pt idx="2">
                  <c:v>-4.7315675983402201</c:v>
                </c:pt>
                <c:pt idx="3">
                  <c:v>-4.1681898681317398</c:v>
                </c:pt>
                <c:pt idx="4">
                  <c:v>-3.7757748396099502</c:v>
                </c:pt>
                <c:pt idx="5">
                  <c:v>-2.5721231587253102</c:v>
                </c:pt>
                <c:pt idx="6">
                  <c:v>-2.45327487734331</c:v>
                </c:pt>
                <c:pt idx="7">
                  <c:v>-1.40440534564541</c:v>
                </c:pt>
                <c:pt idx="8">
                  <c:v>-4.1512866081039501</c:v>
                </c:pt>
                <c:pt idx="9">
                  <c:v>-3.5680641155014499</c:v>
                </c:pt>
                <c:pt idx="10">
                  <c:v>-3.8459712841690199</c:v>
                </c:pt>
                <c:pt idx="11">
                  <c:v>-3.6753057764203998</c:v>
                </c:pt>
                <c:pt idx="12">
                  <c:v>-4.2898347578318896</c:v>
                </c:pt>
                <c:pt idx="13">
                  <c:v>-2.9087686362602199</c:v>
                </c:pt>
                <c:pt idx="14">
                  <c:v>-3.9656996394062101</c:v>
                </c:pt>
              </c:numCache>
            </c:numRef>
          </c:yVal>
          <c:smooth val="0"/>
          <c:extLst>
            <c:ext xmlns:c16="http://schemas.microsoft.com/office/drawing/2014/chart" uri="{C3380CC4-5D6E-409C-BE32-E72D297353CC}">
              <c16:uniqueId val="{00000001-653B-47D2-9429-0F38D3EE3B1C}"/>
            </c:ext>
          </c:extLst>
        </c:ser>
        <c:dLbls>
          <c:showLegendKey val="0"/>
          <c:showVal val="0"/>
          <c:showCatName val="0"/>
          <c:showSerName val="0"/>
          <c:showPercent val="0"/>
          <c:showBubbleSize val="0"/>
        </c:dLbls>
        <c:axId val="19352425"/>
        <c:axId val="88580217"/>
      </c:scatterChart>
      <c:valAx>
        <c:axId val="19352425"/>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88580217"/>
        <c:crosses val="autoZero"/>
        <c:crossBetween val="midCat"/>
      </c:valAx>
      <c:valAx>
        <c:axId val="88580217"/>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9352425"/>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2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ala</a:t>
            </a:r>
          </a:p>
        </c:rich>
      </c:tx>
      <c:overlay val="0"/>
      <c:spPr>
        <a:noFill/>
        <a:ln>
          <a:noFill/>
        </a:ln>
      </c:spPr>
    </c:title>
    <c:autoTitleDeleted val="0"/>
    <c:plotArea>
      <c:layout/>
      <c:scatterChart>
        <c:scatterStyle val="lineMarker"/>
        <c:varyColors val="0"/>
        <c:ser>
          <c:idx val="0"/>
          <c:order val="0"/>
          <c:tx>
            <c:strRef>
              <c:f>test!$X$18</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59298138540130718"/>
                  <c:y val="-0.54711382860801061"/>
                </c:manualLayout>
              </c:layout>
              <c:numFmt formatCode="General" sourceLinked="0"/>
            </c:trendlineLbl>
          </c:trendline>
          <c:xVal>
            <c:numRef>
              <c:f>test!$F$19:$F$26</c:f>
              <c:numCache>
                <c:formatCode>General</c:formatCode>
                <c:ptCount val="8"/>
                <c:pt idx="0">
                  <c:v>-46.956899999999997</c:v>
                </c:pt>
                <c:pt idx="1">
                  <c:v>-33.175899999999999</c:v>
                </c:pt>
                <c:pt idx="2">
                  <c:v>-46.848999999999997</c:v>
                </c:pt>
                <c:pt idx="3">
                  <c:v>-7.9169700000000001</c:v>
                </c:pt>
                <c:pt idx="4">
                  <c:v>-12.117599999999999</c:v>
                </c:pt>
                <c:pt idx="5">
                  <c:v>-19.871200000000002</c:v>
                </c:pt>
                <c:pt idx="6">
                  <c:v>-17.953700000000001</c:v>
                </c:pt>
                <c:pt idx="7">
                  <c:v>-36.766300000000001</c:v>
                </c:pt>
              </c:numCache>
            </c:numRef>
          </c:xVal>
          <c:yVal>
            <c:numRef>
              <c:f>test!$X$19:$X$26</c:f>
              <c:numCache>
                <c:formatCode>General</c:formatCode>
                <c:ptCount val="8"/>
                <c:pt idx="0">
                  <c:v>-4.61336706983439</c:v>
                </c:pt>
                <c:pt idx="1">
                  <c:v>-3.14030060379344</c:v>
                </c:pt>
                <c:pt idx="2">
                  <c:v>-4.1681898681317398</c:v>
                </c:pt>
                <c:pt idx="3">
                  <c:v>-3.7757748396099502</c:v>
                </c:pt>
                <c:pt idx="4">
                  <c:v>-1.40440534564541</c:v>
                </c:pt>
                <c:pt idx="5">
                  <c:v>-3.5680641155014499</c:v>
                </c:pt>
                <c:pt idx="6">
                  <c:v>-3.6753057764203998</c:v>
                </c:pt>
                <c:pt idx="7">
                  <c:v>-4.2898347578318896</c:v>
                </c:pt>
              </c:numCache>
            </c:numRef>
          </c:yVal>
          <c:smooth val="0"/>
          <c:extLst>
            <c:ext xmlns:c16="http://schemas.microsoft.com/office/drawing/2014/chart" uri="{C3380CC4-5D6E-409C-BE32-E72D297353CC}">
              <c16:uniqueId val="{00000001-03F7-4BDE-98E8-A94E29013AAB}"/>
            </c:ext>
          </c:extLst>
        </c:ser>
        <c:dLbls>
          <c:showLegendKey val="0"/>
          <c:showVal val="0"/>
          <c:showCatName val="0"/>
          <c:showSerName val="0"/>
          <c:showPercent val="0"/>
          <c:showBubbleSize val="0"/>
        </c:dLbls>
        <c:axId val="8799494"/>
        <c:axId val="9905596"/>
      </c:scatterChart>
      <c:valAx>
        <c:axId val="8799494"/>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9905596"/>
        <c:crosses val="autoZero"/>
        <c:crossBetween val="midCat"/>
      </c:valAx>
      <c:valAx>
        <c:axId val="9905596"/>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8799494"/>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leu</a:t>
            </a:r>
          </a:p>
        </c:rich>
      </c:tx>
      <c:overlay val="0"/>
      <c:spPr>
        <a:noFill/>
        <a:ln>
          <a:noFill/>
        </a:ln>
      </c:spPr>
    </c:title>
    <c:autoTitleDeleted val="0"/>
    <c:plotArea>
      <c:layout/>
      <c:scatterChart>
        <c:scatterStyle val="lineMarker"/>
        <c:varyColors val="0"/>
        <c:ser>
          <c:idx val="0"/>
          <c:order val="0"/>
          <c:tx>
            <c:strRef>
              <c:f>test!$X$28</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46871612935934781"/>
                  <c:y val="-0.61984047827354916"/>
                </c:manualLayout>
              </c:layout>
              <c:numFmt formatCode="General" sourceLinked="0"/>
            </c:trendlineLbl>
          </c:trendline>
          <c:xVal>
            <c:numRef>
              <c:f>test!$F$29:$F$35</c:f>
              <c:numCache>
                <c:formatCode>General</c:formatCode>
                <c:ptCount val="7"/>
                <c:pt idx="0">
                  <c:v>-42.155999999999999</c:v>
                </c:pt>
                <c:pt idx="1">
                  <c:v>-18.024000000000001</c:v>
                </c:pt>
                <c:pt idx="2">
                  <c:v>-24.5886</c:v>
                </c:pt>
                <c:pt idx="3">
                  <c:v>-22.721900000000002</c:v>
                </c:pt>
                <c:pt idx="4">
                  <c:v>-14.2117</c:v>
                </c:pt>
                <c:pt idx="5">
                  <c:v>-18.429099999999998</c:v>
                </c:pt>
                <c:pt idx="6">
                  <c:v>-23.184699999999999</c:v>
                </c:pt>
              </c:numCache>
            </c:numRef>
          </c:xVal>
          <c:yVal>
            <c:numRef>
              <c:f>test!$X$29:$X$35</c:f>
              <c:numCache>
                <c:formatCode>General</c:formatCode>
                <c:ptCount val="7"/>
                <c:pt idx="0">
                  <c:v>-4.7315675983402201</c:v>
                </c:pt>
                <c:pt idx="1">
                  <c:v>-2.5721231587253102</c:v>
                </c:pt>
                <c:pt idx="2">
                  <c:v>-2.45327487734331</c:v>
                </c:pt>
                <c:pt idx="3">
                  <c:v>-4.1512866081039501</c:v>
                </c:pt>
                <c:pt idx="4">
                  <c:v>-3.8459712841690199</c:v>
                </c:pt>
                <c:pt idx="5">
                  <c:v>-2.9087686362602199</c:v>
                </c:pt>
                <c:pt idx="6">
                  <c:v>-3.9656996394062101</c:v>
                </c:pt>
              </c:numCache>
            </c:numRef>
          </c:yVal>
          <c:smooth val="0"/>
          <c:extLst>
            <c:ext xmlns:c16="http://schemas.microsoft.com/office/drawing/2014/chart" uri="{C3380CC4-5D6E-409C-BE32-E72D297353CC}">
              <c16:uniqueId val="{00000001-CAF8-47CB-AB0B-7264CA2CA31F}"/>
            </c:ext>
          </c:extLst>
        </c:ser>
        <c:dLbls>
          <c:showLegendKey val="0"/>
          <c:showVal val="0"/>
          <c:showCatName val="0"/>
          <c:showSerName val="0"/>
          <c:showPercent val="0"/>
          <c:showBubbleSize val="0"/>
        </c:dLbls>
        <c:axId val="35418625"/>
        <c:axId val="58796900"/>
      </c:scatterChart>
      <c:valAx>
        <c:axId val="35418625"/>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58796900"/>
        <c:crosses val="autoZero"/>
        <c:crossBetween val="midCat"/>
      </c:valAx>
      <c:valAx>
        <c:axId val="5879690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35418625"/>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right</a:t>
            </a:r>
          </a:p>
        </c:rich>
      </c:tx>
      <c:overlay val="0"/>
      <c:spPr>
        <a:noFill/>
        <a:ln>
          <a:noFill/>
        </a:ln>
      </c:spPr>
    </c:title>
    <c:autoTitleDeleted val="0"/>
    <c:plotArea>
      <c:layout/>
      <c:scatterChart>
        <c:scatterStyle val="lineMarker"/>
        <c:varyColors val="0"/>
        <c:ser>
          <c:idx val="0"/>
          <c:order val="0"/>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58398079816382242"/>
                  <c:y val="-0.50015308153273585"/>
                </c:manualLayout>
              </c:layout>
              <c:numFmt formatCode="General" sourceLinked="0"/>
            </c:trendlineLbl>
          </c:trendline>
          <c:xVal>
            <c:numRef>
              <c:f>test!$F$2:$F$9</c:f>
              <c:numCache>
                <c:formatCode>General</c:formatCode>
                <c:ptCount val="8"/>
                <c:pt idx="0">
                  <c:v>-46.956899999999997</c:v>
                </c:pt>
                <c:pt idx="1">
                  <c:v>-33.175899999999999</c:v>
                </c:pt>
                <c:pt idx="2">
                  <c:v>-42.155999999999999</c:v>
                </c:pt>
                <c:pt idx="3">
                  <c:v>-46.848999999999997</c:v>
                </c:pt>
                <c:pt idx="4">
                  <c:v>-7.9169700000000001</c:v>
                </c:pt>
                <c:pt idx="5">
                  <c:v>-18.024000000000001</c:v>
                </c:pt>
                <c:pt idx="6">
                  <c:v>-24.5886</c:v>
                </c:pt>
                <c:pt idx="7">
                  <c:v>-12.117599999999999</c:v>
                </c:pt>
              </c:numCache>
            </c:numRef>
          </c:xVal>
          <c:yVal>
            <c:numRef>
              <c:f>test!$X$2:$X$9</c:f>
              <c:numCache>
                <c:formatCode>General</c:formatCode>
                <c:ptCount val="8"/>
                <c:pt idx="0">
                  <c:v>-4.61336706983439</c:v>
                </c:pt>
                <c:pt idx="1">
                  <c:v>-3.14030060379344</c:v>
                </c:pt>
                <c:pt idx="2">
                  <c:v>-4.7315675983402201</c:v>
                </c:pt>
                <c:pt idx="3">
                  <c:v>-4.1681898681317398</c:v>
                </c:pt>
                <c:pt idx="4">
                  <c:v>-3.7757748396099502</c:v>
                </c:pt>
                <c:pt idx="5">
                  <c:v>-2.5721231587253102</c:v>
                </c:pt>
                <c:pt idx="6">
                  <c:v>-2.45327487734331</c:v>
                </c:pt>
                <c:pt idx="7">
                  <c:v>-1.40440534564541</c:v>
                </c:pt>
              </c:numCache>
            </c:numRef>
          </c:yVal>
          <c:smooth val="0"/>
          <c:extLst>
            <c:ext xmlns:c16="http://schemas.microsoft.com/office/drawing/2014/chart" uri="{C3380CC4-5D6E-409C-BE32-E72D297353CC}">
              <c16:uniqueId val="{00000001-2BC7-422B-A17B-F8523BE40285}"/>
            </c:ext>
          </c:extLst>
        </c:ser>
        <c:dLbls>
          <c:showLegendKey val="0"/>
          <c:showVal val="0"/>
          <c:showCatName val="0"/>
          <c:showSerName val="0"/>
          <c:showPercent val="0"/>
          <c:showBubbleSize val="0"/>
        </c:dLbls>
        <c:axId val="38380621"/>
        <c:axId val="15187620"/>
      </c:scatterChart>
      <c:valAx>
        <c:axId val="38380621"/>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5187620"/>
        <c:crosses val="autoZero"/>
        <c:crossBetween val="midCat"/>
      </c:valAx>
      <c:valAx>
        <c:axId val="1518762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38380621"/>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0:46.848"/>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0:46.848"/>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1:14.086"/>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1:21.277"/>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1:29.635"/>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1:35.556"/>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0:46.848"/>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1:58.036"/>
    </inkml:context>
    <inkml:brush xml:id="br0">
      <inkml:brushProperty name="width" value="0.05" units="cm"/>
      <inkml:brushProperty name="height" value="0.05" units="cm"/>
      <inkml:brushProperty name="color" value="#0070C0"/>
    </inkml:brush>
  </inkml:definitions>
  <inkml:trace contextRef="#ctx0" brushRef="#br0">3 870 24575,'334'-16'0,"-299"12"0,1-2 0,-1-1 0,0-2 0,-1-2 0,0 0 0,0-3 0,38-21 0,-55 23 0,-1-1 0,0 0 0,-1-1 0,-1-1 0,0 0 0,-1-1 0,14-23 0,73-128 0,-50 52 0,-45 98 0,1 1 0,1-1 0,0 1 0,1 0 0,1 1 0,0 0 0,1 0 0,0 1 0,2 0 0,-1 1 0,24-20 0,-8 15 0,0 2 0,1 0 0,0 2 0,1 1 0,1 1 0,0 1 0,1 2 0,0 2 0,0 0 0,1 2 0,-1 1 0,41 1 0,-33 2 0,0 2 0,0 1 0,0 2 0,0 2 0,-1 2 0,0 1 0,0 2 0,-1 1 0,55 27 0,-58-20 0,-1 2 0,0 0 0,-2 3 0,-1 0 0,-1 2 0,-1 1 0,-1 1 0,-1 2 0,32 48 0,5 13 0,-36-53 0,-1 1 0,27 55 0,-44-78 7,1-1 0,0 0-1,1-1 1,0 0 0,2 0-1,-1-2 1,2 1-1,0-2 1,0 0 0,1 0-1,0-1 1,1-1 0,0-1-1,0 0 1,1-1 0,0-1-1,18 5 1,34 7-502,0-3 0,135 11 0,-137-20-6331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C1E82-7E87-4656-9800-2412CED20EF5}"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CDE35-39DC-4E6C-B8EE-878471569A78}" type="slidenum">
              <a:rPr lang="en-US" smtClean="0"/>
              <a:t>‹#›</a:t>
            </a:fld>
            <a:endParaRPr lang="en-US"/>
          </a:p>
        </p:txBody>
      </p:sp>
    </p:spTree>
    <p:extLst>
      <p:ext uri="{BB962C8B-B14F-4D97-AF65-F5344CB8AC3E}">
        <p14:creationId xmlns:p14="http://schemas.microsoft.com/office/powerpoint/2010/main" val="501806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proteins are proteins that are embedded in a lipid bilayer</a:t>
            </a:r>
          </a:p>
          <a:p>
            <a:pPr marL="171450" indent="-171450">
              <a:buFont typeface="Arial" panose="020B0604020202020204" pitchFamily="34" charset="0"/>
              <a:buChar char="•"/>
            </a:pPr>
            <a:r>
              <a:rPr lang="en-US" dirty="0"/>
              <a:t>GPCRs-relay sensory information to the brain</a:t>
            </a:r>
          </a:p>
          <a:p>
            <a:pPr marL="171450" indent="-171450">
              <a:buFont typeface="Arial" panose="020B0604020202020204" pitchFamily="34" charset="0"/>
              <a:buChar char="•"/>
            </a:pPr>
            <a:r>
              <a:rPr lang="en-US" dirty="0"/>
              <a:t>Enzymes-regulate ion balance and are important for membrane potential of a cell</a:t>
            </a:r>
          </a:p>
          <a:p>
            <a:pPr marL="171450" indent="-171450">
              <a:buFont typeface="Arial" panose="020B0604020202020204" pitchFamily="34" charset="0"/>
              <a:buChar char="•"/>
            </a:pPr>
            <a:r>
              <a:rPr lang="en-US" dirty="0"/>
              <a:t>RTKs-regulate expression of genes</a:t>
            </a:r>
          </a:p>
          <a:p>
            <a:pPr marL="171450" indent="-171450">
              <a:buFont typeface="Arial" panose="020B0604020202020204" pitchFamily="34" charset="0"/>
              <a:buChar char="•"/>
            </a:pPr>
            <a:r>
              <a:rPr lang="en-US" dirty="0"/>
              <a:t>To understand these proteins functions, many groups look to understand how these proteins fold and the biophysical forces involved in this process.</a:t>
            </a:r>
          </a:p>
        </p:txBody>
      </p:sp>
      <p:sp>
        <p:nvSpPr>
          <p:cNvPr id="4" name="Slide Number Placeholder 3"/>
          <p:cNvSpPr>
            <a:spLocks noGrp="1"/>
          </p:cNvSpPr>
          <p:nvPr>
            <p:ph type="sldNum" sz="quarter" idx="5"/>
          </p:nvPr>
        </p:nvSpPr>
        <p:spPr/>
        <p:txBody>
          <a:bodyPr/>
          <a:lstStyle/>
          <a:p>
            <a:fld id="{7D7950CE-9CB4-4235-BFFF-DE81EC30B110}" type="slidenum">
              <a:rPr lang="en-US" smtClean="0"/>
              <a:t>2</a:t>
            </a:fld>
            <a:endParaRPr lang="en-US"/>
          </a:p>
        </p:txBody>
      </p:sp>
    </p:spTree>
    <p:extLst>
      <p:ext uri="{BB962C8B-B14F-4D97-AF65-F5344CB8AC3E}">
        <p14:creationId xmlns:p14="http://schemas.microsoft.com/office/powerpoint/2010/main" val="321525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individual subunits of a protein associate together, resulting in protein-protein, or sidechain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11</a:t>
            </a:fld>
            <a:endParaRPr lang="en-US"/>
          </a:p>
        </p:txBody>
      </p:sp>
    </p:spTree>
    <p:extLst>
      <p:ext uri="{BB962C8B-B14F-4D97-AF65-F5344CB8AC3E}">
        <p14:creationId xmlns:p14="http://schemas.microsoft.com/office/powerpoint/2010/main" val="2660104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some contrast, first think of soluble proteins. </a:t>
            </a:r>
          </a:p>
          <a:p>
            <a:pPr marL="171450" indent="-171450">
              <a:buFont typeface="Arial" panose="020B0604020202020204" pitchFamily="34" charset="0"/>
              <a:buChar char="•"/>
            </a:pPr>
            <a:r>
              <a:rPr lang="en-US" dirty="0"/>
              <a:t>transition from the unfolded state to the folded state: the hydrophobic effect drives nonpolar amino acids the protein core, resulting in tight sidechain packing. </a:t>
            </a:r>
          </a:p>
          <a:p>
            <a:pPr marL="171450" indent="-171450">
              <a:buFont typeface="Arial" panose="020B0604020202020204" pitchFamily="34" charset="0"/>
              <a:buChar char="•"/>
            </a:pPr>
            <a:r>
              <a:rPr lang="en-US" dirty="0"/>
              <a:t>Known that without the hydrophobic effect, sidechain packing alone cannot cause the protein to fold</a:t>
            </a:r>
          </a:p>
          <a:p>
            <a:pPr marL="171450" indent="-171450">
              <a:buFont typeface="Arial" panose="020B0604020202020204" pitchFamily="34" charset="0"/>
              <a:buChar char="•"/>
            </a:pPr>
            <a:r>
              <a:rPr lang="en-US" dirty="0"/>
              <a:t>In this case, sidechain packing is present to stabilize the folded state (or a necessity), but not causing the protein to fold (or driving folding). </a:t>
            </a:r>
          </a:p>
        </p:txBody>
      </p:sp>
      <p:sp>
        <p:nvSpPr>
          <p:cNvPr id="4" name="Slide Number Placeholder 3"/>
          <p:cNvSpPr>
            <a:spLocks noGrp="1"/>
          </p:cNvSpPr>
          <p:nvPr>
            <p:ph type="sldNum" sz="quarter" idx="5"/>
          </p:nvPr>
        </p:nvSpPr>
        <p:spPr/>
        <p:txBody>
          <a:bodyPr/>
          <a:lstStyle/>
          <a:p>
            <a:fld id="{7D7950CE-9CB4-4235-BFFF-DE81EC30B110}" type="slidenum">
              <a:rPr lang="en-US" smtClean="0"/>
              <a:t>12</a:t>
            </a:fld>
            <a:endParaRPr lang="en-US"/>
          </a:p>
        </p:txBody>
      </p:sp>
    </p:spTree>
    <p:extLst>
      <p:ext uri="{BB962C8B-B14F-4D97-AF65-F5344CB8AC3E}">
        <p14:creationId xmlns:p14="http://schemas.microsoft.com/office/powerpoint/2010/main" val="3333297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still an open question for debate in membrane proteins.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hydrophobic effect does not affect association and folding within the membrane.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Many helix-helix interactions found within complex membrane proteins without polar residues; left with just hydrophobic amino acids and packing interactions (which happens all of the time in membrane proteins)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extent at which mainly packing can drive association of individual domains alone or if it is just a necessary force resulting from other forces (hydrogen bond or polar interactions) driving association is not well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Enough evidence to say packing is a driving force (but how strong? Could be a pretty reasonable driving force that stabilizes protein); polar interactions in membrane are less stable, therefore hydrogen bonding is stronger (but often don’t have polar residues, leaving us with hydrophobic sidechains and thus </a:t>
            </a:r>
            <a:r>
              <a:rPr lang="en-US" dirty="0" err="1"/>
              <a:t>vdW</a:t>
            </a:r>
            <a:r>
              <a:rPr lang="en-US" dirty="0"/>
              <a:t>; implies that packing needs to be stronger in the folded state; therefore, how much of a driving force is it? Phrasing: without </a:t>
            </a:r>
            <a:r>
              <a:rPr lang="en-US" dirty="0" err="1"/>
              <a:t>polars</a:t>
            </a:r>
            <a:r>
              <a:rPr lang="en-US" dirty="0"/>
              <a:t>, we are left with hydrophobic sidechains and only sidechain packing, but also lipid packing interactions…how much more stable…say that we are confident that it contributes</a:t>
            </a:r>
          </a:p>
        </p:txBody>
      </p:sp>
      <p:sp>
        <p:nvSpPr>
          <p:cNvPr id="4" name="Slide Number Placeholder 3"/>
          <p:cNvSpPr>
            <a:spLocks noGrp="1"/>
          </p:cNvSpPr>
          <p:nvPr>
            <p:ph type="sldNum" sz="quarter" idx="5"/>
          </p:nvPr>
        </p:nvSpPr>
        <p:spPr/>
        <p:txBody>
          <a:bodyPr/>
          <a:lstStyle/>
          <a:p>
            <a:fld id="{7D7950CE-9CB4-4235-BFFF-DE81EC30B110}" type="slidenum">
              <a:rPr lang="en-US" smtClean="0"/>
              <a:t>13</a:t>
            </a:fld>
            <a:endParaRPr lang="en-US"/>
          </a:p>
        </p:txBody>
      </p:sp>
    </p:spTree>
    <p:extLst>
      <p:ext uri="{BB962C8B-B14F-4D97-AF65-F5344CB8AC3E}">
        <p14:creationId xmlns:p14="http://schemas.microsoft.com/office/powerpoint/2010/main" val="323878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Previous research has shown evidence that sidechain packing impacts folding and association.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Research on bacteriorhodopsin by the Bowie lab - making mutations that create voids at the helix-helix interface destabilizes protein 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it has been shown by the </a:t>
            </a:r>
            <a:r>
              <a:rPr lang="en-US" dirty="0" err="1"/>
              <a:t>DeGrado</a:t>
            </a:r>
            <a:r>
              <a:rPr lang="en-US" dirty="0"/>
              <a:t> lab that optimized sidechain packing alone can be used to design a stable membrane protein 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evidence suggests that sidechain packing can impact and drive the folding and association of individual membrane protein systems.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the extent at which this is true for the general population of membrane proteins is not well understood. My research will expand upon the current research on the impact of sidechain packing on individual systems to more generally understand the impact of sidechain packing in all membrane proteins.</a:t>
            </a:r>
          </a:p>
        </p:txBody>
      </p:sp>
      <p:sp>
        <p:nvSpPr>
          <p:cNvPr id="4" name="Slide Number Placeholder 3"/>
          <p:cNvSpPr>
            <a:spLocks noGrp="1"/>
          </p:cNvSpPr>
          <p:nvPr>
            <p:ph type="sldNum" sz="quarter" idx="5"/>
          </p:nvPr>
        </p:nvSpPr>
        <p:spPr/>
        <p:txBody>
          <a:bodyPr/>
          <a:lstStyle/>
          <a:p>
            <a:fld id="{7D7950CE-9CB4-4235-BFFF-DE81EC30B110}" type="slidenum">
              <a:rPr lang="en-US" smtClean="0"/>
              <a:t>14</a:t>
            </a:fld>
            <a:endParaRPr lang="en-US"/>
          </a:p>
        </p:txBody>
      </p:sp>
    </p:spTree>
    <p:extLst>
      <p:ext uri="{BB962C8B-B14F-4D97-AF65-F5344CB8AC3E}">
        <p14:creationId xmlns:p14="http://schemas.microsoft.com/office/powerpoint/2010/main" val="123484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proteins are proteins that are embedded in a lipid bilayer</a:t>
            </a:r>
          </a:p>
          <a:p>
            <a:pPr marL="171450" indent="-171450">
              <a:buFont typeface="Arial" panose="020B0604020202020204" pitchFamily="34" charset="0"/>
              <a:buChar char="•"/>
            </a:pPr>
            <a:r>
              <a:rPr lang="en-US" dirty="0"/>
              <a:t>GPCRs-relay sensory information to the brain</a:t>
            </a:r>
          </a:p>
          <a:p>
            <a:pPr marL="171450" indent="-171450">
              <a:buFont typeface="Arial" panose="020B0604020202020204" pitchFamily="34" charset="0"/>
              <a:buChar char="•"/>
            </a:pPr>
            <a:r>
              <a:rPr lang="en-US" dirty="0"/>
              <a:t>Enzymes-regulate ion balance and are important for membrane potential of a cell</a:t>
            </a:r>
          </a:p>
          <a:p>
            <a:pPr marL="171450" indent="-171450">
              <a:buFont typeface="Arial" panose="020B0604020202020204" pitchFamily="34" charset="0"/>
              <a:buChar char="•"/>
            </a:pPr>
            <a:r>
              <a:rPr lang="en-US" dirty="0"/>
              <a:t>RTKs-regulate expression of genes</a:t>
            </a:r>
          </a:p>
          <a:p>
            <a:pPr marL="171450" indent="-171450">
              <a:buFont typeface="Arial" panose="020B0604020202020204" pitchFamily="34" charset="0"/>
              <a:buChar char="•"/>
            </a:pPr>
            <a:r>
              <a:rPr lang="en-US" dirty="0"/>
              <a:t>To understand these proteins functions, many groups look to understand how these proteins fold and the biophysical forces involved in this process.</a:t>
            </a:r>
          </a:p>
        </p:txBody>
      </p:sp>
      <p:sp>
        <p:nvSpPr>
          <p:cNvPr id="4" name="Slide Number Placeholder 3"/>
          <p:cNvSpPr>
            <a:spLocks noGrp="1"/>
          </p:cNvSpPr>
          <p:nvPr>
            <p:ph type="sldNum" sz="quarter" idx="5"/>
          </p:nvPr>
        </p:nvSpPr>
        <p:spPr/>
        <p:txBody>
          <a:bodyPr/>
          <a:lstStyle/>
          <a:p>
            <a:fld id="{7D7950CE-9CB4-4235-BFFF-DE81EC30B110}" type="slidenum">
              <a:rPr lang="en-US" smtClean="0"/>
              <a:t>15</a:t>
            </a:fld>
            <a:endParaRPr lang="en-US"/>
          </a:p>
        </p:txBody>
      </p:sp>
    </p:spTree>
    <p:extLst>
      <p:ext uri="{BB962C8B-B14F-4D97-AF65-F5344CB8AC3E}">
        <p14:creationId xmlns:p14="http://schemas.microsoft.com/office/powerpoint/2010/main" val="1446826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plan to study the impact of sidechain packing on dimerization</a:t>
            </a:r>
          </a:p>
          <a:p>
            <a:pPr marL="171450" indent="-171450">
              <a:buFont typeface="Arial" panose="020B0604020202020204" pitchFamily="34" charset="0"/>
              <a:buChar char="•"/>
            </a:pPr>
            <a:r>
              <a:rPr lang="en-US" dirty="0"/>
              <a:t>This simple model - used in the past to deduce the strength of hydrogen bonding and polar interactions and their overall impact on association of individual protein subunits. </a:t>
            </a:r>
          </a:p>
          <a:p>
            <a:pPr marL="171450" indent="-171450">
              <a:buFont typeface="Arial" panose="020B0604020202020204" pitchFamily="34" charset="0"/>
              <a:buChar char="•"/>
            </a:pPr>
            <a:r>
              <a:rPr lang="en-US" dirty="0"/>
              <a:t>since many helix-helix interactions in membrane proteins are facilitated by just nonpolar amino acids, and sidechain packing seems to be a stabilizing force, </a:t>
            </a:r>
          </a:p>
          <a:p>
            <a:pPr marL="171450" indent="-171450">
              <a:buFont typeface="Arial" panose="020B0604020202020204" pitchFamily="34" charset="0"/>
              <a:buChar char="•"/>
            </a:pPr>
            <a:r>
              <a:rPr lang="en-US" dirty="0"/>
              <a:t>I can extract backbones and study as dimers to study how sidechain packing impacts association and folding within a large variety of membrane protein systems. </a:t>
            </a:r>
          </a:p>
          <a:p>
            <a:pPr marL="171450" indent="-171450">
              <a:buFont typeface="Arial" panose="020B0604020202020204" pitchFamily="34" charset="0"/>
              <a:buChar char="•"/>
            </a:pPr>
            <a:r>
              <a:rPr lang="en-US" dirty="0"/>
              <a:t>This knowledge can then be applied to gaining a better understanding of van der Waals packing as a whole, advancing our understanding of the fundamental forces involved in membrane protein folding and association.</a:t>
            </a:r>
          </a:p>
          <a:p>
            <a:endParaRPr lang="en-US" dirty="0"/>
          </a:p>
          <a:p>
            <a:endParaRPr lang="en-US" dirty="0"/>
          </a:p>
          <a:p>
            <a:r>
              <a:rPr lang="en-US" dirty="0"/>
              <a:t>This contribution can then be scaled up with the number of increasing subunits: the contribution of a hydrogen bond between two helices will be extremely similar to a hydrogen bond between two completely different helices. </a:t>
            </a:r>
          </a:p>
          <a:p>
            <a:r>
              <a:rPr lang="en-US" dirty="0"/>
              <a:t>Without filling this gap, we are unable to fully appreciate the strength of other forces involved, such as hydrogen bonding and electrostatic interactions. If we can get a better understanding of how much sidechain packing is necessary for folding, we can better understand how each of these forces works in tandem with one another to stabilize a protein in its functional 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simplest model of this is dimerization, or two protein subunits associating together to form a dimer. In particular, previous research has used dimerization to investigate both hydrogen bonding and electrostatic interactions, however, research within the field is particularly lacking on our understanding of van der Waals packing, a crucial force that is necessary to understand in order to fully understand the how proteins are stabilized. Each of these is an additional force that must be considered in when studying folding: Even if hydrogen bonding or electrostatic interactions are involved, association itself results in packing because the atoms are brought into close contact. Therefore, to fully understand membrane protein folding, we must understand the impact of each of these packing interactions and how they balance the folded and unfolded states of a protein. </a:t>
            </a: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16</a:t>
            </a:fld>
            <a:endParaRPr lang="en-US"/>
          </a:p>
        </p:txBody>
      </p:sp>
    </p:spTree>
    <p:extLst>
      <p:ext uri="{BB962C8B-B14F-4D97-AF65-F5344CB8AC3E}">
        <p14:creationId xmlns:p14="http://schemas.microsoft.com/office/powerpoint/2010/main" val="3627687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A4A854B-7553-41CE-A610-550353466727}"/>
              </a:ext>
            </a:extLst>
          </p:cNvPr>
          <p:cNvSpPr>
            <a:spLocks noGrp="1"/>
          </p:cNvSpPr>
          <p:nvPr>
            <p:ph type="body" idx="1"/>
          </p:nvPr>
        </p:nvSpPr>
        <p:spPr/>
        <p:txBody>
          <a:bodyPr/>
          <a:lstStyle/>
          <a:p>
            <a:pPr marL="171450" indent="-171450">
              <a:buFont typeface="Arial" panose="020B0604020202020204" pitchFamily="34" charset="0"/>
              <a:buChar char="•"/>
            </a:pPr>
            <a:r>
              <a:rPr lang="en-US" dirty="0"/>
              <a:t>In order to design sequences with differences in sidechain packing, I need to have places to set my helix backbone</a:t>
            </a:r>
          </a:p>
          <a:p>
            <a:pPr marL="171450" indent="-171450">
              <a:buFont typeface="Arial" panose="020B0604020202020204" pitchFamily="34" charset="0"/>
              <a:buChar char="•"/>
            </a:pPr>
            <a:r>
              <a:rPr lang="en-US" dirty="0"/>
              <a:t>Backbones broken down in to geometric parameters, such as d, or the distance between helices, and theta, or the angle between helices. </a:t>
            </a:r>
          </a:p>
          <a:p>
            <a:pPr marL="171450" indent="-171450">
              <a:buFont typeface="Arial" panose="020B0604020202020204" pitchFamily="34" charset="0"/>
              <a:buChar char="•"/>
            </a:pPr>
            <a:r>
              <a:rPr lang="en-US" dirty="0"/>
              <a:t>First goal of my project is to find backbones and orient helices in space</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AA1E850-8EC3-464D-B608-6AFDEBC56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found backbones, I orient helices in space and explore sequences space for sequences that are stable in this conformation</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AA1E850-8EC3-464D-B608-6AFDEBC56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found backbones, I orient helices in space and explore sequences space for sequences that are stable in this conformation</a:t>
            </a:r>
          </a:p>
          <a:p>
            <a:endParaRPr lang="en-US" dirty="0"/>
          </a:p>
        </p:txBody>
      </p:sp>
    </p:spTree>
    <p:extLst>
      <p:ext uri="{BB962C8B-B14F-4D97-AF65-F5344CB8AC3E}">
        <p14:creationId xmlns:p14="http://schemas.microsoft.com/office/powerpoint/2010/main" val="195414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B2576AF-588E-41E3-A373-5BBB4843F7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a design algorithm composed of common computational algorithms, I aim to have an array of structures with a range of packing, from poor (as shown on the left by the obvious void at the interface) to excellent as shown by the well-packed structure on the right.</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 folding occurs in two stages: Insertion</a:t>
            </a:r>
          </a:p>
          <a:p>
            <a:pPr marL="171450" indent="-171450">
              <a:buFont typeface="Arial" panose="020B0604020202020204" pitchFamily="34" charset="0"/>
              <a:buChar char="•"/>
            </a:pPr>
            <a:r>
              <a:rPr lang="en-US" dirty="0"/>
              <a:t>Ribosome and </a:t>
            </a:r>
            <a:r>
              <a:rPr lang="en-US" dirty="0" err="1"/>
              <a:t>translocon</a:t>
            </a:r>
            <a:r>
              <a:rPr lang="en-US" dirty="0"/>
              <a:t> work to translate and insert domains</a:t>
            </a:r>
          </a:p>
          <a:p>
            <a:r>
              <a:rPr lang="en-US" dirty="0"/>
              <a:t>The formation of functional membrane protein structures through folding occurs in two stages. Before being able to fold into the functional structure shown on the right, the ribosome and </a:t>
            </a:r>
            <a:r>
              <a:rPr lang="en-US" dirty="0" err="1"/>
              <a:t>translocon</a:t>
            </a:r>
            <a:r>
              <a:rPr lang="en-US" dirty="0"/>
              <a:t> act together to translate and insert individual protein domains (helices) into proper orientations in the membrane. </a:t>
            </a:r>
          </a:p>
        </p:txBody>
      </p:sp>
      <p:sp>
        <p:nvSpPr>
          <p:cNvPr id="4" name="Slide Number Placeholder 3"/>
          <p:cNvSpPr>
            <a:spLocks noGrp="1"/>
          </p:cNvSpPr>
          <p:nvPr>
            <p:ph type="sldNum" sz="quarter" idx="5"/>
          </p:nvPr>
        </p:nvSpPr>
        <p:spPr/>
        <p:txBody>
          <a:bodyPr/>
          <a:lstStyle/>
          <a:p>
            <a:fld id="{7D7950CE-9CB4-4235-BFFF-DE81EC30B110}" type="slidenum">
              <a:rPr lang="en-US" smtClean="0"/>
              <a:t>3</a:t>
            </a:fld>
            <a:endParaRPr lang="en-US"/>
          </a:p>
        </p:txBody>
      </p:sp>
    </p:spTree>
    <p:extLst>
      <p:ext uri="{BB962C8B-B14F-4D97-AF65-F5344CB8AC3E}">
        <p14:creationId xmlns:p14="http://schemas.microsoft.com/office/powerpoint/2010/main" val="675360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911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r>
              <a:rPr lang="en-US" dirty="0"/>
              <a:t>Extracted 835 geometric pairs from 531 membrane protein structures (ends up being 594 after filtering for straight helices)</a:t>
            </a:r>
          </a:p>
        </p:txBody>
      </p:sp>
    </p:spTree>
    <p:extLst>
      <p:ext uri="{BB962C8B-B14F-4D97-AF65-F5344CB8AC3E}">
        <p14:creationId xmlns:p14="http://schemas.microsoft.com/office/powerpoint/2010/main" val="3536872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scatterplot of helix-helix geometries, where the x axis shows distance and the y axis shows angle. Each of these points is a different geometry from extracted from nonredundant proteins found within the PDB. To find common geometries for design, we are particularly interested in looking for clusters of these geometries: where geometry is quite similar in spite of having very different sequences. (more about exploring a whole range of densities within the space; not exploring these exactly, but exploring what the membrane protein space likely looks like without the dynamics known …now how to say that coherently?</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scatterplot of helix-helix geometries, where the x axis shows distance and the y axis shows angle. Each of these points is a different geometry from extracted from nonredundant proteins found within the PDB. To find common geometries for design, we are particularly interested in looking for clusters of these geometries: where geometry is quite similar in spite of having very different sequences. (more about exploring a whole range of densities within the space; not exploring these exactly, but exploring what the membrane protein space likely looks like without the dynamics known …now how to say that coherently?</a:t>
            </a:r>
          </a:p>
          <a:p>
            <a:endParaRPr lang="en-US" dirty="0"/>
          </a:p>
        </p:txBody>
      </p:sp>
    </p:spTree>
    <p:extLst>
      <p:ext uri="{BB962C8B-B14F-4D97-AF65-F5344CB8AC3E}">
        <p14:creationId xmlns:p14="http://schemas.microsoft.com/office/powerpoint/2010/main" val="3014265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scatterplot of helix-helix geometries, where the x axis shows distance and the y axis shows angle. Each of these points is a different geometry from extracted from nonredundant proteins found within the PDB. To find common geometries for design, we are particularly interested in looking for clusters of these geometries: where geometry is quite similar in spite of having very different sequences. (more about exploring a whole range of densities within the space; not exploring these exactly, but exploring what the membrane protein space likely looks like without the dynamics known …now how to say that coherently?</a:t>
            </a:r>
          </a:p>
          <a:p>
            <a:endParaRPr lang="en-US" dirty="0"/>
          </a:p>
        </p:txBody>
      </p:sp>
    </p:spTree>
    <p:extLst>
      <p:ext uri="{BB962C8B-B14F-4D97-AF65-F5344CB8AC3E}">
        <p14:creationId xmlns:p14="http://schemas.microsoft.com/office/powerpoint/2010/main" val="2393310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scatterplot of helix-helix geometries, where the x axis shows distance and the y axis shows angle. Each of these points is a different geometry from extracted from nonredundant proteins found within the PDB. To find common geometries for design, we are particularly interested in looking for clusters of these geometries: where geometry is quite similar in spite of having very different sequences. (more about exploring a whole range of densities within the space; not exploring these exactly, but exploring what the membrane protein space likely looks like without the dynamics known …now how to say that coherently?</a:t>
            </a:r>
          </a:p>
          <a:p>
            <a:endParaRPr lang="en-US" dirty="0"/>
          </a:p>
        </p:txBody>
      </p:sp>
    </p:spTree>
    <p:extLst>
      <p:ext uri="{BB962C8B-B14F-4D97-AF65-F5344CB8AC3E}">
        <p14:creationId xmlns:p14="http://schemas.microsoft.com/office/powerpoint/2010/main" val="2645536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r>
              <a:rPr lang="en-US" dirty="0"/>
              <a:t>Sample this natural conformational landscape in order to capture the association landscape based on </a:t>
            </a:r>
            <a:r>
              <a:rPr lang="en-US" dirty="0" err="1"/>
              <a:t>vdW</a:t>
            </a:r>
            <a:r>
              <a:rPr lang="en-US" dirty="0"/>
              <a:t> packing for a large variety of natural structures….To do that I’ve randomly sampled this landscape based on density where I am more likely to choose high density areas that low…</a:t>
            </a:r>
          </a:p>
          <a:p>
            <a:endParaRPr lang="en-US" dirty="0"/>
          </a:p>
        </p:txBody>
      </p:sp>
    </p:spTree>
    <p:extLst>
      <p:ext uri="{BB962C8B-B14F-4D97-AF65-F5344CB8AC3E}">
        <p14:creationId xmlns:p14="http://schemas.microsoft.com/office/powerpoint/2010/main" val="4168740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Coded a design program that takes backbones from my analysis; finds the best sequence for these backbones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Happy to answer questions about my design algorithm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I have not been able to express and characterize any sequences with our high-throughput in vivo assay, I have coded a design program that will take backbones from my PDB analysis and find the best sequence for each of these backbones. I have been able to show that using a small subset of amino acids, I am able to design sequences with a variety of energy scores, and with a variety of packing at the interface. I won’t talk in explicit detail about my design algorithm during the talk, but would be happy to answer any questions about it afterwards! </a:t>
            </a:r>
          </a:p>
        </p:txBody>
      </p:sp>
      <p:sp>
        <p:nvSpPr>
          <p:cNvPr id="4" name="Slide Number Placeholder 3"/>
          <p:cNvSpPr>
            <a:spLocks noGrp="1"/>
          </p:cNvSpPr>
          <p:nvPr>
            <p:ph type="sldNum" sz="quarter" idx="5"/>
          </p:nvPr>
        </p:nvSpPr>
        <p:spPr/>
        <p:txBody>
          <a:bodyPr/>
          <a:lstStyle/>
          <a:p>
            <a:fld id="{7D7950CE-9CB4-4235-BFFF-DE81EC30B110}" type="slidenum">
              <a:rPr lang="en-US" smtClean="0"/>
              <a:t>31</a:t>
            </a:fld>
            <a:endParaRPr lang="en-US"/>
          </a:p>
        </p:txBody>
      </p:sp>
    </p:spTree>
    <p:extLst>
      <p:ext uri="{BB962C8B-B14F-4D97-AF65-F5344CB8AC3E}">
        <p14:creationId xmlns:p14="http://schemas.microsoft.com/office/powerpoint/2010/main" val="1096216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487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computationally designing hundreds to sequences with differences in sidechain packing energies, I need to characterize these designs with a complementary high-throughput method. </a:t>
            </a:r>
          </a:p>
          <a:p>
            <a:pPr marL="171450" indent="-171450">
              <a:buFont typeface="Arial" panose="020B0604020202020204" pitchFamily="34" charset="0"/>
              <a:buChar char="•"/>
            </a:pPr>
            <a:r>
              <a:rPr lang="en-US" dirty="0"/>
              <a:t>I will use a recently developed high-throughput method developed by my lab known as sort-seq. </a:t>
            </a:r>
          </a:p>
        </p:txBody>
      </p:sp>
      <p:sp>
        <p:nvSpPr>
          <p:cNvPr id="4" name="Slide Number Placeholder 3"/>
          <p:cNvSpPr>
            <a:spLocks noGrp="1"/>
          </p:cNvSpPr>
          <p:nvPr>
            <p:ph type="sldNum" sz="quarter" idx="5"/>
          </p:nvPr>
        </p:nvSpPr>
        <p:spPr/>
        <p:txBody>
          <a:bodyPr/>
          <a:lstStyle/>
          <a:p>
            <a:fld id="{7D7950CE-9CB4-4235-BFFF-DE81EC30B110}" type="slidenum">
              <a:rPr lang="en-US" smtClean="0"/>
              <a:t>35</a:t>
            </a:fld>
            <a:endParaRPr lang="en-US"/>
          </a:p>
        </p:txBody>
      </p:sp>
    </p:spTree>
    <p:extLst>
      <p:ext uri="{BB962C8B-B14F-4D97-AF65-F5344CB8AC3E}">
        <p14:creationId xmlns:p14="http://schemas.microsoft.com/office/powerpoint/2010/main" val="6027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insertion stage of folding continues threading all of the domain into the membrane. Simultaneously, the second stage of membrane protein folding begins to occur.</a:t>
            </a:r>
          </a:p>
        </p:txBody>
      </p:sp>
      <p:sp>
        <p:nvSpPr>
          <p:cNvPr id="4" name="Slide Number Placeholder 3"/>
          <p:cNvSpPr>
            <a:spLocks noGrp="1"/>
          </p:cNvSpPr>
          <p:nvPr>
            <p:ph type="sldNum" sz="quarter" idx="5"/>
          </p:nvPr>
        </p:nvSpPr>
        <p:spPr/>
        <p:txBody>
          <a:bodyPr/>
          <a:lstStyle/>
          <a:p>
            <a:fld id="{7D7950CE-9CB4-4235-BFFF-DE81EC30B110}" type="slidenum">
              <a:rPr lang="en-US" smtClean="0"/>
              <a:t>4</a:t>
            </a:fld>
            <a:endParaRPr lang="en-US"/>
          </a:p>
        </p:txBody>
      </p:sp>
    </p:spTree>
    <p:extLst>
      <p:ext uri="{BB962C8B-B14F-4D97-AF65-F5344CB8AC3E}">
        <p14:creationId xmlns:p14="http://schemas.microsoft.com/office/powerpoint/2010/main" val="414999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high-throughput in vivo assay uses TOXGREEN, a variant of a commonly used reporter gene assay that measures the dimerization propensity of homodimers.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sequences of interest are expressed in E. coli fused to maltose binding protein and </a:t>
            </a:r>
            <a:r>
              <a:rPr lang="en-US" dirty="0" err="1"/>
              <a:t>ToxR</a:t>
            </a:r>
            <a:r>
              <a:rPr lang="en-US" dirty="0"/>
              <a:t>, a dimeric transcription factor.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the helices dimerize, </a:t>
            </a:r>
            <a:r>
              <a:rPr lang="en-US" dirty="0" err="1"/>
              <a:t>ToxR</a:t>
            </a:r>
            <a:r>
              <a:rPr lang="en-US" dirty="0"/>
              <a:t> also dimerizes, allowing it to bind to a </a:t>
            </a:r>
            <a:r>
              <a:rPr lang="en-US" dirty="0" err="1"/>
              <a:t>ctx</a:t>
            </a:r>
            <a:r>
              <a:rPr lang="en-US" dirty="0"/>
              <a:t> promoter on our plasmids and release GFP.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GFP can be measured to determine differences in dimerization propensity between my designed constructs and thus sidechain packing</a:t>
            </a:r>
          </a:p>
        </p:txBody>
      </p:sp>
      <p:sp>
        <p:nvSpPr>
          <p:cNvPr id="4" name="Slide Number Placeholder 3"/>
          <p:cNvSpPr>
            <a:spLocks noGrp="1"/>
          </p:cNvSpPr>
          <p:nvPr>
            <p:ph type="sldNum" sz="quarter" idx="5"/>
          </p:nvPr>
        </p:nvSpPr>
        <p:spPr/>
        <p:txBody>
          <a:bodyPr/>
          <a:lstStyle/>
          <a:p>
            <a:fld id="{CC3992AB-8D91-4FDC-B4BA-DF1A413F1A8E}" type="slidenum">
              <a:rPr lang="en-US" smtClean="0"/>
              <a:t>36</a:t>
            </a:fld>
            <a:endParaRPr lang="en-US"/>
          </a:p>
        </p:txBody>
      </p:sp>
    </p:spTree>
    <p:extLst>
      <p:ext uri="{BB962C8B-B14F-4D97-AF65-F5344CB8AC3E}">
        <p14:creationId xmlns:p14="http://schemas.microsoft.com/office/powerpoint/2010/main" val="3893064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653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Method was designed in collaboration with </a:t>
            </a:r>
            <a:r>
              <a:rPr lang="en-US" dirty="0" err="1"/>
              <a:t>Vatsan</a:t>
            </a:r>
            <a:r>
              <a:rPr lang="en-US" dirty="0"/>
              <a:t> Raman</a:t>
            </a:r>
          </a:p>
          <a:p>
            <a:pPr marL="171450" indent="-171450">
              <a:buFont typeface="Arial" panose="020B0604020202020204" pitchFamily="34" charset="0"/>
              <a:buChar char="•"/>
            </a:pPr>
            <a:r>
              <a:rPr lang="en-US" dirty="0"/>
              <a:t>Combines fluorescence activated cell sorting with next generation sequencing</a:t>
            </a:r>
          </a:p>
          <a:p>
            <a:pPr marL="171450" indent="-171450">
              <a:buFont typeface="Arial" panose="020B0604020202020204" pitchFamily="34" charset="0"/>
              <a:buChar char="•"/>
            </a:pPr>
            <a:r>
              <a:rPr lang="en-US" dirty="0"/>
              <a:t>Allows to screen my TM sequences in high-throughput</a:t>
            </a:r>
          </a:p>
          <a:p>
            <a:pPr marL="171450" indent="-171450">
              <a:buFont typeface="Arial" panose="020B0604020202020204" pitchFamily="34" charset="0"/>
              <a:buChar char="•"/>
            </a:pPr>
            <a:r>
              <a:rPr lang="en-US" dirty="0"/>
              <a:t>Order a gene chip of my designed TMs and transform into </a:t>
            </a:r>
            <a:r>
              <a:rPr lang="en-US" dirty="0" err="1"/>
              <a:t>ToxR</a:t>
            </a:r>
            <a:r>
              <a:rPr lang="en-US" dirty="0"/>
              <a:t> plasmid</a:t>
            </a:r>
          </a:p>
          <a:p>
            <a:endParaRPr lang="en-US" dirty="0"/>
          </a:p>
          <a:p>
            <a:r>
              <a:rPr lang="en-US" dirty="0"/>
              <a:t>This method is known as sort-seq, combining fluorescence activated cells sorting with next generation sequencing to screen our sequences in high-throughput. I will order a gene chip that contains a library of my designed TMs and then transform these into the </a:t>
            </a:r>
            <a:r>
              <a:rPr lang="en-US" dirty="0" err="1"/>
              <a:t>ToxR</a:t>
            </a:r>
            <a:r>
              <a:rPr lang="en-US" dirty="0"/>
              <a:t> plasmid.</a:t>
            </a:r>
          </a:p>
        </p:txBody>
      </p:sp>
      <p:sp>
        <p:nvSpPr>
          <p:cNvPr id="4" name="Slide Number Placeholder 3"/>
          <p:cNvSpPr>
            <a:spLocks noGrp="1"/>
          </p:cNvSpPr>
          <p:nvPr>
            <p:ph type="sldNum" sz="quarter" idx="5"/>
          </p:nvPr>
        </p:nvSpPr>
        <p:spPr/>
        <p:txBody>
          <a:bodyPr/>
          <a:lstStyle/>
          <a:p>
            <a:fld id="{7D7950CE-9CB4-4235-BFFF-DE81EC30B110}" type="slidenum">
              <a:rPr lang="en-US" smtClean="0"/>
              <a:t>42</a:t>
            </a:fld>
            <a:endParaRPr lang="en-US"/>
          </a:p>
        </p:txBody>
      </p:sp>
    </p:spTree>
    <p:extLst>
      <p:ext uri="{BB962C8B-B14F-4D97-AF65-F5344CB8AC3E}">
        <p14:creationId xmlns:p14="http://schemas.microsoft.com/office/powerpoint/2010/main" val="2745251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Clone library into cells and run through a FACs machine</a:t>
            </a:r>
          </a:p>
          <a:p>
            <a:pPr marL="171450" indent="-171450">
              <a:buFont typeface="Arial" panose="020B0604020202020204" pitchFamily="34" charset="0"/>
              <a:buChar char="•"/>
            </a:pPr>
            <a:r>
              <a:rPr lang="en-US" dirty="0"/>
              <a:t>Separates cells into distinct bins based on fluorescence</a:t>
            </a:r>
          </a:p>
          <a:p>
            <a:r>
              <a:rPr lang="en-US" dirty="0"/>
              <a:t>This library will then be cloned into cells (how to keep relative abundance of each plasmid the same…?) and run through a fluorescent activated cell sorter to separate cells into distinct bins based on the output of fluorescence. </a:t>
            </a:r>
          </a:p>
        </p:txBody>
      </p:sp>
      <p:sp>
        <p:nvSpPr>
          <p:cNvPr id="4" name="Slide Number Placeholder 3"/>
          <p:cNvSpPr>
            <a:spLocks noGrp="1"/>
          </p:cNvSpPr>
          <p:nvPr>
            <p:ph type="sldNum" sz="quarter" idx="5"/>
          </p:nvPr>
        </p:nvSpPr>
        <p:spPr/>
        <p:txBody>
          <a:bodyPr/>
          <a:lstStyle/>
          <a:p>
            <a:fld id="{7D7950CE-9CB4-4235-BFFF-DE81EC30B110}" type="slidenum">
              <a:rPr lang="en-US" smtClean="0"/>
              <a:t>43</a:t>
            </a:fld>
            <a:endParaRPr lang="en-US"/>
          </a:p>
        </p:txBody>
      </p:sp>
    </p:spTree>
    <p:extLst>
      <p:ext uri="{BB962C8B-B14F-4D97-AF65-F5344CB8AC3E}">
        <p14:creationId xmlns:p14="http://schemas.microsoft.com/office/powerpoint/2010/main" val="164590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Bins are sent for next generation sequencing (bins with low </a:t>
            </a:r>
            <a:r>
              <a:rPr lang="en-US" dirty="0" err="1"/>
              <a:t>fluor</a:t>
            </a:r>
            <a:r>
              <a:rPr lang="en-US" dirty="0"/>
              <a:t> are weak dimers and bins with high </a:t>
            </a:r>
            <a:r>
              <a:rPr lang="en-US" dirty="0" err="1"/>
              <a:t>fluor</a:t>
            </a:r>
            <a:r>
              <a:rPr lang="en-US" dirty="0"/>
              <a:t> are strong)</a:t>
            </a:r>
          </a:p>
          <a:p>
            <a:endParaRPr lang="en-US" dirty="0"/>
          </a:p>
          <a:p>
            <a:r>
              <a:rPr lang="en-US" dirty="0"/>
              <a:t>These bins will then be sent for next generation sequencing, where bins with the lowest amount of fluorescence correlate to weak dimers and bins with high fluorescence correlate to strong dimers. </a:t>
            </a:r>
          </a:p>
        </p:txBody>
      </p:sp>
      <p:sp>
        <p:nvSpPr>
          <p:cNvPr id="4" name="Slide Number Placeholder 3"/>
          <p:cNvSpPr>
            <a:spLocks noGrp="1"/>
          </p:cNvSpPr>
          <p:nvPr>
            <p:ph type="sldNum" sz="quarter" idx="5"/>
          </p:nvPr>
        </p:nvSpPr>
        <p:spPr/>
        <p:txBody>
          <a:bodyPr/>
          <a:lstStyle/>
          <a:p>
            <a:fld id="{7D7950CE-9CB4-4235-BFFF-DE81EC30B110}" type="slidenum">
              <a:rPr lang="en-US" smtClean="0"/>
              <a:t>44</a:t>
            </a:fld>
            <a:endParaRPr lang="en-US"/>
          </a:p>
        </p:txBody>
      </p:sp>
    </p:spTree>
    <p:extLst>
      <p:ext uri="{BB962C8B-B14F-4D97-AF65-F5344CB8AC3E}">
        <p14:creationId xmlns:p14="http://schemas.microsoft.com/office/powerpoint/2010/main" val="3987942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Fluorescence profile is reconstructed for each seq as a function of counts of seq per bin</a:t>
            </a:r>
          </a:p>
          <a:p>
            <a:pPr marL="171450" indent="-171450">
              <a:buFont typeface="Arial" panose="020B0604020202020204" pitchFamily="34" charset="0"/>
              <a:buChar char="•"/>
            </a:pPr>
            <a:r>
              <a:rPr lang="en-US" dirty="0"/>
              <a:t>Allows to distinguish between propensity of dimerization of each of my designed dimers</a:t>
            </a:r>
          </a:p>
          <a:p>
            <a:r>
              <a:rPr lang="en-US" dirty="0"/>
              <a:t>Then, the fluorescence profile of each sequence can be graphed as a function of counts per bin, allowing me to distinguish between the dimerization propensities of each construct.</a:t>
            </a:r>
          </a:p>
        </p:txBody>
      </p:sp>
      <p:sp>
        <p:nvSpPr>
          <p:cNvPr id="4" name="Slide Number Placeholder 3"/>
          <p:cNvSpPr>
            <a:spLocks noGrp="1"/>
          </p:cNvSpPr>
          <p:nvPr>
            <p:ph type="sldNum" sz="quarter" idx="5"/>
          </p:nvPr>
        </p:nvSpPr>
        <p:spPr/>
        <p:txBody>
          <a:bodyPr/>
          <a:lstStyle/>
          <a:p>
            <a:fld id="{7D7950CE-9CB4-4235-BFFF-DE81EC30B110}" type="slidenum">
              <a:rPr lang="en-US" smtClean="0"/>
              <a:t>45</a:t>
            </a:fld>
            <a:endParaRPr lang="en-US"/>
          </a:p>
        </p:txBody>
      </p:sp>
    </p:spTree>
    <p:extLst>
      <p:ext uri="{BB962C8B-B14F-4D97-AF65-F5344CB8AC3E}">
        <p14:creationId xmlns:p14="http://schemas.microsoft.com/office/powerpoint/2010/main" val="3971169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508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494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434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604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second stage: association; helices interact and stabilize into folded state</a:t>
            </a:r>
          </a:p>
          <a:p>
            <a:pPr marL="171450" indent="-171450">
              <a:buFont typeface="Arial" panose="020B0604020202020204" pitchFamily="34" charset="0"/>
              <a:buChar char="•"/>
            </a:pPr>
            <a:r>
              <a:rPr lang="en-US" dirty="0"/>
              <a:t>This is where my research is focused: We are interested in understanding how a balance of these forces is involved in stabilizing the folded state. </a:t>
            </a:r>
          </a:p>
        </p:txBody>
      </p:sp>
      <p:sp>
        <p:nvSpPr>
          <p:cNvPr id="4" name="Slide Number Placeholder 3"/>
          <p:cNvSpPr>
            <a:spLocks noGrp="1"/>
          </p:cNvSpPr>
          <p:nvPr>
            <p:ph type="sldNum" sz="quarter" idx="5"/>
          </p:nvPr>
        </p:nvSpPr>
        <p:spPr/>
        <p:txBody>
          <a:bodyPr/>
          <a:lstStyle/>
          <a:p>
            <a:fld id="{7D7950CE-9CB4-4235-BFFF-DE81EC30B110}" type="slidenum">
              <a:rPr lang="en-US" smtClean="0"/>
              <a:t>5</a:t>
            </a:fld>
            <a:endParaRPr lang="en-US"/>
          </a:p>
        </p:txBody>
      </p:sp>
    </p:spTree>
    <p:extLst>
      <p:ext uri="{BB962C8B-B14F-4D97-AF65-F5344CB8AC3E}">
        <p14:creationId xmlns:p14="http://schemas.microsoft.com/office/powerpoint/2010/main" val="3741067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real example, but what we would expect a designed constructs scanning mutagenesis to look like</a:t>
            </a:r>
          </a:p>
        </p:txBody>
      </p:sp>
      <p:sp>
        <p:nvSpPr>
          <p:cNvPr id="4" name="Slide Number Placeholder 3"/>
          <p:cNvSpPr>
            <a:spLocks noGrp="1"/>
          </p:cNvSpPr>
          <p:nvPr>
            <p:ph type="sldNum" sz="quarter" idx="5"/>
          </p:nvPr>
        </p:nvSpPr>
        <p:spPr/>
        <p:txBody>
          <a:bodyPr/>
          <a:lstStyle/>
          <a:p>
            <a:fld id="{7D7950CE-9CB4-4235-BFFF-DE81EC30B110}" type="slidenum">
              <a:rPr lang="en-US" smtClean="0"/>
              <a:t>92</a:t>
            </a:fld>
            <a:endParaRPr lang="en-US"/>
          </a:p>
        </p:txBody>
      </p:sp>
    </p:spTree>
    <p:extLst>
      <p:ext uri="{BB962C8B-B14F-4D97-AF65-F5344CB8AC3E}">
        <p14:creationId xmlns:p14="http://schemas.microsoft.com/office/powerpoint/2010/main" val="4261817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have decided to use a density estimator known: Similar to histograms</a:t>
            </a:r>
          </a:p>
          <a:p>
            <a:r>
              <a:rPr lang="en-US" dirty="0"/>
              <a:t>These don’t take into account how close each data point is to each other and to other bins: doesn’t give accurate spread of the data</a:t>
            </a:r>
          </a:p>
        </p:txBody>
      </p:sp>
      <p:sp>
        <p:nvSpPr>
          <p:cNvPr id="4" name="Slide Number Placeholder 3"/>
          <p:cNvSpPr>
            <a:spLocks noGrp="1"/>
          </p:cNvSpPr>
          <p:nvPr>
            <p:ph type="sldNum" sz="quarter" idx="5"/>
          </p:nvPr>
        </p:nvSpPr>
        <p:spPr/>
        <p:txBody>
          <a:bodyPr/>
          <a:lstStyle/>
          <a:p>
            <a:fld id="{9A488578-D14F-4402-8B23-DA1DEBA2F956}" type="slidenum">
              <a:rPr lang="en-US" smtClean="0"/>
              <a:t>144</a:t>
            </a:fld>
            <a:endParaRPr lang="en-US"/>
          </a:p>
        </p:txBody>
      </p:sp>
    </p:spTree>
    <p:extLst>
      <p:ext uri="{BB962C8B-B14F-4D97-AF65-F5344CB8AC3E}">
        <p14:creationId xmlns:p14="http://schemas.microsoft.com/office/powerpoint/2010/main" val="2992339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giving each point a gaussian curve, can better estimate the density of a dataset. In our geometric space, we have two bins</a:t>
            </a:r>
          </a:p>
        </p:txBody>
      </p:sp>
      <p:sp>
        <p:nvSpPr>
          <p:cNvPr id="4" name="Slide Number Placeholder 3"/>
          <p:cNvSpPr>
            <a:spLocks noGrp="1"/>
          </p:cNvSpPr>
          <p:nvPr>
            <p:ph type="sldNum" sz="quarter" idx="5"/>
          </p:nvPr>
        </p:nvSpPr>
        <p:spPr/>
        <p:txBody>
          <a:bodyPr/>
          <a:lstStyle/>
          <a:p>
            <a:fld id="{9A488578-D14F-4402-8B23-DA1DEBA2F956}" type="slidenum">
              <a:rPr lang="en-US" smtClean="0"/>
              <a:t>145</a:t>
            </a:fld>
            <a:endParaRPr lang="en-US"/>
          </a:p>
        </p:txBody>
      </p:sp>
    </p:spTree>
    <p:extLst>
      <p:ext uri="{BB962C8B-B14F-4D97-AF65-F5344CB8AC3E}">
        <p14:creationId xmlns:p14="http://schemas.microsoft.com/office/powerpoint/2010/main" val="1771352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reason for this is due to the nature of van der Waals forces: The van der Waals force is a weak attractive force that occurs between any atoms in close contact of one another. </a:t>
            </a:r>
          </a:p>
          <a:p>
            <a:pPr marL="171450" indent="-171450">
              <a:buFont typeface="Arial" panose="020B0604020202020204" pitchFamily="34" charset="0"/>
              <a:buChar char="•"/>
            </a:pPr>
            <a:r>
              <a:rPr lang="en-US" dirty="0"/>
              <a:t>On the right is a simplified example, where two residues at the helix-helix interface of my dimer are highlighted. These nonbonded atoms are in close contact with each other at the dimer interface, exhibiting van der Waals attraction. </a:t>
            </a:r>
          </a:p>
          <a:p>
            <a:endParaRPr lang="en-US" dirty="0"/>
          </a:p>
          <a:p>
            <a:r>
              <a:rPr lang="en-US" dirty="0"/>
              <a:t>Maybe put </a:t>
            </a:r>
            <a:r>
              <a:rPr lang="en-US" dirty="0" err="1"/>
              <a:t>lennard</a:t>
            </a:r>
            <a:r>
              <a:rPr lang="en-US" dirty="0"/>
              <a:t>-jones to detail how </a:t>
            </a:r>
            <a:r>
              <a:rPr lang="en-US" dirty="0" err="1"/>
              <a:t>vdW</a:t>
            </a:r>
            <a:r>
              <a:rPr lang="en-US" dirty="0"/>
              <a:t> (requires close contact)</a:t>
            </a:r>
          </a:p>
        </p:txBody>
      </p:sp>
      <p:sp>
        <p:nvSpPr>
          <p:cNvPr id="4" name="Slide Number Placeholder 3"/>
          <p:cNvSpPr>
            <a:spLocks noGrp="1"/>
          </p:cNvSpPr>
          <p:nvPr>
            <p:ph type="sldNum" sz="quarter" idx="5"/>
          </p:nvPr>
        </p:nvSpPr>
        <p:spPr/>
        <p:txBody>
          <a:bodyPr/>
          <a:lstStyle/>
          <a:p>
            <a:fld id="{7D7950CE-9CB4-4235-BFFF-DE81EC30B110}" type="slidenum">
              <a:rPr lang="en-US" smtClean="0"/>
              <a:t>147</a:t>
            </a:fld>
            <a:endParaRPr lang="en-US"/>
          </a:p>
        </p:txBody>
      </p:sp>
    </p:spTree>
    <p:extLst>
      <p:ext uri="{BB962C8B-B14F-4D97-AF65-F5344CB8AC3E}">
        <p14:creationId xmlns:p14="http://schemas.microsoft.com/office/powerpoint/2010/main" val="40936973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add in the rest of the interacting atoms at the helix-helix interface, these van der Waals forces grow in number and thus the total van der Waals contribution grows in strength. </a:t>
            </a:r>
          </a:p>
          <a:p>
            <a:pPr marL="171450" indent="-171450">
              <a:buFont typeface="Arial" panose="020B0604020202020204" pitchFamily="34" charset="0"/>
              <a:buChar char="•"/>
            </a:pPr>
            <a:r>
              <a:rPr lang="en-US" dirty="0"/>
              <a:t>This is defined as van der Waals packing.</a:t>
            </a:r>
          </a:p>
        </p:txBody>
      </p:sp>
      <p:sp>
        <p:nvSpPr>
          <p:cNvPr id="4" name="Slide Number Placeholder 3"/>
          <p:cNvSpPr>
            <a:spLocks noGrp="1"/>
          </p:cNvSpPr>
          <p:nvPr>
            <p:ph type="sldNum" sz="quarter" idx="5"/>
          </p:nvPr>
        </p:nvSpPr>
        <p:spPr/>
        <p:txBody>
          <a:bodyPr/>
          <a:lstStyle/>
          <a:p>
            <a:fld id="{7D7950CE-9CB4-4235-BFFF-DE81EC30B110}" type="slidenum">
              <a:rPr lang="en-US" smtClean="0"/>
              <a:t>148</a:t>
            </a:fld>
            <a:endParaRPr lang="en-US"/>
          </a:p>
        </p:txBody>
      </p:sp>
    </p:spTree>
    <p:extLst>
      <p:ext uri="{BB962C8B-B14F-4D97-AF65-F5344CB8AC3E}">
        <p14:creationId xmlns:p14="http://schemas.microsoft.com/office/powerpoint/2010/main" val="35893808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packing interactions at the helix-helix interface are distinguished as sidechain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149</a:t>
            </a:fld>
            <a:endParaRPr lang="en-US"/>
          </a:p>
        </p:txBody>
      </p:sp>
    </p:spTree>
    <p:extLst>
      <p:ext uri="{BB962C8B-B14F-4D97-AF65-F5344CB8AC3E}">
        <p14:creationId xmlns:p14="http://schemas.microsoft.com/office/powerpoint/2010/main" val="2560182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have here are the total counts of a specific sequence </a:t>
            </a:r>
            <a:r>
              <a:rPr lang="en-US" dirty="0" err="1"/>
              <a:t>i</a:t>
            </a:r>
            <a:r>
              <a:rPr lang="en-US" dirty="0"/>
              <a:t> in a specific bin j, divided by the total counts of all sequences in that bin. This gives us a proportion of the sequence of interest </a:t>
            </a:r>
            <a:r>
              <a:rPr lang="en-US" dirty="0" err="1"/>
              <a:t>i</a:t>
            </a:r>
            <a:r>
              <a:rPr lang="en-US" dirty="0"/>
              <a:t> within bin j. </a:t>
            </a:r>
          </a:p>
        </p:txBody>
      </p:sp>
      <p:sp>
        <p:nvSpPr>
          <p:cNvPr id="4" name="Slide Number Placeholder 3"/>
          <p:cNvSpPr>
            <a:spLocks noGrp="1"/>
          </p:cNvSpPr>
          <p:nvPr>
            <p:ph type="sldNum" sz="quarter" idx="5"/>
          </p:nvPr>
        </p:nvSpPr>
        <p:spPr/>
        <p:txBody>
          <a:bodyPr/>
          <a:lstStyle/>
          <a:p>
            <a:fld id="{7D7950CE-9CB4-4235-BFFF-DE81EC30B110}" type="slidenum">
              <a:rPr lang="en-US" smtClean="0"/>
              <a:t>156</a:t>
            </a:fld>
            <a:endParaRPr lang="en-US"/>
          </a:p>
        </p:txBody>
      </p:sp>
    </p:spTree>
    <p:extLst>
      <p:ext uri="{BB962C8B-B14F-4D97-AF65-F5344CB8AC3E}">
        <p14:creationId xmlns:p14="http://schemas.microsoft.com/office/powerpoint/2010/main" val="1612845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proportion is then multiplied by the fraction of the total population of sequences contained in bin j, normalizing the bin based on the counts within each other bin.</a:t>
            </a:r>
          </a:p>
        </p:txBody>
      </p:sp>
      <p:sp>
        <p:nvSpPr>
          <p:cNvPr id="4" name="Slide Number Placeholder 3"/>
          <p:cNvSpPr>
            <a:spLocks noGrp="1"/>
          </p:cNvSpPr>
          <p:nvPr>
            <p:ph type="sldNum" sz="quarter" idx="5"/>
          </p:nvPr>
        </p:nvSpPr>
        <p:spPr/>
        <p:txBody>
          <a:bodyPr/>
          <a:lstStyle/>
          <a:p>
            <a:fld id="{7D7950CE-9CB4-4235-BFFF-DE81EC30B110}" type="slidenum">
              <a:rPr lang="en-US" smtClean="0"/>
              <a:t>157</a:t>
            </a:fld>
            <a:endParaRPr lang="en-US"/>
          </a:p>
        </p:txBody>
      </p:sp>
    </p:spTree>
    <p:extLst>
      <p:ext uri="{BB962C8B-B14F-4D97-AF65-F5344CB8AC3E}">
        <p14:creationId xmlns:p14="http://schemas.microsoft.com/office/powerpoint/2010/main" val="1385069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normalized fraction of the bin is then divided by the same proportion, but totaled together for each bin. This is the fraction of the population that is solely sequence </a:t>
            </a:r>
            <a:r>
              <a:rPr lang="en-US" dirty="0" err="1"/>
              <a:t>i</a:t>
            </a:r>
            <a:r>
              <a:rPr lang="en-US" dirty="0"/>
              <a:t> as distributed throughout all bins (normalize sequence to each sequence population). This gives us the normalized contribution of the sequence </a:t>
            </a:r>
            <a:r>
              <a:rPr lang="en-US" dirty="0" err="1"/>
              <a:t>i</a:t>
            </a:r>
            <a:r>
              <a:rPr lang="en-US" dirty="0"/>
              <a:t> within each bin, separating it from any other sequences within the population.</a:t>
            </a:r>
          </a:p>
          <a:p>
            <a:endParaRPr lang="en-US" dirty="0"/>
          </a:p>
          <a:p>
            <a:r>
              <a:rPr lang="en-US" dirty="0"/>
              <a:t>By dividing the proportion of a sequence in one bin over all bins, can extract out that sequence from all other sequences within the population.</a:t>
            </a:r>
          </a:p>
          <a:p>
            <a:endParaRPr lang="en-US" dirty="0"/>
          </a:p>
          <a:p>
            <a:r>
              <a:rPr lang="en-US" dirty="0"/>
              <a:t>Divide the proportion of sequences in a bin by proportion of sequences in all bins to normalize the fractional contribution (normalize to the amount of sequences); can calculate fluorescence of each bin by multiplying that by the median</a:t>
            </a:r>
          </a:p>
        </p:txBody>
      </p:sp>
      <p:sp>
        <p:nvSpPr>
          <p:cNvPr id="4" name="Slide Number Placeholder 3"/>
          <p:cNvSpPr>
            <a:spLocks noGrp="1"/>
          </p:cNvSpPr>
          <p:nvPr>
            <p:ph type="sldNum" sz="quarter" idx="5"/>
          </p:nvPr>
        </p:nvSpPr>
        <p:spPr/>
        <p:txBody>
          <a:bodyPr/>
          <a:lstStyle/>
          <a:p>
            <a:fld id="{7D7950CE-9CB4-4235-BFFF-DE81EC30B110}" type="slidenum">
              <a:rPr lang="en-US" smtClean="0"/>
              <a:t>158</a:t>
            </a:fld>
            <a:endParaRPr lang="en-US"/>
          </a:p>
        </p:txBody>
      </p:sp>
    </p:spTree>
    <p:extLst>
      <p:ext uri="{BB962C8B-B14F-4D97-AF65-F5344CB8AC3E}">
        <p14:creationId xmlns:p14="http://schemas.microsoft.com/office/powerpoint/2010/main" val="433570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Previous research has focused on investigating the impact of both hydrogen bonding and polar interactions, however, the contribution of </a:t>
            </a:r>
            <a:r>
              <a:rPr lang="en-US" dirty="0" err="1"/>
              <a:t>vdW</a:t>
            </a:r>
            <a:r>
              <a:rPr lang="en-US" dirty="0"/>
              <a:t> packing to the folded state is not well understood. </a:t>
            </a:r>
          </a:p>
          <a:p>
            <a:pPr marL="171450" indent="-171450">
              <a:buFont typeface="Arial" panose="020B0604020202020204" pitchFamily="34" charset="0"/>
              <a:buChar char="•"/>
            </a:pPr>
            <a:r>
              <a:rPr lang="en-US" dirty="0"/>
              <a:t>Understanding van der Waals packing in particular is crucial to fully understand how membrane proteins fold.</a:t>
            </a:r>
          </a:p>
        </p:txBody>
      </p:sp>
      <p:sp>
        <p:nvSpPr>
          <p:cNvPr id="4" name="Slide Number Placeholder 3"/>
          <p:cNvSpPr>
            <a:spLocks noGrp="1"/>
          </p:cNvSpPr>
          <p:nvPr>
            <p:ph type="sldNum" sz="quarter" idx="5"/>
          </p:nvPr>
        </p:nvSpPr>
        <p:spPr/>
        <p:txBody>
          <a:bodyPr/>
          <a:lstStyle/>
          <a:p>
            <a:fld id="{7D7950CE-9CB4-4235-BFFF-DE81EC30B110}" type="slidenum">
              <a:rPr lang="en-US" smtClean="0"/>
              <a:t>6</a:t>
            </a:fld>
            <a:endParaRPr lang="en-US"/>
          </a:p>
        </p:txBody>
      </p:sp>
    </p:spTree>
    <p:extLst>
      <p:ext uri="{BB962C8B-B14F-4D97-AF65-F5344CB8AC3E}">
        <p14:creationId xmlns:p14="http://schemas.microsoft.com/office/powerpoint/2010/main" val="1224287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then be done for all other sequences within the population as well (bottom left panel).</a:t>
            </a:r>
          </a:p>
        </p:txBody>
      </p:sp>
      <p:sp>
        <p:nvSpPr>
          <p:cNvPr id="4" name="Slide Number Placeholder 3"/>
          <p:cNvSpPr>
            <a:spLocks noGrp="1"/>
          </p:cNvSpPr>
          <p:nvPr>
            <p:ph type="sldNum" sz="quarter" idx="5"/>
          </p:nvPr>
        </p:nvSpPr>
        <p:spPr/>
        <p:txBody>
          <a:bodyPr/>
          <a:lstStyle/>
          <a:p>
            <a:fld id="{7D7950CE-9CB4-4235-BFFF-DE81EC30B110}" type="slidenum">
              <a:rPr lang="en-US" smtClean="0"/>
              <a:t>159</a:t>
            </a:fld>
            <a:endParaRPr lang="en-US"/>
          </a:p>
        </p:txBody>
      </p:sp>
    </p:spTree>
    <p:extLst>
      <p:ext uri="{BB962C8B-B14F-4D97-AF65-F5344CB8AC3E}">
        <p14:creationId xmlns:p14="http://schemas.microsoft.com/office/powerpoint/2010/main" val="1923155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reconstructed fluorescence of each bin, we use the value of the normalized fraction (a) for a sequence in a bin and multiply it by the median fluorescence within that bin. This gives us the contribution of each sequence to the total fluorescence seen in each bin.</a:t>
            </a:r>
          </a:p>
          <a:p>
            <a:endParaRPr lang="en-US" dirty="0"/>
          </a:p>
          <a:p>
            <a:r>
              <a:rPr lang="en-US" dirty="0"/>
              <a:t>Median: could be reconstructed using other things as well such as mean and …, but median was one of the first things tried and the fit was reasonable with it</a:t>
            </a:r>
          </a:p>
        </p:txBody>
      </p:sp>
      <p:sp>
        <p:nvSpPr>
          <p:cNvPr id="4" name="Slide Number Placeholder 3"/>
          <p:cNvSpPr>
            <a:spLocks noGrp="1"/>
          </p:cNvSpPr>
          <p:nvPr>
            <p:ph type="sldNum" sz="quarter" idx="5"/>
          </p:nvPr>
        </p:nvSpPr>
        <p:spPr/>
        <p:txBody>
          <a:bodyPr/>
          <a:lstStyle/>
          <a:p>
            <a:fld id="{7D7950CE-9CB4-4235-BFFF-DE81EC30B110}" type="slidenum">
              <a:rPr lang="en-US" smtClean="0"/>
              <a:t>160</a:t>
            </a:fld>
            <a:endParaRPr lang="en-US"/>
          </a:p>
        </p:txBody>
      </p:sp>
    </p:spTree>
    <p:extLst>
      <p:ext uri="{BB962C8B-B14F-4D97-AF65-F5344CB8AC3E}">
        <p14:creationId xmlns:p14="http://schemas.microsoft.com/office/powerpoint/2010/main" val="2997604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 then be added together to reconstruct the fluorescence profile of each sequence, allowing us to compare multiple sequences to each other based on the fluorescence profile from counts of a sequence against the total population.</a:t>
            </a:r>
          </a:p>
        </p:txBody>
      </p:sp>
      <p:sp>
        <p:nvSpPr>
          <p:cNvPr id="4" name="Slide Number Placeholder 3"/>
          <p:cNvSpPr>
            <a:spLocks noGrp="1"/>
          </p:cNvSpPr>
          <p:nvPr>
            <p:ph type="sldNum" sz="quarter" idx="5"/>
          </p:nvPr>
        </p:nvSpPr>
        <p:spPr/>
        <p:txBody>
          <a:bodyPr/>
          <a:lstStyle/>
          <a:p>
            <a:fld id="{7D7950CE-9CB4-4235-BFFF-DE81EC30B110}" type="slidenum">
              <a:rPr lang="en-US" smtClean="0"/>
              <a:t>161</a:t>
            </a:fld>
            <a:endParaRPr lang="en-US"/>
          </a:p>
        </p:txBody>
      </p:sp>
    </p:spTree>
    <p:extLst>
      <p:ext uri="{BB962C8B-B14F-4D97-AF65-F5344CB8AC3E}">
        <p14:creationId xmlns:p14="http://schemas.microsoft.com/office/powerpoint/2010/main" val="3358948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Plate reader = average fluorescence from population</a:t>
            </a:r>
          </a:p>
          <a:p>
            <a:r>
              <a:rPr lang="en-US" dirty="0"/>
              <a:t>Flow Cytometer = distribution of fluorescence from individual cells</a:t>
            </a:r>
          </a:p>
          <a:p>
            <a:pPr marL="171450" indent="-171450">
              <a:buFont typeface="Arial" panose="020B0604020202020204" pitchFamily="34" charset="0"/>
              <a:buChar char="•"/>
            </a:pPr>
            <a:r>
              <a:rPr lang="en-US" dirty="0"/>
              <a:t>Can measure finer differences in fluorescence than plate reader</a:t>
            </a:r>
          </a:p>
        </p:txBody>
      </p:sp>
      <p:sp>
        <p:nvSpPr>
          <p:cNvPr id="4" name="Slide Number Placeholder 3"/>
          <p:cNvSpPr>
            <a:spLocks noGrp="1"/>
          </p:cNvSpPr>
          <p:nvPr>
            <p:ph type="sldNum" sz="quarter" idx="5"/>
          </p:nvPr>
        </p:nvSpPr>
        <p:spPr/>
        <p:txBody>
          <a:bodyPr/>
          <a:lstStyle/>
          <a:p>
            <a:fld id="{7D7950CE-9CB4-4235-BFFF-DE81EC30B110}" type="slidenum">
              <a:rPr lang="en-US" smtClean="0"/>
              <a:t>162</a:t>
            </a:fld>
            <a:endParaRPr lang="en-US"/>
          </a:p>
        </p:txBody>
      </p:sp>
    </p:spTree>
    <p:extLst>
      <p:ext uri="{BB962C8B-B14F-4D97-AF65-F5344CB8AC3E}">
        <p14:creationId xmlns:p14="http://schemas.microsoft.com/office/powerpoint/2010/main" val="1849847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highest bin is the top ~0.5%. The lowest two bins are decided by trial and error: when you reflow them, do they have different means? Usually the bottom bin is somewhere are around 20-30% of the data. </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163</a:t>
            </a:fld>
            <a:endParaRPr lang="en-US"/>
          </a:p>
        </p:txBody>
      </p:sp>
    </p:spTree>
    <p:extLst>
      <p:ext uri="{BB962C8B-B14F-4D97-AF65-F5344CB8AC3E}">
        <p14:creationId xmlns:p14="http://schemas.microsoft.com/office/powerpoint/2010/main" val="19570730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entropy: based on the Boltzmann distribution: compares the probabilities of two states in order to determine an energy for each (how likely one sequence would be more favorable than another)</a:t>
            </a:r>
          </a:p>
        </p:txBody>
      </p:sp>
      <p:sp>
        <p:nvSpPr>
          <p:cNvPr id="4" name="Slide Number Placeholder 3"/>
          <p:cNvSpPr>
            <a:spLocks noGrp="1"/>
          </p:cNvSpPr>
          <p:nvPr>
            <p:ph type="sldNum" sz="quarter" idx="5"/>
          </p:nvPr>
        </p:nvSpPr>
        <p:spPr/>
        <p:txBody>
          <a:bodyPr/>
          <a:lstStyle/>
          <a:p>
            <a:fld id="{9A488578-D14F-4402-8B23-DA1DEBA2F956}" type="slidenum">
              <a:rPr lang="en-US" smtClean="0"/>
              <a:t>165</a:t>
            </a:fld>
            <a:endParaRPr lang="en-US"/>
          </a:p>
        </p:txBody>
      </p:sp>
    </p:spTree>
    <p:extLst>
      <p:ext uri="{BB962C8B-B14F-4D97-AF65-F5344CB8AC3E}">
        <p14:creationId xmlns:p14="http://schemas.microsoft.com/office/powerpoint/2010/main" val="2845511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166</a:t>
            </a:fld>
            <a:endParaRPr lang="en-US"/>
          </a:p>
        </p:txBody>
      </p:sp>
    </p:spTree>
    <p:extLst>
      <p:ext uri="{BB962C8B-B14F-4D97-AF65-F5344CB8AC3E}">
        <p14:creationId xmlns:p14="http://schemas.microsoft.com/office/powerpoint/2010/main" val="2944502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167</a:t>
            </a:fld>
            <a:endParaRPr lang="en-US"/>
          </a:p>
        </p:txBody>
      </p:sp>
    </p:spTree>
    <p:extLst>
      <p:ext uri="{BB962C8B-B14F-4D97-AF65-F5344CB8AC3E}">
        <p14:creationId xmlns:p14="http://schemas.microsoft.com/office/powerpoint/2010/main" val="38774572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168</a:t>
            </a:fld>
            <a:endParaRPr lang="en-US"/>
          </a:p>
        </p:txBody>
      </p:sp>
    </p:spTree>
    <p:extLst>
      <p:ext uri="{BB962C8B-B14F-4D97-AF65-F5344CB8AC3E}">
        <p14:creationId xmlns:p14="http://schemas.microsoft.com/office/powerpoint/2010/main" val="2856609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final values to get </a:t>
            </a:r>
          </a:p>
        </p:txBody>
      </p:sp>
      <p:sp>
        <p:nvSpPr>
          <p:cNvPr id="4" name="Slide Number Placeholder 3"/>
          <p:cNvSpPr>
            <a:spLocks noGrp="1"/>
          </p:cNvSpPr>
          <p:nvPr>
            <p:ph type="sldNum" sz="quarter" idx="5"/>
          </p:nvPr>
        </p:nvSpPr>
        <p:spPr/>
        <p:txBody>
          <a:bodyPr/>
          <a:lstStyle/>
          <a:p>
            <a:fld id="{9A488578-D14F-4402-8B23-DA1DEBA2F956}" type="slidenum">
              <a:rPr lang="en-US" smtClean="0"/>
              <a:t>169</a:t>
            </a:fld>
            <a:endParaRPr lang="en-US"/>
          </a:p>
        </p:txBody>
      </p:sp>
    </p:spTree>
    <p:extLst>
      <p:ext uri="{BB962C8B-B14F-4D97-AF65-F5344CB8AC3E}">
        <p14:creationId xmlns:p14="http://schemas.microsoft.com/office/powerpoint/2010/main" val="28267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van der Waals packing interactions present within the lipid bilayer. Lipid hydrophobic tails are in close contact with atoms of other surrounding lipid tails, resulting in van der Waals packing between lipid molecules, or lipid-lipid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7</a:t>
            </a:fld>
            <a:endParaRPr lang="en-US"/>
          </a:p>
        </p:txBody>
      </p:sp>
    </p:spTree>
    <p:extLst>
      <p:ext uri="{BB962C8B-B14F-4D97-AF65-F5344CB8AC3E}">
        <p14:creationId xmlns:p14="http://schemas.microsoft.com/office/powerpoint/2010/main" val="12505028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final values to get </a:t>
            </a:r>
          </a:p>
        </p:txBody>
      </p:sp>
      <p:sp>
        <p:nvSpPr>
          <p:cNvPr id="4" name="Slide Number Placeholder 3"/>
          <p:cNvSpPr>
            <a:spLocks noGrp="1"/>
          </p:cNvSpPr>
          <p:nvPr>
            <p:ph type="sldNum" sz="quarter" idx="5"/>
          </p:nvPr>
        </p:nvSpPr>
        <p:spPr/>
        <p:txBody>
          <a:bodyPr/>
          <a:lstStyle/>
          <a:p>
            <a:fld id="{9A488578-D14F-4402-8B23-DA1DEBA2F956}" type="slidenum">
              <a:rPr lang="en-US" smtClean="0"/>
              <a:t>170</a:t>
            </a:fld>
            <a:endParaRPr lang="en-US"/>
          </a:p>
        </p:txBody>
      </p:sp>
    </p:spTree>
    <p:extLst>
      <p:ext uri="{BB962C8B-B14F-4D97-AF65-F5344CB8AC3E}">
        <p14:creationId xmlns:p14="http://schemas.microsoft.com/office/powerpoint/2010/main" val="28509823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Analyzed AA distribution  of 168 membrane protein families with more than 20 members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this as a reference for our sequences (if distributions look similar, should demonstrate that they are membrane protein 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M+C+S+T=20%; for our sequences should be up to 4 </a:t>
            </a:r>
            <a:r>
              <a:rPr lang="en-US" dirty="0" err="1"/>
              <a:t>polars</a:t>
            </a:r>
            <a:r>
              <a:rPr lang="en-US" dirty="0"/>
              <a:t> per sequence. current distribution is 7, or 33%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488578-D14F-4402-8B23-DA1DEBA2F956}" type="slidenum">
              <a:rPr lang="en-US" smtClean="0"/>
              <a:t>171</a:t>
            </a:fld>
            <a:endParaRPr lang="en-US"/>
          </a:p>
        </p:txBody>
      </p:sp>
    </p:spTree>
    <p:extLst>
      <p:ext uri="{BB962C8B-B14F-4D97-AF65-F5344CB8AC3E}">
        <p14:creationId xmlns:p14="http://schemas.microsoft.com/office/powerpoint/2010/main" val="27530434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possible to say this without calling back to lack of membrane baseline term? Or do I have to</a:t>
            </a:r>
          </a:p>
        </p:txBody>
      </p:sp>
      <p:sp>
        <p:nvSpPr>
          <p:cNvPr id="4" name="Slide Number Placeholder 3"/>
          <p:cNvSpPr>
            <a:spLocks noGrp="1"/>
          </p:cNvSpPr>
          <p:nvPr>
            <p:ph type="sldNum" sz="quarter" idx="5"/>
          </p:nvPr>
        </p:nvSpPr>
        <p:spPr/>
        <p:txBody>
          <a:bodyPr/>
          <a:lstStyle/>
          <a:p>
            <a:fld id="{9A488578-D14F-4402-8B23-DA1DEBA2F956}" type="slidenum">
              <a:rPr lang="en-US" smtClean="0"/>
              <a:t>172</a:t>
            </a:fld>
            <a:endParaRPr lang="en-US"/>
          </a:p>
        </p:txBody>
      </p:sp>
    </p:spTree>
    <p:extLst>
      <p:ext uri="{BB962C8B-B14F-4D97-AF65-F5344CB8AC3E}">
        <p14:creationId xmlns:p14="http://schemas.microsoft.com/office/powerpoint/2010/main" val="16271966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real example, but what we would expect a designed constructs scanning mutagenesis to look like</a:t>
            </a:r>
          </a:p>
        </p:txBody>
      </p:sp>
      <p:sp>
        <p:nvSpPr>
          <p:cNvPr id="4" name="Slide Number Placeholder 3"/>
          <p:cNvSpPr>
            <a:spLocks noGrp="1"/>
          </p:cNvSpPr>
          <p:nvPr>
            <p:ph type="sldNum" sz="quarter" idx="5"/>
          </p:nvPr>
        </p:nvSpPr>
        <p:spPr/>
        <p:txBody>
          <a:bodyPr/>
          <a:lstStyle/>
          <a:p>
            <a:fld id="{7D7950CE-9CB4-4235-BFFF-DE81EC30B110}" type="slidenum">
              <a:rPr lang="en-US" smtClean="0"/>
              <a:t>174</a:t>
            </a:fld>
            <a:endParaRPr lang="en-US"/>
          </a:p>
        </p:txBody>
      </p:sp>
    </p:spTree>
    <p:extLst>
      <p:ext uri="{BB962C8B-B14F-4D97-AF65-F5344CB8AC3E}">
        <p14:creationId xmlns:p14="http://schemas.microsoft.com/office/powerpoint/2010/main" val="42618179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GpA</a:t>
            </a:r>
            <a:r>
              <a:rPr lang="en-US" dirty="0"/>
              <a:t> predicted energy score:</a:t>
            </a:r>
          </a:p>
          <a:p>
            <a:r>
              <a:rPr lang="en-US" dirty="0"/>
              <a:t>~-42 = 100%</a:t>
            </a:r>
          </a:p>
          <a:p>
            <a:pPr marL="285750" indent="-285750">
              <a:buFont typeface="Arial" panose="020B0604020202020204" pitchFamily="34" charset="0"/>
              <a:buChar char="•"/>
            </a:pPr>
            <a:r>
              <a:rPr lang="en-US" dirty="0"/>
              <a:t>Best score </a:t>
            </a:r>
          </a:p>
          <a:p>
            <a:pPr marL="742950" lvl="1" indent="-285750">
              <a:buFont typeface="Arial" panose="020B0604020202020204" pitchFamily="34" charset="0"/>
              <a:buChar char="•"/>
            </a:pPr>
            <a:r>
              <a:rPr lang="en-US" dirty="0"/>
              <a:t>-26 = ~75% </a:t>
            </a:r>
            <a:r>
              <a:rPr lang="en-US" dirty="0" err="1"/>
              <a:t>GpA</a:t>
            </a:r>
            <a:endParaRPr lang="en-US" dirty="0"/>
          </a:p>
          <a:p>
            <a:pPr marL="285750" indent="-285750">
              <a:buFont typeface="Arial" panose="020B0604020202020204" pitchFamily="34" charset="0"/>
              <a:buChar char="•"/>
            </a:pPr>
            <a:r>
              <a:rPr lang="en-US" dirty="0"/>
              <a:t>-8 = ~40% </a:t>
            </a:r>
            <a:r>
              <a:rPr lang="en-US" dirty="0" err="1"/>
              <a:t>GpA</a:t>
            </a:r>
            <a:r>
              <a:rPr lang="en-US" dirty="0"/>
              <a:t> usually a cutoff for dimer</a:t>
            </a:r>
          </a:p>
          <a:p>
            <a:pPr marL="742950" lvl="1" indent="-285750">
              <a:buFont typeface="Arial" panose="020B0604020202020204" pitchFamily="34" charset="0"/>
              <a:buChar char="•"/>
            </a:pPr>
            <a:r>
              <a:rPr lang="en-US" dirty="0"/>
              <a:t>Dynamic range increased slightly with sort-seq</a:t>
            </a:r>
          </a:p>
          <a:p>
            <a:pPr marL="1200150" lvl="2" indent="-285750">
              <a:buFont typeface="Arial" panose="020B0604020202020204" pitchFamily="34" charset="0"/>
              <a:buChar char="•"/>
            </a:pPr>
            <a:r>
              <a:rPr lang="en-US" dirty="0"/>
              <a:t>Increase more by using the </a:t>
            </a: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178</a:t>
            </a:fld>
            <a:endParaRPr lang="en-US"/>
          </a:p>
        </p:txBody>
      </p:sp>
    </p:spTree>
    <p:extLst>
      <p:ext uri="{BB962C8B-B14F-4D97-AF65-F5344CB8AC3E}">
        <p14:creationId xmlns:p14="http://schemas.microsoft.com/office/powerpoint/2010/main" val="21008650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study in our lab characterized multiple sequences in terms of sequence, structure, and energy. We have an understanding of how sequence affects structure and energetics that can be probed for sequences of specific energies; with those two pieces of information, leads me to design</a:t>
            </a:r>
          </a:p>
        </p:txBody>
      </p:sp>
      <p:sp>
        <p:nvSpPr>
          <p:cNvPr id="4" name="Slide Number Placeholder 3"/>
          <p:cNvSpPr>
            <a:spLocks noGrp="1"/>
          </p:cNvSpPr>
          <p:nvPr>
            <p:ph type="sldNum" sz="quarter" idx="5"/>
          </p:nvPr>
        </p:nvSpPr>
        <p:spPr/>
        <p:txBody>
          <a:bodyPr/>
          <a:lstStyle/>
          <a:p>
            <a:fld id="{4741D323-695D-4D17-9F05-634A01465F05}" type="slidenum">
              <a:rPr lang="en-US" smtClean="0"/>
              <a:t>179</a:t>
            </a:fld>
            <a:endParaRPr lang="en-US"/>
          </a:p>
        </p:txBody>
      </p:sp>
    </p:spTree>
    <p:extLst>
      <p:ext uri="{BB962C8B-B14F-4D97-AF65-F5344CB8AC3E}">
        <p14:creationId xmlns:p14="http://schemas.microsoft.com/office/powerpoint/2010/main" val="1353010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study in our lab characterized multiple sequences in terms of sequence, structure, and energy. We have an understanding of how sequence affects structure and energetics that can be probed for sequences of specific energies; with those two pieces of information, leads me to design</a:t>
            </a:r>
          </a:p>
        </p:txBody>
      </p:sp>
      <p:sp>
        <p:nvSpPr>
          <p:cNvPr id="4" name="Slide Number Placeholder 3"/>
          <p:cNvSpPr>
            <a:spLocks noGrp="1"/>
          </p:cNvSpPr>
          <p:nvPr>
            <p:ph type="sldNum" sz="quarter" idx="5"/>
          </p:nvPr>
        </p:nvSpPr>
        <p:spPr/>
        <p:txBody>
          <a:bodyPr/>
          <a:lstStyle/>
          <a:p>
            <a:fld id="{4741D323-695D-4D17-9F05-634A01465F05}" type="slidenum">
              <a:rPr lang="en-US" smtClean="0"/>
              <a:t>180</a:t>
            </a:fld>
            <a:endParaRPr lang="en-US"/>
          </a:p>
        </p:txBody>
      </p:sp>
    </p:spTree>
    <p:extLst>
      <p:ext uri="{BB962C8B-B14F-4D97-AF65-F5344CB8AC3E}">
        <p14:creationId xmlns:p14="http://schemas.microsoft.com/office/powerpoint/2010/main" val="13182693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lack of spectral overlap, exciting Cy3 will not result in much excitation of Cy5. This will decrease experimental background fluorescence from the acceptor (</a:t>
            </a:r>
            <a:r>
              <a:rPr lang="en-US" dirty="0" err="1"/>
              <a:t>bleedthrough</a:t>
            </a:r>
            <a:r>
              <a:rPr lang="en-US" dirty="0"/>
              <a:t>), allowing for more confidence in any fluorescence we see from the acceptor as a result of FRET.</a:t>
            </a:r>
          </a:p>
          <a:p>
            <a:endParaRPr lang="en-US" dirty="0"/>
          </a:p>
          <a:p>
            <a:r>
              <a:rPr lang="en-US" dirty="0"/>
              <a:t>Forster radius is 50 angstroms; also remember that overlapping spectra and orientation of the </a:t>
            </a:r>
            <a:r>
              <a:rPr lang="en-US" dirty="0" err="1"/>
              <a:t>fluors</a:t>
            </a:r>
            <a:r>
              <a:rPr lang="en-US" dirty="0"/>
              <a:t> are important</a:t>
            </a:r>
          </a:p>
        </p:txBody>
      </p:sp>
      <p:sp>
        <p:nvSpPr>
          <p:cNvPr id="4" name="Slide Number Placeholder 3"/>
          <p:cNvSpPr>
            <a:spLocks noGrp="1"/>
          </p:cNvSpPr>
          <p:nvPr>
            <p:ph type="sldNum" sz="quarter" idx="5"/>
          </p:nvPr>
        </p:nvSpPr>
        <p:spPr/>
        <p:txBody>
          <a:bodyPr/>
          <a:lstStyle/>
          <a:p>
            <a:fld id="{7D7950CE-9CB4-4235-BFFF-DE81EC30B110}" type="slidenum">
              <a:rPr lang="en-US" smtClean="0"/>
              <a:t>182</a:t>
            </a:fld>
            <a:endParaRPr lang="en-US"/>
          </a:p>
        </p:txBody>
      </p:sp>
    </p:spTree>
    <p:extLst>
      <p:ext uri="{BB962C8B-B14F-4D97-AF65-F5344CB8AC3E}">
        <p14:creationId xmlns:p14="http://schemas.microsoft.com/office/powerpoint/2010/main" val="27141880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my previous aim will deduce the extent at which sidechain packing influences dimerization, it will not measure the biophysical strength of sidechain packing. </a:t>
            </a:r>
            <a:r>
              <a:rPr lang="en-US" dirty="0"/>
              <a:t>I will use FRET to calculate the differences in free energy of association between my designed constructs, thus determining how sidechain packing impacts membrane protein association for a variety of dimers with differences in sidechain packing energy.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41D323-695D-4D17-9F05-634A01465F05}" type="slidenum">
              <a:rPr lang="en-US" smtClean="0"/>
              <a:t>183</a:t>
            </a:fld>
            <a:endParaRPr lang="en-US"/>
          </a:p>
        </p:txBody>
      </p:sp>
    </p:spTree>
    <p:extLst>
      <p:ext uri="{BB962C8B-B14F-4D97-AF65-F5344CB8AC3E}">
        <p14:creationId xmlns:p14="http://schemas.microsoft.com/office/powerpoint/2010/main" val="3642814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designed proteins will be expressed as a chimeric construct in </a:t>
            </a:r>
            <a:r>
              <a:rPr lang="en-US" sz="1200" i="1" kern="1200" dirty="0">
                <a:solidFill>
                  <a:schemeClr val="tx1"/>
                </a:solidFill>
                <a:effectLst/>
                <a:latin typeface="+mn-lt"/>
                <a:ea typeface="+mn-ea"/>
                <a:cs typeface="+mn-cs"/>
              </a:rPr>
              <a:t>E. coli</a:t>
            </a:r>
            <a:r>
              <a:rPr lang="en-US" sz="1200" kern="1200" dirty="0">
                <a:solidFill>
                  <a:schemeClr val="tx1"/>
                </a:solidFill>
                <a:effectLst/>
                <a:latin typeface="+mn-lt"/>
                <a:ea typeface="+mn-ea"/>
                <a:cs typeface="+mn-cs"/>
              </a:rPr>
              <a:t>, with my TM helices attached to staphylococcal nuclease, or SN.</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184</a:t>
            </a:fld>
            <a:endParaRPr lang="en-US"/>
          </a:p>
        </p:txBody>
      </p:sp>
    </p:spTree>
    <p:extLst>
      <p:ext uri="{BB962C8B-B14F-4D97-AF65-F5344CB8AC3E}">
        <p14:creationId xmlns:p14="http://schemas.microsoft.com/office/powerpoint/2010/main" val="268420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8</a:t>
            </a:fld>
            <a:endParaRPr lang="en-US"/>
          </a:p>
        </p:txBody>
      </p:sp>
    </p:spTree>
    <p:extLst>
      <p:ext uri="{BB962C8B-B14F-4D97-AF65-F5344CB8AC3E}">
        <p14:creationId xmlns:p14="http://schemas.microsoft.com/office/powerpoint/2010/main" val="24662948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expression, these chimeras will be extracted from the membrane and then purified in detergent micelles.</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185</a:t>
            </a:fld>
            <a:endParaRPr lang="en-US"/>
          </a:p>
        </p:txBody>
      </p:sp>
    </p:spTree>
    <p:extLst>
      <p:ext uri="{BB962C8B-B14F-4D97-AF65-F5344CB8AC3E}">
        <p14:creationId xmlns:p14="http://schemas.microsoft.com/office/powerpoint/2010/main" val="36920078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Half of this protein is labeled by donor and other half by acceptor</a:t>
            </a:r>
          </a:p>
        </p:txBody>
      </p:sp>
      <p:sp>
        <p:nvSpPr>
          <p:cNvPr id="4" name="Slide Number Placeholder 3"/>
          <p:cNvSpPr>
            <a:spLocks noGrp="1"/>
          </p:cNvSpPr>
          <p:nvPr>
            <p:ph type="sldNum" sz="quarter" idx="5"/>
          </p:nvPr>
        </p:nvSpPr>
        <p:spPr/>
        <p:txBody>
          <a:bodyPr/>
          <a:lstStyle/>
          <a:p>
            <a:fld id="{7D7950CE-9CB4-4235-BFFF-DE81EC30B110}" type="slidenum">
              <a:rPr lang="en-US" smtClean="0"/>
              <a:t>186</a:t>
            </a:fld>
            <a:endParaRPr lang="en-US"/>
          </a:p>
        </p:txBody>
      </p:sp>
    </p:spTree>
    <p:extLst>
      <p:ext uri="{BB962C8B-B14F-4D97-AF65-F5344CB8AC3E}">
        <p14:creationId xmlns:p14="http://schemas.microsoft.com/office/powerpoint/2010/main" val="10305966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Populations then mixed 50 50. These can then be reconstituted in different concentrations of lipids (different protein/lipid ratios). High protein/lipid = dimer </a:t>
            </a:r>
          </a:p>
        </p:txBody>
      </p:sp>
      <p:sp>
        <p:nvSpPr>
          <p:cNvPr id="4" name="Slide Number Placeholder 3"/>
          <p:cNvSpPr>
            <a:spLocks noGrp="1"/>
          </p:cNvSpPr>
          <p:nvPr>
            <p:ph type="sldNum" sz="quarter" idx="5"/>
          </p:nvPr>
        </p:nvSpPr>
        <p:spPr/>
        <p:txBody>
          <a:bodyPr/>
          <a:lstStyle/>
          <a:p>
            <a:fld id="{7D7950CE-9CB4-4235-BFFF-DE81EC30B110}" type="slidenum">
              <a:rPr lang="en-US" smtClean="0"/>
              <a:t>187</a:t>
            </a:fld>
            <a:endParaRPr lang="en-US"/>
          </a:p>
        </p:txBody>
      </p:sp>
    </p:spTree>
    <p:extLst>
      <p:ext uri="{BB962C8B-B14F-4D97-AF65-F5344CB8AC3E}">
        <p14:creationId xmlns:p14="http://schemas.microsoft.com/office/powerpoint/2010/main" val="2550650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Low protein/lipid = monomer. By doing a gradient of these mole fractions, I will be able to see the transition from dimer to monomer, enabling me to get the </a:t>
            </a:r>
            <a:r>
              <a:rPr lang="en-US" sz="1200" kern="1200" dirty="0" err="1">
                <a:solidFill>
                  <a:schemeClr val="tx1"/>
                </a:solidFill>
                <a:effectLst/>
                <a:latin typeface="+mn-lt"/>
                <a:ea typeface="+mn-ea"/>
                <a:cs typeface="+mn-cs"/>
              </a:rPr>
              <a:t>Kd</a:t>
            </a:r>
            <a:r>
              <a:rPr lang="en-US" sz="1200" kern="1200" dirty="0">
                <a:solidFill>
                  <a:schemeClr val="tx1"/>
                </a:solidFill>
                <a:effectLst/>
                <a:latin typeface="+mn-lt"/>
                <a:ea typeface="+mn-ea"/>
                <a:cs typeface="+mn-cs"/>
              </a:rPr>
              <a:t>. Then using </a:t>
            </a:r>
            <a:r>
              <a:rPr lang="en-US" sz="1200" kern="1200" dirty="0" err="1">
                <a:solidFill>
                  <a:schemeClr val="tx1"/>
                </a:solidFill>
                <a:effectLst/>
                <a:latin typeface="+mn-lt"/>
                <a:ea typeface="+mn-ea"/>
                <a:cs typeface="+mn-cs"/>
              </a:rPr>
              <a:t>Kd</a:t>
            </a:r>
            <a:r>
              <a:rPr lang="en-US" sz="1200" kern="1200" dirty="0">
                <a:solidFill>
                  <a:schemeClr val="tx1"/>
                </a:solidFill>
                <a:effectLst/>
                <a:latin typeface="+mn-lt"/>
                <a:ea typeface="+mn-ea"/>
                <a:cs typeface="+mn-cs"/>
              </a:rPr>
              <a:t> can calculate the free energy of association of a subset of my designed sequences. </a:t>
            </a:r>
          </a:p>
        </p:txBody>
      </p:sp>
      <p:sp>
        <p:nvSpPr>
          <p:cNvPr id="4" name="Slide Number Placeholder 3"/>
          <p:cNvSpPr>
            <a:spLocks noGrp="1"/>
          </p:cNvSpPr>
          <p:nvPr>
            <p:ph type="sldNum" sz="quarter" idx="5"/>
          </p:nvPr>
        </p:nvSpPr>
        <p:spPr/>
        <p:txBody>
          <a:bodyPr/>
          <a:lstStyle/>
          <a:p>
            <a:fld id="{7D7950CE-9CB4-4235-BFFF-DE81EC30B110}" type="slidenum">
              <a:rPr lang="en-US" smtClean="0"/>
              <a:t>188</a:t>
            </a:fld>
            <a:endParaRPr lang="en-US"/>
          </a:p>
        </p:txBody>
      </p:sp>
    </p:spTree>
    <p:extLst>
      <p:ext uri="{BB962C8B-B14F-4D97-AF65-F5344CB8AC3E}">
        <p14:creationId xmlns:p14="http://schemas.microsoft.com/office/powerpoint/2010/main" val="11371854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Robertson lab: chloride channel dimerization; calculated potential fluorescence values for FRET if randomly distributed (50% signal) and then did FRET and saw that their calculations were correct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strength of association is known, can calculate a curve, which means you can back calculate to change in fluorescence</a:t>
            </a:r>
          </a:p>
        </p:txBody>
      </p:sp>
      <p:sp>
        <p:nvSpPr>
          <p:cNvPr id="4" name="Slide Number Placeholder 3"/>
          <p:cNvSpPr>
            <a:spLocks noGrp="1"/>
          </p:cNvSpPr>
          <p:nvPr>
            <p:ph type="sldNum" sz="quarter" idx="5"/>
          </p:nvPr>
        </p:nvSpPr>
        <p:spPr/>
        <p:txBody>
          <a:bodyPr/>
          <a:lstStyle/>
          <a:p>
            <a:fld id="{7D7950CE-9CB4-4235-BFFF-DE81EC30B110}" type="slidenum">
              <a:rPr lang="en-US" smtClean="0"/>
              <a:t>189</a:t>
            </a:fld>
            <a:endParaRPr lang="en-US"/>
          </a:p>
        </p:txBody>
      </p:sp>
    </p:spTree>
    <p:extLst>
      <p:ext uri="{BB962C8B-B14F-4D97-AF65-F5344CB8AC3E}">
        <p14:creationId xmlns:p14="http://schemas.microsoft.com/office/powerpoint/2010/main" val="3263111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use FRET to calculate the differences in free energy of association between my designed constructs, thus determining how sidechain packing impacts membrane protein association for a variety of dimers with differences in sidechain packing energy. To do so, I can measure changes in fluorescence of a subset of TMs labeled with fluorophores, where I will see only donor fluorescence (green) if they are not associating, but if the helices are in close contact, I will see a decrease in donor fluorescence and an increase in acceptor fluorescence (red).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190</a:t>
            </a:fld>
            <a:endParaRPr lang="en-US"/>
          </a:p>
        </p:txBody>
      </p:sp>
    </p:spTree>
    <p:extLst>
      <p:ext uri="{BB962C8B-B14F-4D97-AF65-F5344CB8AC3E}">
        <p14:creationId xmlns:p14="http://schemas.microsoft.com/office/powerpoint/2010/main" val="1355778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possible due to the differences in excitation and emission wavelengths from my fluorophores. The donor fluoresces when excited by a specific wavelength that has little affect on the acceptor. If the donor fluorophore is near an acceptor fluorophore, it will undergo an energy transfer event, leading to the excitation of the acceptor fluorophore, due to the donor emission and acceptor excitation spectral overlap. </a:t>
            </a:r>
          </a:p>
        </p:txBody>
      </p:sp>
      <p:sp>
        <p:nvSpPr>
          <p:cNvPr id="4" name="Slide Number Placeholder 3"/>
          <p:cNvSpPr>
            <a:spLocks noGrp="1"/>
          </p:cNvSpPr>
          <p:nvPr>
            <p:ph type="sldNum" sz="quarter" idx="5"/>
          </p:nvPr>
        </p:nvSpPr>
        <p:spPr/>
        <p:txBody>
          <a:bodyPr/>
          <a:lstStyle/>
          <a:p>
            <a:fld id="{7D7950CE-9CB4-4235-BFFF-DE81EC30B110}" type="slidenum">
              <a:rPr lang="en-US" smtClean="0"/>
              <a:t>191</a:t>
            </a:fld>
            <a:endParaRPr lang="en-US"/>
          </a:p>
        </p:txBody>
      </p:sp>
    </p:spTree>
    <p:extLst>
      <p:ext uri="{BB962C8B-B14F-4D97-AF65-F5344CB8AC3E}">
        <p14:creationId xmlns:p14="http://schemas.microsoft.com/office/powerpoint/2010/main" val="6067193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change in acceptor fluorescence, we can calculate the free energy of association of each sequence. On the Y-axis is fluorescence at 670, the wavelength that we measure our acceptor fluorescence at, and on the x-axis is mole fraction, or the protein over detergent/lipid ratio. On the graph, each of these points is a fluorescent value from different mole fractions and the equation below the curve has been derived to fit a dimer by changes in fluorescence. By fitting our points to this equation, I can solve for the </a:t>
            </a:r>
            <a:r>
              <a:rPr lang="en-US" dirty="0" err="1"/>
              <a:t>Kd</a:t>
            </a:r>
            <a:r>
              <a:rPr lang="en-US" dirty="0"/>
              <a:t> where the equilibrium is 50% monomer and 50% dimer, which I can then use to determine the free energy of association for each construct.</a:t>
            </a:r>
          </a:p>
          <a:p>
            <a:endParaRPr lang="en-US" dirty="0"/>
          </a:p>
          <a:p>
            <a:r>
              <a:rPr lang="en-US" dirty="0"/>
              <a:t>Break the derivation of the equation down</a:t>
            </a:r>
          </a:p>
        </p:txBody>
      </p:sp>
      <p:sp>
        <p:nvSpPr>
          <p:cNvPr id="4" name="Slide Number Placeholder 3"/>
          <p:cNvSpPr>
            <a:spLocks noGrp="1"/>
          </p:cNvSpPr>
          <p:nvPr>
            <p:ph type="sldNum" sz="quarter" idx="5"/>
          </p:nvPr>
        </p:nvSpPr>
        <p:spPr/>
        <p:txBody>
          <a:bodyPr/>
          <a:lstStyle/>
          <a:p>
            <a:fld id="{7D7950CE-9CB4-4235-BFFF-DE81EC30B110}" type="slidenum">
              <a:rPr lang="en-US" smtClean="0"/>
              <a:t>192</a:t>
            </a:fld>
            <a:endParaRPr lang="en-US"/>
          </a:p>
        </p:txBody>
      </p:sp>
    </p:spTree>
    <p:extLst>
      <p:ext uri="{BB962C8B-B14F-4D97-AF65-F5344CB8AC3E}">
        <p14:creationId xmlns:p14="http://schemas.microsoft.com/office/powerpoint/2010/main" val="34607472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43335F0-C195-4B72-BA76-275C133E09BB}"/>
              </a:ext>
            </a:extLst>
          </p:cNvPr>
          <p:cNvSpPr>
            <a:spLocks noGrp="1"/>
          </p:cNvSpPr>
          <p:nvPr>
            <p:ph type="body" idx="1"/>
          </p:nvPr>
        </p:nvSpPr>
        <p:spPr/>
        <p:txBody>
          <a:bodyPr/>
          <a:lstStyle/>
          <a:p>
            <a:pPr marL="171450" indent="-171450">
              <a:buFont typeface="Arial" panose="020B0604020202020204" pitchFamily="34" charset="0"/>
              <a:buChar char="•"/>
            </a:pPr>
            <a:r>
              <a:rPr lang="en-US" dirty="0"/>
              <a:t>Exploring straight helices in the PDB to design straight helices</a:t>
            </a:r>
          </a:p>
          <a:p>
            <a:pPr marL="171450" indent="-171450">
              <a:buFont typeface="Arial" panose="020B0604020202020204" pitchFamily="34" charset="0"/>
              <a:buChar char="•"/>
            </a:pPr>
            <a:r>
              <a:rPr lang="en-US" dirty="0"/>
              <a:t>White = backbone of interest</a:t>
            </a:r>
          </a:p>
          <a:p>
            <a:pPr marL="171450" indent="-171450">
              <a:buFont typeface="Arial" panose="020B0604020202020204" pitchFamily="34" charset="0"/>
              <a:buChar char="•"/>
            </a:pPr>
            <a:r>
              <a:rPr lang="en-US" dirty="0"/>
              <a:t>Yellow = straight helices to compare to backbone to determine if it is straight</a:t>
            </a:r>
          </a:p>
          <a:p>
            <a:pPr marL="171450" indent="-171450">
              <a:buFont typeface="Arial" panose="020B0604020202020204" pitchFamily="34" charset="0"/>
              <a:buChar char="•"/>
            </a:pPr>
            <a:r>
              <a:rPr lang="en-US" dirty="0"/>
              <a:t>Previous research has done similar analyses on geometries from the PDB, but my research has expanded on this by specifically exploring the geometric space for straight helices. In doing so, I have been able to determine geometries that would be likely more appropriate for designing homodimers using straight helices. (explanation is a little complex; write notes here)</a:t>
            </a:r>
          </a:p>
          <a:p>
            <a:endParaRPr lang="en-US" dirty="0"/>
          </a:p>
        </p:txBody>
      </p:sp>
    </p:spTree>
    <p:extLst>
      <p:ext uri="{BB962C8B-B14F-4D97-AF65-F5344CB8AC3E}">
        <p14:creationId xmlns:p14="http://schemas.microsoft.com/office/powerpoint/2010/main" val="793434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9</a:t>
            </a:fld>
            <a:endParaRPr lang="en-US"/>
          </a:p>
        </p:txBody>
      </p:sp>
    </p:spTree>
    <p:extLst>
      <p:ext uri="{BB962C8B-B14F-4D97-AF65-F5344CB8AC3E}">
        <p14:creationId xmlns:p14="http://schemas.microsoft.com/office/powerpoint/2010/main" val="2397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10</a:t>
            </a:fld>
            <a:endParaRPr lang="en-US"/>
          </a:p>
        </p:txBody>
      </p:sp>
    </p:spTree>
    <p:extLst>
      <p:ext uri="{BB962C8B-B14F-4D97-AF65-F5344CB8AC3E}">
        <p14:creationId xmlns:p14="http://schemas.microsoft.com/office/powerpoint/2010/main" val="2239714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F6E-B688-5DE5-051A-7AB52AB30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384BA2-8239-6C62-EF45-F75EF074E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5D51D6-BAD2-2EFF-1A22-57E2A449C6C1}"/>
              </a:ext>
            </a:extLst>
          </p:cNvPr>
          <p:cNvSpPr>
            <a:spLocks noGrp="1"/>
          </p:cNvSpPr>
          <p:nvPr>
            <p:ph type="dt" sz="half" idx="10"/>
          </p:nvPr>
        </p:nvSpPr>
        <p:spPr/>
        <p:txBody>
          <a:bodyPr/>
          <a:lstStyle/>
          <a:p>
            <a:fld id="{E386412A-B14B-47D7-8BD7-8B193DC3CC6C}" type="datetimeFigureOut">
              <a:rPr lang="en-US" smtClean="0"/>
              <a:t>11/6/2023</a:t>
            </a:fld>
            <a:endParaRPr lang="en-US"/>
          </a:p>
        </p:txBody>
      </p:sp>
      <p:sp>
        <p:nvSpPr>
          <p:cNvPr id="5" name="Footer Placeholder 4">
            <a:extLst>
              <a:ext uri="{FF2B5EF4-FFF2-40B4-BE49-F238E27FC236}">
                <a16:creationId xmlns:a16="http://schemas.microsoft.com/office/drawing/2014/main" id="{747A08D5-5418-C686-F706-F31D556F4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71F09-CA1A-79C7-5ABB-C28A94286F04}"/>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742517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A140-4909-0F7D-F8DE-EFC5DB31B1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FEE98D-7676-D28C-D235-4E161DF0C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58DBD6-F72B-E0CC-8635-199F30F95BA4}"/>
              </a:ext>
            </a:extLst>
          </p:cNvPr>
          <p:cNvSpPr>
            <a:spLocks noGrp="1"/>
          </p:cNvSpPr>
          <p:nvPr>
            <p:ph type="dt" sz="half" idx="10"/>
          </p:nvPr>
        </p:nvSpPr>
        <p:spPr/>
        <p:txBody>
          <a:bodyPr/>
          <a:lstStyle/>
          <a:p>
            <a:fld id="{E386412A-B14B-47D7-8BD7-8B193DC3CC6C}" type="datetimeFigureOut">
              <a:rPr lang="en-US" smtClean="0"/>
              <a:t>11/6/2023</a:t>
            </a:fld>
            <a:endParaRPr lang="en-US"/>
          </a:p>
        </p:txBody>
      </p:sp>
      <p:sp>
        <p:nvSpPr>
          <p:cNvPr id="5" name="Footer Placeholder 4">
            <a:extLst>
              <a:ext uri="{FF2B5EF4-FFF2-40B4-BE49-F238E27FC236}">
                <a16:creationId xmlns:a16="http://schemas.microsoft.com/office/drawing/2014/main" id="{D6172D69-4807-A4D9-12A8-FF554EBA5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1EA1E-10A4-D723-42E8-B54D02BE6557}"/>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01426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45BEC-53A9-2585-9A8D-0C00D480D8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088277-D50E-EA17-E7E3-EDCA069E37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18108-2B68-8BB7-73FD-1016F654419F}"/>
              </a:ext>
            </a:extLst>
          </p:cNvPr>
          <p:cNvSpPr>
            <a:spLocks noGrp="1"/>
          </p:cNvSpPr>
          <p:nvPr>
            <p:ph type="dt" sz="half" idx="10"/>
          </p:nvPr>
        </p:nvSpPr>
        <p:spPr/>
        <p:txBody>
          <a:bodyPr/>
          <a:lstStyle/>
          <a:p>
            <a:fld id="{E386412A-B14B-47D7-8BD7-8B193DC3CC6C}" type="datetimeFigureOut">
              <a:rPr lang="en-US" smtClean="0"/>
              <a:t>11/6/2023</a:t>
            </a:fld>
            <a:endParaRPr lang="en-US"/>
          </a:p>
        </p:txBody>
      </p:sp>
      <p:sp>
        <p:nvSpPr>
          <p:cNvPr id="5" name="Footer Placeholder 4">
            <a:extLst>
              <a:ext uri="{FF2B5EF4-FFF2-40B4-BE49-F238E27FC236}">
                <a16:creationId xmlns:a16="http://schemas.microsoft.com/office/drawing/2014/main" id="{E06C37A1-3F8D-0604-87BF-885246F71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B852A-E1C6-DC73-83C5-CBEE84447470}"/>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661868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1118-5EDD-804C-0972-6931EFBA6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B8EC5-4557-85C7-D7C7-EE06EEC73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0C088-0226-E736-02BE-A1C3F6E04F7B}"/>
              </a:ext>
            </a:extLst>
          </p:cNvPr>
          <p:cNvSpPr>
            <a:spLocks noGrp="1"/>
          </p:cNvSpPr>
          <p:nvPr>
            <p:ph type="dt" sz="half" idx="10"/>
          </p:nvPr>
        </p:nvSpPr>
        <p:spPr/>
        <p:txBody>
          <a:bodyPr/>
          <a:lstStyle/>
          <a:p>
            <a:fld id="{E386412A-B14B-47D7-8BD7-8B193DC3CC6C}" type="datetimeFigureOut">
              <a:rPr lang="en-US" smtClean="0"/>
              <a:t>11/6/2023</a:t>
            </a:fld>
            <a:endParaRPr lang="en-US"/>
          </a:p>
        </p:txBody>
      </p:sp>
      <p:sp>
        <p:nvSpPr>
          <p:cNvPr id="5" name="Footer Placeholder 4">
            <a:extLst>
              <a:ext uri="{FF2B5EF4-FFF2-40B4-BE49-F238E27FC236}">
                <a16:creationId xmlns:a16="http://schemas.microsoft.com/office/drawing/2014/main" id="{B2EBCEC9-844B-8A63-E475-0F6BAB9BD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AF641-DF9F-EA22-1EE6-C8DCC2286526}"/>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54802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20B7-203E-8507-F659-D43132D801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6F06E-388C-4E4D-E3FA-A644E97166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1FBFD3-1462-9446-025B-95D2F87EEBB9}"/>
              </a:ext>
            </a:extLst>
          </p:cNvPr>
          <p:cNvSpPr>
            <a:spLocks noGrp="1"/>
          </p:cNvSpPr>
          <p:nvPr>
            <p:ph type="dt" sz="half" idx="10"/>
          </p:nvPr>
        </p:nvSpPr>
        <p:spPr/>
        <p:txBody>
          <a:bodyPr/>
          <a:lstStyle/>
          <a:p>
            <a:fld id="{E386412A-B14B-47D7-8BD7-8B193DC3CC6C}" type="datetimeFigureOut">
              <a:rPr lang="en-US" smtClean="0"/>
              <a:t>11/6/2023</a:t>
            </a:fld>
            <a:endParaRPr lang="en-US"/>
          </a:p>
        </p:txBody>
      </p:sp>
      <p:sp>
        <p:nvSpPr>
          <p:cNvPr id="5" name="Footer Placeholder 4">
            <a:extLst>
              <a:ext uri="{FF2B5EF4-FFF2-40B4-BE49-F238E27FC236}">
                <a16:creationId xmlns:a16="http://schemas.microsoft.com/office/drawing/2014/main" id="{780162D4-BAC8-0AC9-0CF0-64EDC0676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9BCFA-4DFC-1FCD-A41C-184F0C0EB805}"/>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24421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BA81-A1D2-6C75-815C-E71EE0926A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6189BE-1860-0DB1-0860-AA1935AAFA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C5AF27-1B69-67F6-3C18-3273882B82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23EB24-0D04-7F6C-51CE-8E6C09B59DAC}"/>
              </a:ext>
            </a:extLst>
          </p:cNvPr>
          <p:cNvSpPr>
            <a:spLocks noGrp="1"/>
          </p:cNvSpPr>
          <p:nvPr>
            <p:ph type="dt" sz="half" idx="10"/>
          </p:nvPr>
        </p:nvSpPr>
        <p:spPr/>
        <p:txBody>
          <a:bodyPr/>
          <a:lstStyle/>
          <a:p>
            <a:fld id="{E386412A-B14B-47D7-8BD7-8B193DC3CC6C}" type="datetimeFigureOut">
              <a:rPr lang="en-US" smtClean="0"/>
              <a:t>11/6/2023</a:t>
            </a:fld>
            <a:endParaRPr lang="en-US"/>
          </a:p>
        </p:txBody>
      </p:sp>
      <p:sp>
        <p:nvSpPr>
          <p:cNvPr id="6" name="Footer Placeholder 5">
            <a:extLst>
              <a:ext uri="{FF2B5EF4-FFF2-40B4-BE49-F238E27FC236}">
                <a16:creationId xmlns:a16="http://schemas.microsoft.com/office/drawing/2014/main" id="{6C33CE13-9445-05DC-6BB6-9147B4AF1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BAB23D-736C-353A-6139-1B0D402A815E}"/>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1845581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0916-5EB2-2E6F-71AA-804A025B6D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792EA-7FA3-806C-45D4-A0AEEE16A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915CFF-4822-E35E-81F8-11C1DCE61C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00603-0B54-70C9-FD2E-CD23719A4C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09AEB4-B0E3-F7B2-EDB8-AEF980FC20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1073B2-7051-F2D8-E257-E36CCF59BF13}"/>
              </a:ext>
            </a:extLst>
          </p:cNvPr>
          <p:cNvSpPr>
            <a:spLocks noGrp="1"/>
          </p:cNvSpPr>
          <p:nvPr>
            <p:ph type="dt" sz="half" idx="10"/>
          </p:nvPr>
        </p:nvSpPr>
        <p:spPr/>
        <p:txBody>
          <a:bodyPr/>
          <a:lstStyle/>
          <a:p>
            <a:fld id="{E386412A-B14B-47D7-8BD7-8B193DC3CC6C}" type="datetimeFigureOut">
              <a:rPr lang="en-US" smtClean="0"/>
              <a:t>11/6/2023</a:t>
            </a:fld>
            <a:endParaRPr lang="en-US"/>
          </a:p>
        </p:txBody>
      </p:sp>
      <p:sp>
        <p:nvSpPr>
          <p:cNvPr id="8" name="Footer Placeholder 7">
            <a:extLst>
              <a:ext uri="{FF2B5EF4-FFF2-40B4-BE49-F238E27FC236}">
                <a16:creationId xmlns:a16="http://schemas.microsoft.com/office/drawing/2014/main" id="{85C65C7E-B66E-F462-251B-3CC3E98389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51F4C0-6616-F0D5-7A28-0C4BD5A6A889}"/>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215329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830C-EDF5-0746-23C2-90A9A011DA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F41320-07FD-19F2-62B4-AFCB77F28A4A}"/>
              </a:ext>
            </a:extLst>
          </p:cNvPr>
          <p:cNvSpPr>
            <a:spLocks noGrp="1"/>
          </p:cNvSpPr>
          <p:nvPr>
            <p:ph type="dt" sz="half" idx="10"/>
          </p:nvPr>
        </p:nvSpPr>
        <p:spPr/>
        <p:txBody>
          <a:bodyPr/>
          <a:lstStyle/>
          <a:p>
            <a:fld id="{E386412A-B14B-47D7-8BD7-8B193DC3CC6C}" type="datetimeFigureOut">
              <a:rPr lang="en-US" smtClean="0"/>
              <a:t>11/6/2023</a:t>
            </a:fld>
            <a:endParaRPr lang="en-US"/>
          </a:p>
        </p:txBody>
      </p:sp>
      <p:sp>
        <p:nvSpPr>
          <p:cNvPr id="4" name="Footer Placeholder 3">
            <a:extLst>
              <a:ext uri="{FF2B5EF4-FFF2-40B4-BE49-F238E27FC236}">
                <a16:creationId xmlns:a16="http://schemas.microsoft.com/office/drawing/2014/main" id="{993594CB-D187-7F9A-E701-F44850886A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54A6C6-BD6B-0F6E-6C26-289242712A30}"/>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02616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D7A085-5D80-A75E-8051-8C3F899C8B83}"/>
              </a:ext>
            </a:extLst>
          </p:cNvPr>
          <p:cNvSpPr>
            <a:spLocks noGrp="1"/>
          </p:cNvSpPr>
          <p:nvPr>
            <p:ph type="dt" sz="half" idx="10"/>
          </p:nvPr>
        </p:nvSpPr>
        <p:spPr/>
        <p:txBody>
          <a:bodyPr/>
          <a:lstStyle/>
          <a:p>
            <a:fld id="{E386412A-B14B-47D7-8BD7-8B193DC3CC6C}" type="datetimeFigureOut">
              <a:rPr lang="en-US" smtClean="0"/>
              <a:t>11/6/2023</a:t>
            </a:fld>
            <a:endParaRPr lang="en-US"/>
          </a:p>
        </p:txBody>
      </p:sp>
      <p:sp>
        <p:nvSpPr>
          <p:cNvPr id="3" name="Footer Placeholder 2">
            <a:extLst>
              <a:ext uri="{FF2B5EF4-FFF2-40B4-BE49-F238E27FC236}">
                <a16:creationId xmlns:a16="http://schemas.microsoft.com/office/drawing/2014/main" id="{2B31DF8D-7C6C-9082-21DB-D4E416F0F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FF5058-0DCF-4CEB-D8F6-EEDDC1ADD6B5}"/>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24367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A2E8-CD34-8DB5-ED23-BF992C118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D7A375-79D5-5956-2077-89C28A69B0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90A7F8-15DA-91E1-6DDB-A52EB6E84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71E0A-2812-62F2-64B5-F12DE3891314}"/>
              </a:ext>
            </a:extLst>
          </p:cNvPr>
          <p:cNvSpPr>
            <a:spLocks noGrp="1"/>
          </p:cNvSpPr>
          <p:nvPr>
            <p:ph type="dt" sz="half" idx="10"/>
          </p:nvPr>
        </p:nvSpPr>
        <p:spPr/>
        <p:txBody>
          <a:bodyPr/>
          <a:lstStyle/>
          <a:p>
            <a:fld id="{E386412A-B14B-47D7-8BD7-8B193DC3CC6C}" type="datetimeFigureOut">
              <a:rPr lang="en-US" smtClean="0"/>
              <a:t>11/6/2023</a:t>
            </a:fld>
            <a:endParaRPr lang="en-US"/>
          </a:p>
        </p:txBody>
      </p:sp>
      <p:sp>
        <p:nvSpPr>
          <p:cNvPr id="6" name="Footer Placeholder 5">
            <a:extLst>
              <a:ext uri="{FF2B5EF4-FFF2-40B4-BE49-F238E27FC236}">
                <a16:creationId xmlns:a16="http://schemas.microsoft.com/office/drawing/2014/main" id="{7548964F-4239-BFF5-96FD-A5D09121AB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82C5D-CD39-CE83-6858-6C6605475992}"/>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4026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9DC4-A937-661F-4FC1-E86752C4A3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CB14DD-C203-4DCB-3F69-6B40CB596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6DD94B-1FA6-C12E-7F1C-3783D4429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797FF-1869-5B26-5210-AB5A82FC3FE5}"/>
              </a:ext>
            </a:extLst>
          </p:cNvPr>
          <p:cNvSpPr>
            <a:spLocks noGrp="1"/>
          </p:cNvSpPr>
          <p:nvPr>
            <p:ph type="dt" sz="half" idx="10"/>
          </p:nvPr>
        </p:nvSpPr>
        <p:spPr/>
        <p:txBody>
          <a:bodyPr/>
          <a:lstStyle/>
          <a:p>
            <a:fld id="{E386412A-B14B-47D7-8BD7-8B193DC3CC6C}" type="datetimeFigureOut">
              <a:rPr lang="en-US" smtClean="0"/>
              <a:t>11/6/2023</a:t>
            </a:fld>
            <a:endParaRPr lang="en-US"/>
          </a:p>
        </p:txBody>
      </p:sp>
      <p:sp>
        <p:nvSpPr>
          <p:cNvPr id="6" name="Footer Placeholder 5">
            <a:extLst>
              <a:ext uri="{FF2B5EF4-FFF2-40B4-BE49-F238E27FC236}">
                <a16:creationId xmlns:a16="http://schemas.microsoft.com/office/drawing/2014/main" id="{527E53D3-EE88-7269-E388-1106AC235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7F68B6-D59A-DC34-BF59-FFE3C175CDB8}"/>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58738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BDA16-0A45-D275-1A5A-48A7C20097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54C02A-9468-A1DF-38F7-B96E1DF5DC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CDD073-27D7-2963-0B9C-F75CA8FF7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6412A-B14B-47D7-8BD7-8B193DC3CC6C}" type="datetimeFigureOut">
              <a:rPr lang="en-US" smtClean="0"/>
              <a:t>11/6/2023</a:t>
            </a:fld>
            <a:endParaRPr lang="en-US"/>
          </a:p>
        </p:txBody>
      </p:sp>
      <p:sp>
        <p:nvSpPr>
          <p:cNvPr id="5" name="Footer Placeholder 4">
            <a:extLst>
              <a:ext uri="{FF2B5EF4-FFF2-40B4-BE49-F238E27FC236}">
                <a16:creationId xmlns:a16="http://schemas.microsoft.com/office/drawing/2014/main" id="{BD251BA9-426D-D752-96F4-8FFB00D13E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134FBC-2B72-BDCA-A305-5A61F984A0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4DB00-835F-4D12-A371-2A3B253C6373}" type="slidenum">
              <a:rPr lang="en-US" smtClean="0"/>
              <a:t>‹#›</a:t>
            </a:fld>
            <a:endParaRPr lang="en-US"/>
          </a:p>
        </p:txBody>
      </p:sp>
    </p:spTree>
    <p:extLst>
      <p:ext uri="{BB962C8B-B14F-4D97-AF65-F5344CB8AC3E}">
        <p14:creationId xmlns:p14="http://schemas.microsoft.com/office/powerpoint/2010/main" val="4216850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8.gif"/></Relationships>
</file>

<file path=ppt/slides/_rels/slide18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9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customXml" Target="../ink/ink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2.png"/><Relationship Id="rId7" Type="http://schemas.openxmlformats.org/officeDocument/2006/relationships/customXml" Target="../ink/ink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customXml" Target="../ink/ink2.xml"/><Relationship Id="rId10" Type="http://schemas.openxmlformats.org/officeDocument/2006/relationships/customXml" Target="../ink/ink6.xml"/><Relationship Id="rId4" Type="http://schemas.openxmlformats.org/officeDocument/2006/relationships/image" Target="../media/image31.png"/><Relationship Id="rId9" Type="http://schemas.openxmlformats.org/officeDocument/2006/relationships/customXml" Target="../ink/ink5.xml"/></Relationships>
</file>

<file path=ppt/slides/_rels/slide28.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2.png"/><Relationship Id="rId7" Type="http://schemas.openxmlformats.org/officeDocument/2006/relationships/customXml" Target="../ink/ink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customXml" Target="../ink/ink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BB6B-AEF0-4771-9F4C-4E67C0126DD6}"/>
              </a:ext>
            </a:extLst>
          </p:cNvPr>
          <p:cNvSpPr>
            <a:spLocks noGrp="1"/>
          </p:cNvSpPr>
          <p:nvPr>
            <p:ph type="ctrTitle"/>
          </p:nvPr>
        </p:nvSpPr>
        <p:spPr/>
        <p:txBody>
          <a:bodyPr>
            <a:normAutofit fontScale="90000"/>
          </a:bodyPr>
          <a:lstStyle/>
          <a:p>
            <a:r>
              <a:rPr lang="en-US" dirty="0"/>
              <a:t>Assessing van der Waals packing as a driving force in membrane protein folding</a:t>
            </a:r>
          </a:p>
        </p:txBody>
      </p:sp>
      <p:sp>
        <p:nvSpPr>
          <p:cNvPr id="3" name="Subtitle 2">
            <a:extLst>
              <a:ext uri="{FF2B5EF4-FFF2-40B4-BE49-F238E27FC236}">
                <a16:creationId xmlns:a16="http://schemas.microsoft.com/office/drawing/2014/main" id="{C0B57BF6-2F64-4C0C-AE44-E02A83D91D36}"/>
              </a:ext>
            </a:extLst>
          </p:cNvPr>
          <p:cNvSpPr>
            <a:spLocks noGrp="1"/>
          </p:cNvSpPr>
          <p:nvPr>
            <p:ph type="subTitle" idx="1"/>
          </p:nvPr>
        </p:nvSpPr>
        <p:spPr/>
        <p:txBody>
          <a:bodyPr/>
          <a:lstStyle/>
          <a:p>
            <a:r>
              <a:rPr lang="en-US" dirty="0" err="1"/>
              <a:t>IPiB</a:t>
            </a:r>
            <a:r>
              <a:rPr lang="en-US" dirty="0"/>
              <a:t> Seminar</a:t>
            </a:r>
          </a:p>
          <a:p>
            <a:r>
              <a:rPr lang="en-US" dirty="0"/>
              <a:t>Gilbert Loiseau</a:t>
            </a:r>
          </a:p>
        </p:txBody>
      </p:sp>
    </p:spTree>
    <p:extLst>
      <p:ext uri="{BB962C8B-B14F-4D97-AF65-F5344CB8AC3E}">
        <p14:creationId xmlns:p14="http://schemas.microsoft.com/office/powerpoint/2010/main" val="1367367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10</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0" name="Picture 19">
            <a:extLst>
              <a:ext uri="{FF2B5EF4-FFF2-40B4-BE49-F238E27FC236}">
                <a16:creationId xmlns:a16="http://schemas.microsoft.com/office/drawing/2014/main" id="{8F1EA29C-8CE1-AE61-228D-9C9426604D0A}"/>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a:off x="8244376" y="2134298"/>
            <a:ext cx="1375223" cy="3356556"/>
          </a:xfrm>
          <a:prstGeom prst="rect">
            <a:avLst/>
          </a:prstGeom>
        </p:spPr>
      </p:pic>
      <p:pic>
        <p:nvPicPr>
          <p:cNvPr id="18" name="Picture 17">
            <a:extLst>
              <a:ext uri="{FF2B5EF4-FFF2-40B4-BE49-F238E27FC236}">
                <a16:creationId xmlns:a16="http://schemas.microsoft.com/office/drawing/2014/main" id="{5715D992-6CFC-5387-804A-F63FB0735B7E}"/>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rot="1411157">
            <a:off x="9997897" y="2104271"/>
            <a:ext cx="1375223" cy="3356556"/>
          </a:xfrm>
          <a:prstGeom prst="rect">
            <a:avLst/>
          </a:prstGeom>
        </p:spPr>
      </p:pic>
    </p:spTree>
    <p:extLst>
      <p:ext uri="{BB962C8B-B14F-4D97-AF65-F5344CB8AC3E}">
        <p14:creationId xmlns:p14="http://schemas.microsoft.com/office/powerpoint/2010/main" val="24526738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14D22-20E6-BCF8-3E8F-44A100A8C4B6}"/>
              </a:ext>
            </a:extLst>
          </p:cNvPr>
          <p:cNvPicPr>
            <a:picLocks noChangeAspect="1"/>
          </p:cNvPicPr>
          <p:nvPr/>
        </p:nvPicPr>
        <p:blipFill rotWithShape="1">
          <a:blip r:embed="rId2">
            <a:extLst>
              <a:ext uri="{28A0092B-C50C-407E-A947-70E740481C1C}">
                <a14:useLocalDpi xmlns:a14="http://schemas.microsoft.com/office/drawing/2010/main" val="0"/>
              </a:ext>
            </a:extLst>
          </a:blip>
          <a:srcRect b="9458"/>
          <a:stretch/>
        </p:blipFill>
        <p:spPr>
          <a:xfrm>
            <a:off x="1717634" y="773022"/>
            <a:ext cx="8535396" cy="5796056"/>
          </a:xfrm>
          <a:prstGeom prst="rect">
            <a:avLst/>
          </a:prstGeom>
        </p:spPr>
      </p:pic>
      <p:cxnSp>
        <p:nvCxnSpPr>
          <p:cNvPr id="10" name="Straight Connector 9">
            <a:extLst>
              <a:ext uri="{FF2B5EF4-FFF2-40B4-BE49-F238E27FC236}">
                <a16:creationId xmlns:a16="http://schemas.microsoft.com/office/drawing/2014/main" id="{BC1C49D1-39CD-20BA-2ABF-067B66323AE0}"/>
              </a:ext>
            </a:extLst>
          </p:cNvPr>
          <p:cNvCxnSpPr>
            <a:cxnSpLocks/>
          </p:cNvCxnSpPr>
          <p:nvPr/>
        </p:nvCxnSpPr>
        <p:spPr>
          <a:xfrm>
            <a:off x="2788026" y="4844080"/>
            <a:ext cx="6624917"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AFDC9890-9D7D-91E3-6AC2-18AA0EAECF70}"/>
              </a:ext>
            </a:extLst>
          </p:cNvPr>
          <p:cNvSpPr txBox="1"/>
          <p:nvPr/>
        </p:nvSpPr>
        <p:spPr>
          <a:xfrm>
            <a:off x="0" y="3224121"/>
            <a:ext cx="2693445" cy="1200329"/>
          </a:xfrm>
          <a:prstGeom prst="rect">
            <a:avLst/>
          </a:prstGeom>
          <a:noFill/>
        </p:spPr>
        <p:txBody>
          <a:bodyPr wrap="square" rtlCol="0">
            <a:spAutoFit/>
          </a:bodyPr>
          <a:lstStyle/>
          <a:p>
            <a:r>
              <a:rPr lang="en-US" dirty="0"/>
              <a:t>Fluorescence: </a:t>
            </a:r>
          </a:p>
          <a:p>
            <a:r>
              <a:rPr lang="en-US" dirty="0"/>
              <a:t>% </a:t>
            </a:r>
            <a:r>
              <a:rPr lang="en-US" dirty="0" err="1"/>
              <a:t>GpA</a:t>
            </a:r>
            <a:r>
              <a:rPr lang="en-US" dirty="0"/>
              <a:t> = </a:t>
            </a:r>
          </a:p>
          <a:p>
            <a:r>
              <a:rPr lang="en-US" dirty="0"/>
              <a:t>Design Fluor/</a:t>
            </a:r>
            <a:r>
              <a:rPr lang="en-US" dirty="0" err="1"/>
              <a:t>GpA</a:t>
            </a:r>
            <a:r>
              <a:rPr lang="en-US" dirty="0"/>
              <a:t> Fluor*100%</a:t>
            </a:r>
          </a:p>
        </p:txBody>
      </p:sp>
      <p:cxnSp>
        <p:nvCxnSpPr>
          <p:cNvPr id="14" name="Straight Connector 13">
            <a:extLst>
              <a:ext uri="{FF2B5EF4-FFF2-40B4-BE49-F238E27FC236}">
                <a16:creationId xmlns:a16="http://schemas.microsoft.com/office/drawing/2014/main" id="{591A5EAB-8914-C907-4ED2-A0F714E8040C}"/>
              </a:ext>
            </a:extLst>
          </p:cNvPr>
          <p:cNvCxnSpPr>
            <a:cxnSpLocks/>
          </p:cNvCxnSpPr>
          <p:nvPr/>
        </p:nvCxnSpPr>
        <p:spPr>
          <a:xfrm>
            <a:off x="2796991" y="2369819"/>
            <a:ext cx="6624917"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6E12CD77-E7DD-48A1-1E22-0968DB8AAC22}"/>
              </a:ext>
            </a:extLst>
          </p:cNvPr>
          <p:cNvSpPr txBox="1"/>
          <p:nvPr/>
        </p:nvSpPr>
        <p:spPr>
          <a:xfrm>
            <a:off x="9430872" y="2218765"/>
            <a:ext cx="1066800" cy="369332"/>
          </a:xfrm>
          <a:prstGeom prst="rect">
            <a:avLst/>
          </a:prstGeom>
          <a:noFill/>
        </p:spPr>
        <p:txBody>
          <a:bodyPr wrap="square" rtlCol="0">
            <a:spAutoFit/>
          </a:bodyPr>
          <a:lstStyle/>
          <a:p>
            <a:r>
              <a:rPr lang="en-US" dirty="0" err="1"/>
              <a:t>GpA</a:t>
            </a:r>
            <a:endParaRPr lang="en-US" dirty="0"/>
          </a:p>
        </p:txBody>
      </p:sp>
      <p:sp>
        <p:nvSpPr>
          <p:cNvPr id="16" name="TextBox 15">
            <a:extLst>
              <a:ext uri="{FF2B5EF4-FFF2-40B4-BE49-F238E27FC236}">
                <a16:creationId xmlns:a16="http://schemas.microsoft.com/office/drawing/2014/main" id="{E9DCA0E7-121B-983F-C2A0-7BFBA2B0B038}"/>
              </a:ext>
            </a:extLst>
          </p:cNvPr>
          <p:cNvSpPr txBox="1"/>
          <p:nvPr/>
        </p:nvSpPr>
        <p:spPr>
          <a:xfrm>
            <a:off x="9426496" y="4591015"/>
            <a:ext cx="1066800" cy="369332"/>
          </a:xfrm>
          <a:prstGeom prst="rect">
            <a:avLst/>
          </a:prstGeom>
          <a:noFill/>
        </p:spPr>
        <p:txBody>
          <a:bodyPr wrap="square" rtlCol="0">
            <a:spAutoFit/>
          </a:bodyPr>
          <a:lstStyle/>
          <a:p>
            <a:r>
              <a:rPr lang="en-US" dirty="0"/>
              <a:t>G83I</a:t>
            </a:r>
          </a:p>
        </p:txBody>
      </p:sp>
      <p:sp>
        <p:nvSpPr>
          <p:cNvPr id="17" name="Title 1">
            <a:extLst>
              <a:ext uri="{FF2B5EF4-FFF2-40B4-BE49-F238E27FC236}">
                <a16:creationId xmlns:a16="http://schemas.microsoft.com/office/drawing/2014/main" id="{353837BA-B305-BE4C-BC4F-FA4F3A45B2C2}"/>
              </a:ext>
            </a:extLst>
          </p:cNvPr>
          <p:cNvSpPr>
            <a:spLocks noGrp="1"/>
          </p:cNvSpPr>
          <p:nvPr>
            <p:ph type="title"/>
          </p:nvPr>
        </p:nvSpPr>
        <p:spPr>
          <a:xfrm>
            <a:off x="0" y="24463"/>
            <a:ext cx="12192000" cy="1325563"/>
          </a:xfrm>
        </p:spPr>
        <p:txBody>
          <a:bodyPr>
            <a:normAutofit/>
          </a:bodyPr>
          <a:lstStyle/>
          <a:p>
            <a:r>
              <a:rPr lang="en-US" dirty="0"/>
              <a:t>Majority of designed sequence associate more than monomer G83I</a:t>
            </a:r>
          </a:p>
        </p:txBody>
      </p:sp>
      <p:sp>
        <p:nvSpPr>
          <p:cNvPr id="18" name="TextBox 17">
            <a:extLst>
              <a:ext uri="{FF2B5EF4-FFF2-40B4-BE49-F238E27FC236}">
                <a16:creationId xmlns:a16="http://schemas.microsoft.com/office/drawing/2014/main" id="{FD320F46-2424-30EA-6091-7B5212EE26EA}"/>
              </a:ext>
            </a:extLst>
          </p:cNvPr>
          <p:cNvSpPr txBox="1"/>
          <p:nvPr/>
        </p:nvSpPr>
        <p:spPr>
          <a:xfrm>
            <a:off x="5531221" y="6488393"/>
            <a:ext cx="1353670" cy="369332"/>
          </a:xfrm>
          <a:prstGeom prst="rect">
            <a:avLst/>
          </a:prstGeom>
          <a:noFill/>
        </p:spPr>
        <p:txBody>
          <a:bodyPr wrap="square" rtlCol="0">
            <a:spAutoFit/>
          </a:bodyPr>
          <a:lstStyle/>
          <a:p>
            <a:r>
              <a:rPr lang="en-US" b="1" dirty="0"/>
              <a:t>Sequence</a:t>
            </a:r>
          </a:p>
        </p:txBody>
      </p:sp>
      <p:sp>
        <p:nvSpPr>
          <p:cNvPr id="19" name="TextBox 18">
            <a:extLst>
              <a:ext uri="{FF2B5EF4-FFF2-40B4-BE49-F238E27FC236}">
                <a16:creationId xmlns:a16="http://schemas.microsoft.com/office/drawing/2014/main" id="{9C6FCB4C-638F-ECD0-72FA-206BD0CFD6EA}"/>
              </a:ext>
            </a:extLst>
          </p:cNvPr>
          <p:cNvSpPr txBox="1"/>
          <p:nvPr/>
        </p:nvSpPr>
        <p:spPr>
          <a:xfrm rot="16200000">
            <a:off x="1350754" y="3486383"/>
            <a:ext cx="1736017" cy="369332"/>
          </a:xfrm>
          <a:prstGeom prst="rect">
            <a:avLst/>
          </a:prstGeom>
          <a:noFill/>
        </p:spPr>
        <p:txBody>
          <a:bodyPr wrap="square" rtlCol="0">
            <a:spAutoFit/>
          </a:bodyPr>
          <a:lstStyle/>
          <a:p>
            <a:r>
              <a:rPr lang="en-US" b="1" dirty="0"/>
              <a:t>Percent </a:t>
            </a:r>
            <a:r>
              <a:rPr lang="en-US" b="1" dirty="0" err="1"/>
              <a:t>GpA</a:t>
            </a:r>
            <a:endParaRPr lang="en-US" b="1" dirty="0"/>
          </a:p>
        </p:txBody>
      </p:sp>
      <p:sp>
        <p:nvSpPr>
          <p:cNvPr id="20" name="Rectangle 19">
            <a:extLst>
              <a:ext uri="{FF2B5EF4-FFF2-40B4-BE49-F238E27FC236}">
                <a16:creationId xmlns:a16="http://schemas.microsoft.com/office/drawing/2014/main" id="{4833E920-2E45-D7E8-C961-9CC3AD5D5D24}"/>
              </a:ext>
            </a:extLst>
          </p:cNvPr>
          <p:cNvSpPr/>
          <p:nvPr/>
        </p:nvSpPr>
        <p:spPr>
          <a:xfrm>
            <a:off x="5244353" y="1057835"/>
            <a:ext cx="1640538" cy="448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D0CCC47-11B6-C818-FF62-5964B710F30E}"/>
              </a:ext>
            </a:extLst>
          </p:cNvPr>
          <p:cNvSpPr>
            <a:spLocks noGrp="1"/>
          </p:cNvSpPr>
          <p:nvPr>
            <p:ph type="sldNum" sz="quarter" idx="12"/>
          </p:nvPr>
        </p:nvSpPr>
        <p:spPr/>
        <p:txBody>
          <a:bodyPr/>
          <a:lstStyle/>
          <a:p>
            <a:fld id="{38809924-730C-4E07-87B2-3E9CE88EB416}" type="slidenum">
              <a:rPr lang="en-US" smtClean="0"/>
              <a:t>100</a:t>
            </a:fld>
            <a:endParaRPr lang="en-US"/>
          </a:p>
        </p:txBody>
      </p:sp>
    </p:spTree>
    <p:extLst>
      <p:ext uri="{BB962C8B-B14F-4D97-AF65-F5344CB8AC3E}">
        <p14:creationId xmlns:p14="http://schemas.microsoft.com/office/powerpoint/2010/main" val="2744029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47AC0D-7C13-F3F8-1CED-371E5ECBE241}"/>
              </a:ext>
            </a:extLst>
          </p:cNvPr>
          <p:cNvSpPr>
            <a:spLocks noGrp="1"/>
          </p:cNvSpPr>
          <p:nvPr>
            <p:ph type="sldNum" sz="quarter" idx="12"/>
          </p:nvPr>
        </p:nvSpPr>
        <p:spPr/>
        <p:txBody>
          <a:bodyPr/>
          <a:lstStyle/>
          <a:p>
            <a:fld id="{310FD748-9934-4BE0-8086-B1A24885F31D}" type="slidenum">
              <a:rPr lang="en-US" smtClean="0"/>
              <a:t>101</a:t>
            </a:fld>
            <a:endParaRPr lang="en-US"/>
          </a:p>
        </p:txBody>
      </p:sp>
      <p:sp>
        <p:nvSpPr>
          <p:cNvPr id="14" name="TextBox 13">
            <a:extLst>
              <a:ext uri="{FF2B5EF4-FFF2-40B4-BE49-F238E27FC236}">
                <a16:creationId xmlns:a16="http://schemas.microsoft.com/office/drawing/2014/main" id="{63EFEFD5-4B5D-1D2A-5E9D-3B94921D0292}"/>
              </a:ext>
            </a:extLst>
          </p:cNvPr>
          <p:cNvSpPr txBox="1"/>
          <p:nvPr/>
        </p:nvSpPr>
        <p:spPr>
          <a:xfrm>
            <a:off x="9368117" y="2738718"/>
            <a:ext cx="1066800" cy="369332"/>
          </a:xfrm>
          <a:prstGeom prst="rect">
            <a:avLst/>
          </a:prstGeom>
          <a:noFill/>
        </p:spPr>
        <p:txBody>
          <a:bodyPr wrap="square" rtlCol="0">
            <a:spAutoFit/>
          </a:bodyPr>
          <a:lstStyle/>
          <a:p>
            <a:r>
              <a:rPr lang="en-US" dirty="0" err="1"/>
              <a:t>GpA</a:t>
            </a:r>
            <a:endParaRPr lang="en-US" dirty="0"/>
          </a:p>
        </p:txBody>
      </p:sp>
      <p:sp>
        <p:nvSpPr>
          <p:cNvPr id="15" name="TextBox 14">
            <a:extLst>
              <a:ext uri="{FF2B5EF4-FFF2-40B4-BE49-F238E27FC236}">
                <a16:creationId xmlns:a16="http://schemas.microsoft.com/office/drawing/2014/main" id="{470FB088-3509-2600-B117-CA197CAB9548}"/>
              </a:ext>
            </a:extLst>
          </p:cNvPr>
          <p:cNvSpPr txBox="1"/>
          <p:nvPr/>
        </p:nvSpPr>
        <p:spPr>
          <a:xfrm>
            <a:off x="9363741" y="4626872"/>
            <a:ext cx="1066800" cy="369332"/>
          </a:xfrm>
          <a:prstGeom prst="rect">
            <a:avLst/>
          </a:prstGeom>
          <a:noFill/>
        </p:spPr>
        <p:txBody>
          <a:bodyPr wrap="square" rtlCol="0">
            <a:spAutoFit/>
          </a:bodyPr>
          <a:lstStyle/>
          <a:p>
            <a:r>
              <a:rPr lang="en-US" dirty="0"/>
              <a:t>G83I</a:t>
            </a:r>
          </a:p>
        </p:txBody>
      </p:sp>
      <p:sp>
        <p:nvSpPr>
          <p:cNvPr id="18" name="TextBox 17">
            <a:extLst>
              <a:ext uri="{FF2B5EF4-FFF2-40B4-BE49-F238E27FC236}">
                <a16:creationId xmlns:a16="http://schemas.microsoft.com/office/drawing/2014/main" id="{79D9E246-929F-BA05-064B-1B8B67DA7EB7}"/>
              </a:ext>
            </a:extLst>
          </p:cNvPr>
          <p:cNvSpPr txBox="1"/>
          <p:nvPr/>
        </p:nvSpPr>
        <p:spPr>
          <a:xfrm>
            <a:off x="354555" y="3369564"/>
            <a:ext cx="2693445" cy="1200329"/>
          </a:xfrm>
          <a:prstGeom prst="rect">
            <a:avLst/>
          </a:prstGeom>
          <a:noFill/>
        </p:spPr>
        <p:txBody>
          <a:bodyPr wrap="square" rtlCol="0">
            <a:spAutoFit/>
          </a:bodyPr>
          <a:lstStyle/>
          <a:p>
            <a:r>
              <a:rPr lang="en-US" dirty="0"/>
              <a:t>Fluorescence: </a:t>
            </a:r>
          </a:p>
          <a:p>
            <a:r>
              <a:rPr lang="en-US" dirty="0"/>
              <a:t>% </a:t>
            </a:r>
            <a:r>
              <a:rPr lang="en-US" dirty="0" err="1"/>
              <a:t>GpA</a:t>
            </a:r>
            <a:r>
              <a:rPr lang="en-US" dirty="0"/>
              <a:t> = </a:t>
            </a:r>
          </a:p>
          <a:p>
            <a:r>
              <a:rPr lang="en-US" dirty="0"/>
              <a:t>Design Fluor/</a:t>
            </a:r>
            <a:r>
              <a:rPr lang="en-US" dirty="0" err="1"/>
              <a:t>GpA</a:t>
            </a:r>
            <a:r>
              <a:rPr lang="en-US" dirty="0"/>
              <a:t> Fluor*100%</a:t>
            </a:r>
          </a:p>
        </p:txBody>
      </p:sp>
      <p:sp>
        <p:nvSpPr>
          <p:cNvPr id="19" name="Rectangle 18">
            <a:extLst>
              <a:ext uri="{FF2B5EF4-FFF2-40B4-BE49-F238E27FC236}">
                <a16:creationId xmlns:a16="http://schemas.microsoft.com/office/drawing/2014/main" id="{3B519A87-8E18-71DD-8C3D-7321B54652C4}"/>
              </a:ext>
            </a:extLst>
          </p:cNvPr>
          <p:cNvSpPr/>
          <p:nvPr/>
        </p:nvSpPr>
        <p:spPr>
          <a:xfrm>
            <a:off x="5318760" y="1341120"/>
            <a:ext cx="2072640" cy="23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CB643A-3D84-A4E5-C8E4-7B4525416D64}"/>
              </a:ext>
            </a:extLst>
          </p:cNvPr>
          <p:cNvSpPr/>
          <p:nvPr/>
        </p:nvSpPr>
        <p:spPr>
          <a:xfrm>
            <a:off x="8961120" y="1630745"/>
            <a:ext cx="380102" cy="239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3FE73BF-502E-6DDF-C4D8-118C313AD20F}"/>
              </a:ext>
            </a:extLst>
          </p:cNvPr>
          <p:cNvSpPr>
            <a:spLocks noGrp="1"/>
          </p:cNvSpPr>
          <p:nvPr>
            <p:ph type="title"/>
          </p:nvPr>
        </p:nvSpPr>
        <p:spPr>
          <a:xfrm>
            <a:off x="838200" y="212724"/>
            <a:ext cx="10515600" cy="1325563"/>
          </a:xfrm>
        </p:spPr>
        <p:txBody>
          <a:bodyPr>
            <a:normAutofit/>
          </a:bodyPr>
          <a:lstStyle/>
          <a:p>
            <a:r>
              <a:rPr lang="en-US" dirty="0"/>
              <a:t>Results from our experiments are compared to a strong dimer </a:t>
            </a:r>
            <a:r>
              <a:rPr lang="en-US" dirty="0" err="1"/>
              <a:t>GpA</a:t>
            </a:r>
            <a:r>
              <a:rPr lang="en-US" dirty="0"/>
              <a:t> and monomer G83I</a:t>
            </a:r>
          </a:p>
        </p:txBody>
      </p:sp>
      <p:sp>
        <p:nvSpPr>
          <p:cNvPr id="8" name="TextBox 7">
            <a:extLst>
              <a:ext uri="{FF2B5EF4-FFF2-40B4-BE49-F238E27FC236}">
                <a16:creationId xmlns:a16="http://schemas.microsoft.com/office/drawing/2014/main" id="{95D2595B-EE86-41B0-1E25-0D6F4B03BBA7}"/>
              </a:ext>
            </a:extLst>
          </p:cNvPr>
          <p:cNvSpPr txBox="1"/>
          <p:nvPr/>
        </p:nvSpPr>
        <p:spPr>
          <a:xfrm>
            <a:off x="9368117" y="2738718"/>
            <a:ext cx="1066800" cy="369332"/>
          </a:xfrm>
          <a:prstGeom prst="rect">
            <a:avLst/>
          </a:prstGeom>
          <a:noFill/>
        </p:spPr>
        <p:txBody>
          <a:bodyPr wrap="square" rtlCol="0">
            <a:spAutoFit/>
          </a:bodyPr>
          <a:lstStyle/>
          <a:p>
            <a:r>
              <a:rPr lang="en-US" dirty="0" err="1"/>
              <a:t>GpA</a:t>
            </a:r>
            <a:endParaRPr lang="en-US" dirty="0"/>
          </a:p>
        </p:txBody>
      </p:sp>
      <p:sp>
        <p:nvSpPr>
          <p:cNvPr id="9" name="TextBox 8">
            <a:extLst>
              <a:ext uri="{FF2B5EF4-FFF2-40B4-BE49-F238E27FC236}">
                <a16:creationId xmlns:a16="http://schemas.microsoft.com/office/drawing/2014/main" id="{DBC0D484-E91D-2B98-9BE6-0E13301EF863}"/>
              </a:ext>
            </a:extLst>
          </p:cNvPr>
          <p:cNvSpPr txBox="1"/>
          <p:nvPr/>
        </p:nvSpPr>
        <p:spPr>
          <a:xfrm>
            <a:off x="9363741" y="4626872"/>
            <a:ext cx="1066800" cy="369332"/>
          </a:xfrm>
          <a:prstGeom prst="rect">
            <a:avLst/>
          </a:prstGeom>
          <a:noFill/>
        </p:spPr>
        <p:txBody>
          <a:bodyPr wrap="square" rtlCol="0">
            <a:spAutoFit/>
          </a:bodyPr>
          <a:lstStyle/>
          <a:p>
            <a:r>
              <a:rPr lang="en-US" dirty="0"/>
              <a:t>G83I</a:t>
            </a:r>
          </a:p>
        </p:txBody>
      </p:sp>
      <p:pic>
        <p:nvPicPr>
          <p:cNvPr id="2" name="Picture 1">
            <a:extLst>
              <a:ext uri="{FF2B5EF4-FFF2-40B4-BE49-F238E27FC236}">
                <a16:creationId xmlns:a16="http://schemas.microsoft.com/office/drawing/2014/main" id="{AE54D4D1-42D0-09EC-09ED-C875968A6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407" y="1077531"/>
            <a:ext cx="7671438" cy="5753579"/>
          </a:xfrm>
          <a:prstGeom prst="rect">
            <a:avLst/>
          </a:prstGeom>
        </p:spPr>
      </p:pic>
      <p:sp>
        <p:nvSpPr>
          <p:cNvPr id="7" name="Rectangle 6">
            <a:extLst>
              <a:ext uri="{FF2B5EF4-FFF2-40B4-BE49-F238E27FC236}">
                <a16:creationId xmlns:a16="http://schemas.microsoft.com/office/drawing/2014/main" id="{A7269746-0D2A-C46E-4D1D-BDC146225981}"/>
              </a:ext>
            </a:extLst>
          </p:cNvPr>
          <p:cNvSpPr/>
          <p:nvPr/>
        </p:nvSpPr>
        <p:spPr>
          <a:xfrm>
            <a:off x="3343838" y="1812060"/>
            <a:ext cx="5916704" cy="4373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FAD3E7A-0B5A-6BA5-8026-387F699775CB}"/>
              </a:ext>
            </a:extLst>
          </p:cNvPr>
          <p:cNvCxnSpPr>
            <a:cxnSpLocks/>
          </p:cNvCxnSpPr>
          <p:nvPr/>
        </p:nvCxnSpPr>
        <p:spPr>
          <a:xfrm>
            <a:off x="3325907" y="4726570"/>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9950D63-FB37-70F9-3AA7-78242471542B}"/>
              </a:ext>
            </a:extLst>
          </p:cNvPr>
          <p:cNvCxnSpPr>
            <a:cxnSpLocks/>
          </p:cNvCxnSpPr>
          <p:nvPr/>
        </p:nvCxnSpPr>
        <p:spPr>
          <a:xfrm>
            <a:off x="3316941" y="2521251"/>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4C41C95-477C-144C-EB19-AA570FA12C33}"/>
              </a:ext>
            </a:extLst>
          </p:cNvPr>
          <p:cNvSpPr txBox="1"/>
          <p:nvPr/>
        </p:nvSpPr>
        <p:spPr>
          <a:xfrm>
            <a:off x="9350186" y="2308415"/>
            <a:ext cx="1066800" cy="369332"/>
          </a:xfrm>
          <a:prstGeom prst="rect">
            <a:avLst/>
          </a:prstGeom>
          <a:noFill/>
        </p:spPr>
        <p:txBody>
          <a:bodyPr wrap="square" rtlCol="0">
            <a:spAutoFit/>
          </a:bodyPr>
          <a:lstStyle/>
          <a:p>
            <a:r>
              <a:rPr lang="en-US" dirty="0" err="1"/>
              <a:t>GpA</a:t>
            </a:r>
            <a:endParaRPr lang="en-US" dirty="0"/>
          </a:p>
        </p:txBody>
      </p:sp>
      <p:sp>
        <p:nvSpPr>
          <p:cNvPr id="16" name="TextBox 15">
            <a:extLst>
              <a:ext uri="{FF2B5EF4-FFF2-40B4-BE49-F238E27FC236}">
                <a16:creationId xmlns:a16="http://schemas.microsoft.com/office/drawing/2014/main" id="{E9CF3997-8A58-B678-06BC-FCD2EF1401A8}"/>
              </a:ext>
            </a:extLst>
          </p:cNvPr>
          <p:cNvSpPr txBox="1"/>
          <p:nvPr/>
        </p:nvSpPr>
        <p:spPr>
          <a:xfrm>
            <a:off x="9318915" y="4519299"/>
            <a:ext cx="1066800" cy="369332"/>
          </a:xfrm>
          <a:prstGeom prst="rect">
            <a:avLst/>
          </a:prstGeom>
          <a:noFill/>
        </p:spPr>
        <p:txBody>
          <a:bodyPr wrap="square" rtlCol="0">
            <a:spAutoFit/>
          </a:bodyPr>
          <a:lstStyle/>
          <a:p>
            <a:r>
              <a:rPr lang="en-US" dirty="0"/>
              <a:t>G83I</a:t>
            </a:r>
          </a:p>
        </p:txBody>
      </p:sp>
    </p:spTree>
    <p:extLst>
      <p:ext uri="{BB962C8B-B14F-4D97-AF65-F5344CB8AC3E}">
        <p14:creationId xmlns:p14="http://schemas.microsoft.com/office/powerpoint/2010/main" val="8157435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E77AE-96BC-5C39-2084-F0C9DDFDD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407" y="1077531"/>
            <a:ext cx="7671438" cy="5753579"/>
          </a:xfrm>
          <a:prstGeom prst="rect">
            <a:avLst/>
          </a:prstGeom>
        </p:spPr>
      </p:pic>
      <p:cxnSp>
        <p:nvCxnSpPr>
          <p:cNvPr id="3" name="Straight Connector 2">
            <a:extLst>
              <a:ext uri="{FF2B5EF4-FFF2-40B4-BE49-F238E27FC236}">
                <a16:creationId xmlns:a16="http://schemas.microsoft.com/office/drawing/2014/main" id="{37CB58ED-1620-8AEF-0B87-91E0DB723B1A}"/>
              </a:ext>
            </a:extLst>
          </p:cNvPr>
          <p:cNvCxnSpPr>
            <a:cxnSpLocks/>
          </p:cNvCxnSpPr>
          <p:nvPr/>
        </p:nvCxnSpPr>
        <p:spPr>
          <a:xfrm>
            <a:off x="3325907" y="4726570"/>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6F84FC7-1DFA-510C-D193-F461339FCDDC}"/>
              </a:ext>
            </a:extLst>
          </p:cNvPr>
          <p:cNvCxnSpPr>
            <a:cxnSpLocks/>
          </p:cNvCxnSpPr>
          <p:nvPr/>
        </p:nvCxnSpPr>
        <p:spPr>
          <a:xfrm>
            <a:off x="3316941" y="2521251"/>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D3CA97F-C3DF-5836-3952-87CD30D57E32}"/>
              </a:ext>
            </a:extLst>
          </p:cNvPr>
          <p:cNvSpPr txBox="1"/>
          <p:nvPr/>
        </p:nvSpPr>
        <p:spPr>
          <a:xfrm>
            <a:off x="9350186" y="2308415"/>
            <a:ext cx="1066800" cy="369332"/>
          </a:xfrm>
          <a:prstGeom prst="rect">
            <a:avLst/>
          </a:prstGeom>
          <a:noFill/>
        </p:spPr>
        <p:txBody>
          <a:bodyPr wrap="square" rtlCol="0">
            <a:spAutoFit/>
          </a:bodyPr>
          <a:lstStyle/>
          <a:p>
            <a:r>
              <a:rPr lang="en-US" dirty="0" err="1"/>
              <a:t>GpA</a:t>
            </a:r>
            <a:endParaRPr lang="en-US" dirty="0"/>
          </a:p>
        </p:txBody>
      </p:sp>
      <p:sp>
        <p:nvSpPr>
          <p:cNvPr id="8" name="TextBox 7">
            <a:extLst>
              <a:ext uri="{FF2B5EF4-FFF2-40B4-BE49-F238E27FC236}">
                <a16:creationId xmlns:a16="http://schemas.microsoft.com/office/drawing/2014/main" id="{79DD088C-DABA-7AA4-2442-AF046E1D255A}"/>
              </a:ext>
            </a:extLst>
          </p:cNvPr>
          <p:cNvSpPr txBox="1"/>
          <p:nvPr/>
        </p:nvSpPr>
        <p:spPr>
          <a:xfrm>
            <a:off x="9318915" y="4519299"/>
            <a:ext cx="1066800" cy="369332"/>
          </a:xfrm>
          <a:prstGeom prst="rect">
            <a:avLst/>
          </a:prstGeom>
          <a:noFill/>
        </p:spPr>
        <p:txBody>
          <a:bodyPr wrap="square" rtlCol="0">
            <a:spAutoFit/>
          </a:bodyPr>
          <a:lstStyle/>
          <a:p>
            <a:r>
              <a:rPr lang="en-US" dirty="0"/>
              <a:t>G83I</a:t>
            </a:r>
          </a:p>
        </p:txBody>
      </p:sp>
      <p:sp>
        <p:nvSpPr>
          <p:cNvPr id="4" name="Slide Number Placeholder 3">
            <a:extLst>
              <a:ext uri="{FF2B5EF4-FFF2-40B4-BE49-F238E27FC236}">
                <a16:creationId xmlns:a16="http://schemas.microsoft.com/office/drawing/2014/main" id="{65846B47-CCEB-B6F9-7556-5C01A86AF30B}"/>
              </a:ext>
            </a:extLst>
          </p:cNvPr>
          <p:cNvSpPr>
            <a:spLocks noGrp="1"/>
          </p:cNvSpPr>
          <p:nvPr>
            <p:ph type="sldNum" sz="quarter" idx="12"/>
          </p:nvPr>
        </p:nvSpPr>
        <p:spPr/>
        <p:txBody>
          <a:bodyPr/>
          <a:lstStyle/>
          <a:p>
            <a:fld id="{38809924-730C-4E07-87B2-3E9CE88EB416}" type="slidenum">
              <a:rPr lang="en-US" smtClean="0"/>
              <a:t>102</a:t>
            </a:fld>
            <a:endParaRPr lang="en-US"/>
          </a:p>
        </p:txBody>
      </p:sp>
    </p:spTree>
    <p:extLst>
      <p:ext uri="{BB962C8B-B14F-4D97-AF65-F5344CB8AC3E}">
        <p14:creationId xmlns:p14="http://schemas.microsoft.com/office/powerpoint/2010/main" val="30455725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DAE3-7BD2-9C8A-CFE7-42644D2E6067}"/>
              </a:ext>
            </a:extLst>
          </p:cNvPr>
          <p:cNvSpPr>
            <a:spLocks noGrp="1"/>
          </p:cNvSpPr>
          <p:nvPr>
            <p:ph type="title"/>
          </p:nvPr>
        </p:nvSpPr>
        <p:spPr>
          <a:xfrm>
            <a:off x="838200" y="150653"/>
            <a:ext cx="10515600" cy="1325563"/>
          </a:xfrm>
        </p:spPr>
        <p:txBody>
          <a:bodyPr/>
          <a:lstStyle/>
          <a:p>
            <a:r>
              <a:rPr lang="en-US" dirty="0"/>
              <a:t>Does this strategy work for sequences with the same interface?</a:t>
            </a:r>
          </a:p>
        </p:txBody>
      </p:sp>
      <p:pic>
        <p:nvPicPr>
          <p:cNvPr id="6" name="Content Placeholder 5" descr="Chart, scatter chart&#10;&#10;Description automatically generated">
            <a:extLst>
              <a:ext uri="{FF2B5EF4-FFF2-40B4-BE49-F238E27FC236}">
                <a16:creationId xmlns:a16="http://schemas.microsoft.com/office/drawing/2014/main" id="{7B8F2A78-7F45-75A1-F67B-F286CF41C9D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75"/>
          <a:stretch/>
        </p:blipFill>
        <p:spPr>
          <a:xfrm>
            <a:off x="0" y="2034540"/>
            <a:ext cx="7175712" cy="4823460"/>
          </a:xfrm>
        </p:spPr>
      </p:pic>
      <p:sp>
        <p:nvSpPr>
          <p:cNvPr id="4" name="Slide Number Placeholder 3">
            <a:extLst>
              <a:ext uri="{FF2B5EF4-FFF2-40B4-BE49-F238E27FC236}">
                <a16:creationId xmlns:a16="http://schemas.microsoft.com/office/drawing/2014/main" id="{AF3DB016-CC6F-D6D4-CF76-AFA7336CE46F}"/>
              </a:ext>
            </a:extLst>
          </p:cNvPr>
          <p:cNvSpPr>
            <a:spLocks noGrp="1"/>
          </p:cNvSpPr>
          <p:nvPr>
            <p:ph type="sldNum" sz="quarter" idx="12"/>
          </p:nvPr>
        </p:nvSpPr>
        <p:spPr/>
        <p:txBody>
          <a:bodyPr/>
          <a:lstStyle/>
          <a:p>
            <a:fld id="{310FD748-9934-4BE0-8086-B1A24885F31D}" type="slidenum">
              <a:rPr lang="en-US" smtClean="0"/>
              <a:t>103</a:t>
            </a:fld>
            <a:endParaRPr lang="en-US"/>
          </a:p>
        </p:txBody>
      </p:sp>
      <p:sp>
        <p:nvSpPr>
          <p:cNvPr id="7" name="TextBox 6">
            <a:extLst>
              <a:ext uri="{FF2B5EF4-FFF2-40B4-BE49-F238E27FC236}">
                <a16:creationId xmlns:a16="http://schemas.microsoft.com/office/drawing/2014/main" id="{B6C0480D-FBB7-3AF3-E147-BCD347620F83}"/>
              </a:ext>
            </a:extLst>
          </p:cNvPr>
          <p:cNvSpPr txBox="1"/>
          <p:nvPr/>
        </p:nvSpPr>
        <p:spPr>
          <a:xfrm>
            <a:off x="7109460" y="1950720"/>
            <a:ext cx="4678680" cy="2308324"/>
          </a:xfrm>
          <a:prstGeom prst="rect">
            <a:avLst/>
          </a:prstGeom>
          <a:noFill/>
        </p:spPr>
        <p:txBody>
          <a:bodyPr wrap="square" rtlCol="0">
            <a:spAutoFit/>
          </a:bodyPr>
          <a:lstStyle/>
          <a:p>
            <a:r>
              <a:rPr lang="en-US" sz="1800" b="0" i="0" u="none" strike="noStrike" dirty="0">
                <a:solidFill>
                  <a:srgbClr val="000000"/>
                </a:solidFill>
                <a:effectLst/>
                <a:latin typeface="Calibri" panose="020F0502020204030204" pitchFamily="34" charset="0"/>
              </a:rPr>
              <a:t>Interfaces:</a:t>
            </a:r>
          </a:p>
          <a:p>
            <a:r>
              <a:rPr lang="en-US" sz="1800" b="0" i="0" u="none" strike="noStrike" dirty="0">
                <a:solidFill>
                  <a:srgbClr val="000000"/>
                </a:solidFill>
                <a:effectLst/>
                <a:latin typeface="Calibri" panose="020F0502020204030204" pitchFamily="34" charset="0"/>
              </a:rPr>
              <a:t>L--A--YT-TF--SV-TL—I</a:t>
            </a:r>
          </a:p>
          <a:p>
            <a:r>
              <a:rPr lang="en-US" sz="1800" b="0" i="0" u="none" strike="noStrike" dirty="0">
                <a:solidFill>
                  <a:srgbClr val="000000"/>
                </a:solidFill>
                <a:effectLst/>
                <a:latin typeface="Calibri" panose="020F0502020204030204" pitchFamily="34" charset="0"/>
              </a:rPr>
              <a:t>L--A--YT-TF--AV-TL--I</a:t>
            </a:r>
            <a:r>
              <a:rPr lang="en-US" dirty="0"/>
              <a:t> </a:t>
            </a:r>
            <a:endParaRPr lang="en-US" sz="1800" b="0" i="0" u="none" strike="noStrike" dirty="0">
              <a:solidFill>
                <a:srgbClr val="000000"/>
              </a:solidFill>
              <a:effectLst/>
              <a:latin typeface="Calibri" panose="020F0502020204030204" pitchFamily="34" charset="0"/>
            </a:endParaRPr>
          </a:p>
          <a:p>
            <a:r>
              <a:rPr lang="it-IT" sz="1800" b="0" i="0" u="none" strike="noStrike" dirty="0">
                <a:solidFill>
                  <a:srgbClr val="000000"/>
                </a:solidFill>
                <a:effectLst/>
                <a:latin typeface="Calibri" panose="020F0502020204030204" pitchFamily="34" charset="0"/>
              </a:rPr>
              <a:t>L--G--FY-IG--AI-TL—I</a:t>
            </a:r>
          </a:p>
          <a:p>
            <a:endParaRPr lang="it-IT" dirty="0">
              <a:solidFill>
                <a:srgbClr val="000000"/>
              </a:solidFill>
              <a:latin typeface="Calibri" panose="020F0502020204030204" pitchFamily="34" charset="0"/>
            </a:endParaRPr>
          </a:p>
          <a:p>
            <a:r>
              <a:rPr lang="it-IT" dirty="0">
                <a:solidFill>
                  <a:srgbClr val="000000"/>
                </a:solidFill>
                <a:latin typeface="Calibri" panose="020F0502020204030204" pitchFamily="34" charset="0"/>
              </a:rPr>
              <a:t>Geometry:</a:t>
            </a:r>
          </a:p>
          <a:p>
            <a:r>
              <a:rPr lang="it-IT" dirty="0"/>
              <a:t>xShift: 8.51+/-0.33</a:t>
            </a:r>
          </a:p>
          <a:p>
            <a:r>
              <a:rPr lang="it-IT" dirty="0"/>
              <a:t>Angle: 22.45+/-1.23</a:t>
            </a:r>
          </a:p>
        </p:txBody>
      </p:sp>
      <p:cxnSp>
        <p:nvCxnSpPr>
          <p:cNvPr id="8" name="Straight Connector 7">
            <a:extLst>
              <a:ext uri="{FF2B5EF4-FFF2-40B4-BE49-F238E27FC236}">
                <a16:creationId xmlns:a16="http://schemas.microsoft.com/office/drawing/2014/main" id="{26F7ADF5-888D-8915-4B28-9CE17DEC260F}"/>
              </a:ext>
            </a:extLst>
          </p:cNvPr>
          <p:cNvCxnSpPr>
            <a:cxnSpLocks/>
          </p:cNvCxnSpPr>
          <p:nvPr/>
        </p:nvCxnSpPr>
        <p:spPr>
          <a:xfrm>
            <a:off x="907227" y="5095539"/>
            <a:ext cx="5554533"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5B831286-F141-CE1C-F786-3B58E6D282D3}"/>
              </a:ext>
            </a:extLst>
          </p:cNvPr>
          <p:cNvCxnSpPr>
            <a:cxnSpLocks/>
          </p:cNvCxnSpPr>
          <p:nvPr/>
        </p:nvCxnSpPr>
        <p:spPr>
          <a:xfrm>
            <a:off x="907227" y="3312907"/>
            <a:ext cx="5554533"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57E62F08-879F-57DA-6455-BFB7C93AEC98}"/>
              </a:ext>
            </a:extLst>
          </p:cNvPr>
          <p:cNvSpPr/>
          <p:nvPr/>
        </p:nvSpPr>
        <p:spPr>
          <a:xfrm>
            <a:off x="2429660" y="1887715"/>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899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104</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TOXGREEN </a:t>
            </a:r>
            <a:r>
              <a:rPr lang="en-US" sz="9600" dirty="0" err="1"/>
              <a:t>DeltaG</a:t>
            </a:r>
            <a:r>
              <a:rPr lang="en-US" sz="9600" dirty="0"/>
              <a:t> Data</a:t>
            </a:r>
          </a:p>
        </p:txBody>
      </p:sp>
    </p:spTree>
    <p:extLst>
      <p:ext uri="{BB962C8B-B14F-4D97-AF65-F5344CB8AC3E}">
        <p14:creationId xmlns:p14="http://schemas.microsoft.com/office/powerpoint/2010/main" val="22534215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E670-F8EE-43DF-49EA-DA95F9F8A131}"/>
              </a:ext>
            </a:extLst>
          </p:cNvPr>
          <p:cNvSpPr>
            <a:spLocks noGrp="1"/>
          </p:cNvSpPr>
          <p:nvPr>
            <p:ph type="title"/>
          </p:nvPr>
        </p:nvSpPr>
        <p:spPr/>
        <p:txBody>
          <a:bodyPr/>
          <a:lstStyle/>
          <a:p>
            <a:r>
              <a:rPr lang="en-US" dirty="0"/>
              <a:t>TOXGREEN Results</a:t>
            </a:r>
          </a:p>
        </p:txBody>
      </p:sp>
      <p:graphicFrame>
        <p:nvGraphicFramePr>
          <p:cNvPr id="4" name="Chart 3">
            <a:extLst>
              <a:ext uri="{FF2B5EF4-FFF2-40B4-BE49-F238E27FC236}">
                <a16:creationId xmlns:a16="http://schemas.microsoft.com/office/drawing/2014/main" id="{4347A22D-93A1-B246-BCF1-6E523E45E8FE}"/>
              </a:ext>
            </a:extLst>
          </p:cNvPr>
          <p:cNvGraphicFramePr>
            <a:graphicFrameLocks/>
          </p:cNvGraphicFramePr>
          <p:nvPr/>
        </p:nvGraphicFramePr>
        <p:xfrm>
          <a:off x="0" y="2017733"/>
          <a:ext cx="5759622" cy="32396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6664E59-9C97-C274-27DD-1873364B6C4F}"/>
              </a:ext>
            </a:extLst>
          </p:cNvPr>
          <p:cNvGraphicFramePr>
            <a:graphicFrameLocks/>
          </p:cNvGraphicFramePr>
          <p:nvPr/>
        </p:nvGraphicFramePr>
        <p:xfrm>
          <a:off x="6432378" y="1998119"/>
          <a:ext cx="5759622" cy="3239627"/>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FB29E20F-A4CB-60F3-5847-29A5B69956BA}"/>
              </a:ext>
            </a:extLst>
          </p:cNvPr>
          <p:cNvSpPr>
            <a:spLocks noGrp="1"/>
          </p:cNvSpPr>
          <p:nvPr>
            <p:ph type="sldNum" sz="quarter" idx="12"/>
          </p:nvPr>
        </p:nvSpPr>
        <p:spPr/>
        <p:txBody>
          <a:bodyPr/>
          <a:lstStyle/>
          <a:p>
            <a:fld id="{38809924-730C-4E07-87B2-3E9CE88EB416}" type="slidenum">
              <a:rPr lang="en-US" smtClean="0"/>
              <a:t>105</a:t>
            </a:fld>
            <a:endParaRPr lang="en-US"/>
          </a:p>
        </p:txBody>
      </p:sp>
    </p:spTree>
    <p:extLst>
      <p:ext uri="{BB962C8B-B14F-4D97-AF65-F5344CB8AC3E}">
        <p14:creationId xmlns:p14="http://schemas.microsoft.com/office/powerpoint/2010/main" val="13779979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3B0A31C-0FCF-544C-972E-A9CEE6D31441}"/>
              </a:ext>
            </a:extLst>
          </p:cNvPr>
          <p:cNvGraphicFramePr>
            <a:graphicFrameLocks/>
          </p:cNvGraphicFramePr>
          <p:nvPr/>
        </p:nvGraphicFramePr>
        <p:xfrm>
          <a:off x="1168986" y="466164"/>
          <a:ext cx="9854028" cy="5542616"/>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5E41E327-229C-433C-135E-1E185E4B8B0D}"/>
              </a:ext>
            </a:extLst>
          </p:cNvPr>
          <p:cNvSpPr>
            <a:spLocks noGrp="1"/>
          </p:cNvSpPr>
          <p:nvPr>
            <p:ph type="sldNum" sz="quarter" idx="12"/>
          </p:nvPr>
        </p:nvSpPr>
        <p:spPr/>
        <p:txBody>
          <a:bodyPr/>
          <a:lstStyle/>
          <a:p>
            <a:fld id="{38809924-730C-4E07-87B2-3E9CE88EB416}" type="slidenum">
              <a:rPr lang="en-US" smtClean="0"/>
              <a:t>106</a:t>
            </a:fld>
            <a:endParaRPr lang="en-US"/>
          </a:p>
        </p:txBody>
      </p:sp>
    </p:spTree>
    <p:extLst>
      <p:ext uri="{BB962C8B-B14F-4D97-AF65-F5344CB8AC3E}">
        <p14:creationId xmlns:p14="http://schemas.microsoft.com/office/powerpoint/2010/main" val="3808648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C36879-E56B-B240-C70C-E0176FE9A8F5}"/>
              </a:ext>
            </a:extLst>
          </p:cNvPr>
          <p:cNvGraphicFramePr>
            <a:graphicFrameLocks/>
          </p:cNvGraphicFramePr>
          <p:nvPr/>
        </p:nvGraphicFramePr>
        <p:xfrm>
          <a:off x="1213860" y="499716"/>
          <a:ext cx="9764279" cy="585856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9A89DB42-268C-E127-3100-8CFF529AD01A}"/>
              </a:ext>
            </a:extLst>
          </p:cNvPr>
          <p:cNvSpPr>
            <a:spLocks noGrp="1"/>
          </p:cNvSpPr>
          <p:nvPr>
            <p:ph type="sldNum" sz="quarter" idx="12"/>
          </p:nvPr>
        </p:nvSpPr>
        <p:spPr/>
        <p:txBody>
          <a:bodyPr/>
          <a:lstStyle/>
          <a:p>
            <a:fld id="{38809924-730C-4E07-87B2-3E9CE88EB416}" type="slidenum">
              <a:rPr lang="en-US" smtClean="0"/>
              <a:t>107</a:t>
            </a:fld>
            <a:endParaRPr lang="en-US"/>
          </a:p>
        </p:txBody>
      </p:sp>
    </p:spTree>
    <p:extLst>
      <p:ext uri="{BB962C8B-B14F-4D97-AF65-F5344CB8AC3E}">
        <p14:creationId xmlns:p14="http://schemas.microsoft.com/office/powerpoint/2010/main" val="16076781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C36879-E56B-B240-C70C-E0176FE9A8F5}"/>
              </a:ext>
            </a:extLst>
          </p:cNvPr>
          <p:cNvGraphicFramePr>
            <a:graphicFrameLocks/>
          </p:cNvGraphicFramePr>
          <p:nvPr/>
        </p:nvGraphicFramePr>
        <p:xfrm>
          <a:off x="447178" y="329915"/>
          <a:ext cx="9656046" cy="5793628"/>
        </p:xfrm>
        <a:graphic>
          <a:graphicData uri="http://schemas.openxmlformats.org/drawingml/2006/chart">
            <c:chart xmlns:c="http://schemas.openxmlformats.org/drawingml/2006/chart" xmlns:r="http://schemas.openxmlformats.org/officeDocument/2006/relationships" r:id="rId2"/>
          </a:graphicData>
        </a:graphic>
      </p:graphicFrame>
      <p:sp>
        <p:nvSpPr>
          <p:cNvPr id="4" name="Oval 3">
            <a:extLst>
              <a:ext uri="{FF2B5EF4-FFF2-40B4-BE49-F238E27FC236}">
                <a16:creationId xmlns:a16="http://schemas.microsoft.com/office/drawing/2014/main" id="{E31F1A86-1BDF-081A-AB03-BB74F93C014A}"/>
              </a:ext>
            </a:extLst>
          </p:cNvPr>
          <p:cNvSpPr/>
          <p:nvPr/>
        </p:nvSpPr>
        <p:spPr>
          <a:xfrm>
            <a:off x="10300448" y="2725270"/>
            <a:ext cx="116541" cy="134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92FFBE-84BF-F413-DE32-D262DEE2472A}"/>
              </a:ext>
            </a:extLst>
          </p:cNvPr>
          <p:cNvSpPr/>
          <p:nvPr/>
        </p:nvSpPr>
        <p:spPr>
          <a:xfrm>
            <a:off x="10300449" y="3173505"/>
            <a:ext cx="116541" cy="1344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68E52F-7051-37EB-B79A-2847A7B1D9D8}"/>
              </a:ext>
            </a:extLst>
          </p:cNvPr>
          <p:cNvSpPr/>
          <p:nvPr/>
        </p:nvSpPr>
        <p:spPr>
          <a:xfrm>
            <a:off x="10318377" y="3621740"/>
            <a:ext cx="98612" cy="1255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796B0124-5AB1-F184-44E9-DE013921E3A0}"/>
              </a:ext>
            </a:extLst>
          </p:cNvPr>
          <p:cNvSpPr txBox="1"/>
          <p:nvPr/>
        </p:nvSpPr>
        <p:spPr>
          <a:xfrm>
            <a:off x="10551459" y="2644587"/>
            <a:ext cx="1568824" cy="369332"/>
          </a:xfrm>
          <a:prstGeom prst="rect">
            <a:avLst/>
          </a:prstGeom>
          <a:noFill/>
        </p:spPr>
        <p:txBody>
          <a:bodyPr wrap="square" rtlCol="0">
            <a:spAutoFit/>
          </a:bodyPr>
          <a:lstStyle/>
          <a:p>
            <a:r>
              <a:rPr lang="en-US" dirty="0" err="1"/>
              <a:t>Hbond</a:t>
            </a:r>
            <a:r>
              <a:rPr lang="en-US" dirty="0"/>
              <a:t> &lt; 0</a:t>
            </a:r>
          </a:p>
        </p:txBody>
      </p:sp>
      <p:sp>
        <p:nvSpPr>
          <p:cNvPr id="8" name="TextBox 7">
            <a:extLst>
              <a:ext uri="{FF2B5EF4-FFF2-40B4-BE49-F238E27FC236}">
                <a16:creationId xmlns:a16="http://schemas.microsoft.com/office/drawing/2014/main" id="{11DB4DE4-FBBF-32C3-5C4D-17A085ED623D}"/>
              </a:ext>
            </a:extLst>
          </p:cNvPr>
          <p:cNvSpPr txBox="1"/>
          <p:nvPr/>
        </p:nvSpPr>
        <p:spPr>
          <a:xfrm>
            <a:off x="10551459" y="3056074"/>
            <a:ext cx="1568824" cy="369332"/>
          </a:xfrm>
          <a:prstGeom prst="rect">
            <a:avLst/>
          </a:prstGeom>
          <a:noFill/>
        </p:spPr>
        <p:txBody>
          <a:bodyPr wrap="square" rtlCol="0">
            <a:spAutoFit/>
          </a:bodyPr>
          <a:lstStyle/>
          <a:p>
            <a:r>
              <a:rPr lang="en-US" dirty="0"/>
              <a:t>7 &gt; </a:t>
            </a:r>
            <a:r>
              <a:rPr lang="en-US" dirty="0" err="1"/>
              <a:t>Hbond</a:t>
            </a:r>
            <a:r>
              <a:rPr lang="en-US" dirty="0"/>
              <a:t> &gt; 0</a:t>
            </a:r>
          </a:p>
        </p:txBody>
      </p:sp>
      <p:sp>
        <p:nvSpPr>
          <p:cNvPr id="9" name="TextBox 8">
            <a:extLst>
              <a:ext uri="{FF2B5EF4-FFF2-40B4-BE49-F238E27FC236}">
                <a16:creationId xmlns:a16="http://schemas.microsoft.com/office/drawing/2014/main" id="{B5CAD17D-AE4C-6E2F-7CE9-B8C4A7E6C1A6}"/>
              </a:ext>
            </a:extLst>
          </p:cNvPr>
          <p:cNvSpPr txBox="1"/>
          <p:nvPr/>
        </p:nvSpPr>
        <p:spPr>
          <a:xfrm>
            <a:off x="10551459" y="3504309"/>
            <a:ext cx="1568824" cy="369332"/>
          </a:xfrm>
          <a:prstGeom prst="rect">
            <a:avLst/>
          </a:prstGeom>
          <a:noFill/>
        </p:spPr>
        <p:txBody>
          <a:bodyPr wrap="square" rtlCol="0">
            <a:spAutoFit/>
          </a:bodyPr>
          <a:lstStyle/>
          <a:p>
            <a:r>
              <a:rPr lang="en-US" dirty="0" err="1"/>
              <a:t>Hbond</a:t>
            </a:r>
            <a:r>
              <a:rPr lang="en-US" dirty="0"/>
              <a:t> &gt; 7</a:t>
            </a:r>
          </a:p>
        </p:txBody>
      </p:sp>
      <p:sp>
        <p:nvSpPr>
          <p:cNvPr id="2" name="Slide Number Placeholder 1">
            <a:extLst>
              <a:ext uri="{FF2B5EF4-FFF2-40B4-BE49-F238E27FC236}">
                <a16:creationId xmlns:a16="http://schemas.microsoft.com/office/drawing/2014/main" id="{20D85767-5987-8F50-0933-DF7F17A861E6}"/>
              </a:ext>
            </a:extLst>
          </p:cNvPr>
          <p:cNvSpPr>
            <a:spLocks noGrp="1"/>
          </p:cNvSpPr>
          <p:nvPr>
            <p:ph type="sldNum" sz="quarter" idx="12"/>
          </p:nvPr>
        </p:nvSpPr>
        <p:spPr/>
        <p:txBody>
          <a:bodyPr/>
          <a:lstStyle/>
          <a:p>
            <a:fld id="{38809924-730C-4E07-87B2-3E9CE88EB416}" type="slidenum">
              <a:rPr lang="en-US" smtClean="0"/>
              <a:t>108</a:t>
            </a:fld>
            <a:endParaRPr lang="en-US"/>
          </a:p>
        </p:txBody>
      </p:sp>
    </p:spTree>
    <p:extLst>
      <p:ext uri="{BB962C8B-B14F-4D97-AF65-F5344CB8AC3E}">
        <p14:creationId xmlns:p14="http://schemas.microsoft.com/office/powerpoint/2010/main" val="7209104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5B660D3-7041-4F32-B3CB-49BC15A27774}"/>
              </a:ext>
            </a:extLst>
          </p:cNvPr>
          <p:cNvGraphicFramePr>
            <a:graphicFrameLocks noGrp="1"/>
          </p:cNvGraphicFramePr>
          <p:nvPr/>
        </p:nvGraphicFramePr>
        <p:xfrm>
          <a:off x="0" y="1450580"/>
          <a:ext cx="12129245" cy="2804046"/>
        </p:xfrm>
        <a:graphic>
          <a:graphicData uri="http://schemas.openxmlformats.org/drawingml/2006/table">
            <a:tbl>
              <a:tblPr>
                <a:tableStyleId>{5C22544A-7EE6-4342-B048-85BDC9FD1C3A}</a:tableStyleId>
              </a:tblPr>
              <a:tblGrid>
                <a:gridCol w="2580124">
                  <a:extLst>
                    <a:ext uri="{9D8B030D-6E8A-4147-A177-3AD203B41FA5}">
                      <a16:colId xmlns:a16="http://schemas.microsoft.com/office/drawing/2014/main" val="3051096984"/>
                    </a:ext>
                  </a:extLst>
                </a:gridCol>
                <a:gridCol w="2349598">
                  <a:extLst>
                    <a:ext uri="{9D8B030D-6E8A-4147-A177-3AD203B41FA5}">
                      <a16:colId xmlns:a16="http://schemas.microsoft.com/office/drawing/2014/main" val="25438233"/>
                    </a:ext>
                  </a:extLst>
                </a:gridCol>
                <a:gridCol w="1039286">
                  <a:extLst>
                    <a:ext uri="{9D8B030D-6E8A-4147-A177-3AD203B41FA5}">
                      <a16:colId xmlns:a16="http://schemas.microsoft.com/office/drawing/2014/main" val="2618603382"/>
                    </a:ext>
                  </a:extLst>
                </a:gridCol>
                <a:gridCol w="874180">
                  <a:extLst>
                    <a:ext uri="{9D8B030D-6E8A-4147-A177-3AD203B41FA5}">
                      <a16:colId xmlns:a16="http://schemas.microsoft.com/office/drawing/2014/main" val="1052355818"/>
                    </a:ext>
                  </a:extLst>
                </a:gridCol>
                <a:gridCol w="1789337">
                  <a:extLst>
                    <a:ext uri="{9D8B030D-6E8A-4147-A177-3AD203B41FA5}">
                      <a16:colId xmlns:a16="http://schemas.microsoft.com/office/drawing/2014/main" val="3660138462"/>
                    </a:ext>
                  </a:extLst>
                </a:gridCol>
                <a:gridCol w="874180">
                  <a:extLst>
                    <a:ext uri="{9D8B030D-6E8A-4147-A177-3AD203B41FA5}">
                      <a16:colId xmlns:a16="http://schemas.microsoft.com/office/drawing/2014/main" val="1646982872"/>
                    </a:ext>
                  </a:extLst>
                </a:gridCol>
                <a:gridCol w="874180">
                  <a:extLst>
                    <a:ext uri="{9D8B030D-6E8A-4147-A177-3AD203B41FA5}">
                      <a16:colId xmlns:a16="http://schemas.microsoft.com/office/drawing/2014/main" val="4143487474"/>
                    </a:ext>
                  </a:extLst>
                </a:gridCol>
                <a:gridCol w="874180">
                  <a:extLst>
                    <a:ext uri="{9D8B030D-6E8A-4147-A177-3AD203B41FA5}">
                      <a16:colId xmlns:a16="http://schemas.microsoft.com/office/drawing/2014/main" val="2795154531"/>
                    </a:ext>
                  </a:extLst>
                </a:gridCol>
                <a:gridCol w="874180">
                  <a:extLst>
                    <a:ext uri="{9D8B030D-6E8A-4147-A177-3AD203B41FA5}">
                      <a16:colId xmlns:a16="http://schemas.microsoft.com/office/drawing/2014/main" val="3707232752"/>
                    </a:ext>
                  </a:extLst>
                </a:gridCol>
              </a:tblGrid>
              <a:tr h="177119">
                <a:tc>
                  <a:txBody>
                    <a:bodyPr/>
                    <a:lstStyle/>
                    <a:p>
                      <a:pPr algn="l" fontAlgn="b"/>
                      <a:r>
                        <a:rPr lang="en-US" sz="1400" u="none" strike="noStrike" dirty="0">
                          <a:effectLst/>
                        </a:rPr>
                        <a:t>Design</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Sequence</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Total</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Percent GpA</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Percent Standard Deviation</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Region</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VDWDiff</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HBONDDiff</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IMM1Diff</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329381541"/>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AAAYLLLTTLLAALLSFLAAA</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LLLYLLLTTLLAALLSFL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dirty="0">
                          <a:effectLst/>
                        </a:rPr>
                        <a:t>-7.91697</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76.922618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2.131229577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-29.9165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0.0633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21.936</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695880589"/>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LLLYLLLATLLAFLLSFLILI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LLLYLLLATLLAFLLSFL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-18.024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38.957209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0.086752602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-36.4431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0.0108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18.408</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3851266129"/>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LLLYTLLTSLLFTLLTWLILI</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LLLYTLLTSLLFTLLTWL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-24.5886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37.573075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0.996930372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-46.7283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0.493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21.647</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137840644"/>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LLLLWTLLAVLYLLLSFLILI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LLLLWTLLAVLYLLLSFL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-22.7219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102.58591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3.973864768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Left</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-43.7885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0.1282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20.939</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903838177"/>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AAALYVLLWTLALLLSFLAAA</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LLLLYVLLWTLALLLSFL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-19.8712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66.002636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3.3739472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-34.2152</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0.1971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14.147</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4150319122"/>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LLLLAWLLTILLFLLSVLILI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LLLLAWLLTILLFLLSVL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-14.2117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81.1377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6.960337731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-44.609</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0.3655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30.032</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572796903"/>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AAALYFLTSLLAILTSLLAAA</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LLLLYFLTSLLAILTSLL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-17.9537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71.355193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3.221735919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-42.4428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7.1832</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17.306</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276877272"/>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LLLLTWLTALLFTLTSLLILI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LLLLTWLTALLFTLTSLL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-18.4291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44.47732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0.244757786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-40.4782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0.084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21.965</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3015932970"/>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LLLLWVLTWLLTTLTSLLILI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LLLLWVLTWLLTTLTSLL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dirty="0">
                          <a:effectLst/>
                        </a:rPr>
                        <a:t>-23.1847</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88.949868</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2.080701706</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Left</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-45.3569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7.14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15.033</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7241407"/>
                  </a:ext>
                </a:extLst>
              </a:tr>
            </a:tbl>
          </a:graphicData>
        </a:graphic>
      </p:graphicFrame>
      <p:sp>
        <p:nvSpPr>
          <p:cNvPr id="2" name="Slide Number Placeholder 1">
            <a:extLst>
              <a:ext uri="{FF2B5EF4-FFF2-40B4-BE49-F238E27FC236}">
                <a16:creationId xmlns:a16="http://schemas.microsoft.com/office/drawing/2014/main" id="{3B41D75F-2B04-8178-7090-5F3A66335528}"/>
              </a:ext>
            </a:extLst>
          </p:cNvPr>
          <p:cNvSpPr>
            <a:spLocks noGrp="1"/>
          </p:cNvSpPr>
          <p:nvPr>
            <p:ph type="sldNum" sz="quarter" idx="12"/>
          </p:nvPr>
        </p:nvSpPr>
        <p:spPr/>
        <p:txBody>
          <a:bodyPr/>
          <a:lstStyle/>
          <a:p>
            <a:fld id="{38809924-730C-4E07-87B2-3E9CE88EB416}" type="slidenum">
              <a:rPr lang="en-US" smtClean="0"/>
              <a:t>109</a:t>
            </a:fld>
            <a:endParaRPr lang="en-US"/>
          </a:p>
        </p:txBody>
      </p:sp>
    </p:spTree>
    <p:extLst>
      <p:ext uri="{BB962C8B-B14F-4D97-AF65-F5344CB8AC3E}">
        <p14:creationId xmlns:p14="http://schemas.microsoft.com/office/powerpoint/2010/main" val="298042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a:p>
            <a:pPr marL="0" indent="0">
              <a:buNone/>
            </a:pPr>
            <a:r>
              <a:rPr lang="en-US" dirty="0"/>
              <a:t>3. protein-protein packing (sidechain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92CD06C6-DD43-4E72-9700-199D4D1A0D62}"/>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7" name="Slide Number Placeholder 6">
            <a:extLst>
              <a:ext uri="{FF2B5EF4-FFF2-40B4-BE49-F238E27FC236}">
                <a16:creationId xmlns:a16="http://schemas.microsoft.com/office/drawing/2014/main" id="{F4238482-237A-4EC9-B698-CBE509A68258}"/>
              </a:ext>
            </a:extLst>
          </p:cNvPr>
          <p:cNvSpPr>
            <a:spLocks noGrp="1"/>
          </p:cNvSpPr>
          <p:nvPr>
            <p:ph type="sldNum" sz="quarter" idx="12"/>
          </p:nvPr>
        </p:nvSpPr>
        <p:spPr/>
        <p:txBody>
          <a:bodyPr/>
          <a:lstStyle/>
          <a:p>
            <a:fld id="{4E91C212-0822-4214-A666-CB9B8F88F3E1}" type="slidenum">
              <a:rPr lang="en-US" smtClean="0"/>
              <a:t>11</a:t>
            </a:fld>
            <a:endParaRPr lang="en-US"/>
          </a:p>
        </p:txBody>
      </p:sp>
      <p:cxnSp>
        <p:nvCxnSpPr>
          <p:cNvPr id="2" name="Straight Connector 1">
            <a:extLst>
              <a:ext uri="{FF2B5EF4-FFF2-40B4-BE49-F238E27FC236}">
                <a16:creationId xmlns:a16="http://schemas.microsoft.com/office/drawing/2014/main" id="{2B52F5DD-A703-F2AE-FA1E-E44419C1D0F3}"/>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D29B34A3-0CE0-0F96-73F0-E81A4B1F79FF}"/>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1E7065FE-9EFE-71D0-CC44-50504F04C5A0}"/>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09D0CE-8B04-2080-002B-AD11EC9C9427}"/>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7054B984-0D87-D5CC-1F84-CBC0E1B5955F}"/>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8" name="Picture 7">
            <a:extLst>
              <a:ext uri="{FF2B5EF4-FFF2-40B4-BE49-F238E27FC236}">
                <a16:creationId xmlns:a16="http://schemas.microsoft.com/office/drawing/2014/main" id="{0413206D-7234-8F54-A9AA-F3F8F3D32E05}"/>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9" name="Picture 8" descr="A picture containing indoor, stack&#10;&#10;Description automatically generated">
            <a:extLst>
              <a:ext uri="{FF2B5EF4-FFF2-40B4-BE49-F238E27FC236}">
                <a16:creationId xmlns:a16="http://schemas.microsoft.com/office/drawing/2014/main" id="{77B6CF23-2FFD-4DB2-61B5-8E34CBB4EC09}"/>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10" name="Picture 9" descr="A close-up of a bracelet&#10;&#10;Description automatically generated with low confidence">
            <a:extLst>
              <a:ext uri="{FF2B5EF4-FFF2-40B4-BE49-F238E27FC236}">
                <a16:creationId xmlns:a16="http://schemas.microsoft.com/office/drawing/2014/main" id="{BF509FB7-77B1-A3CC-A7D0-2F88DD6AF62B}"/>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EE38D43C-640A-A33D-2B4D-DCD15E01D83C}"/>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C80B9AB2-3D00-47CD-04D8-8A436BADC39D}"/>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F9717568-0B11-8135-2F43-5E054136410F}"/>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9" name="Picture 18" descr="A close-up of a toy&#10;&#10;Description automatically generated with low confidence">
            <a:extLst>
              <a:ext uri="{FF2B5EF4-FFF2-40B4-BE49-F238E27FC236}">
                <a16:creationId xmlns:a16="http://schemas.microsoft.com/office/drawing/2014/main" id="{EF6ADF91-9755-94C3-F6C1-347188FE2A8A}"/>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20" name="Picture 19">
            <a:extLst>
              <a:ext uri="{FF2B5EF4-FFF2-40B4-BE49-F238E27FC236}">
                <a16:creationId xmlns:a16="http://schemas.microsoft.com/office/drawing/2014/main" id="{77FE66D1-B5DD-FF51-ED4C-F19549CC1513}"/>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31" name="Picture 30">
            <a:extLst>
              <a:ext uri="{FF2B5EF4-FFF2-40B4-BE49-F238E27FC236}">
                <a16:creationId xmlns:a16="http://schemas.microsoft.com/office/drawing/2014/main" id="{F405665D-021A-01CB-7988-4B306A1A41EA}"/>
              </a:ext>
            </a:extLst>
          </p:cNvPr>
          <p:cNvPicPr>
            <a:picLocks noChangeAspect="1"/>
          </p:cNvPicPr>
          <p:nvPr/>
        </p:nvPicPr>
        <p:blipFill rotWithShape="1">
          <a:blip r:embed="rId10">
            <a:extLst>
              <a:ext uri="{28A0092B-C50C-407E-A947-70E740481C1C}">
                <a14:useLocalDpi xmlns:a14="http://schemas.microsoft.com/office/drawing/2010/main" val="0"/>
              </a:ext>
            </a:extLst>
          </a:blip>
          <a:srcRect l="30685" t="12883" r="31806" b="7319"/>
          <a:stretch/>
        </p:blipFill>
        <p:spPr>
          <a:xfrm>
            <a:off x="8570900" y="2105776"/>
            <a:ext cx="1616226" cy="3438350"/>
          </a:xfrm>
          <a:prstGeom prst="rect">
            <a:avLst/>
          </a:prstGeom>
        </p:spPr>
      </p:pic>
    </p:spTree>
    <p:extLst>
      <p:ext uri="{BB962C8B-B14F-4D97-AF65-F5344CB8AC3E}">
        <p14:creationId xmlns:p14="http://schemas.microsoft.com/office/powerpoint/2010/main" val="34778157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110</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t>DeltaG</a:t>
            </a:r>
            <a:r>
              <a:rPr lang="en-US" sz="9600" dirty="0"/>
              <a:t> data</a:t>
            </a:r>
          </a:p>
        </p:txBody>
      </p:sp>
    </p:spTree>
    <p:extLst>
      <p:ext uri="{BB962C8B-B14F-4D97-AF65-F5344CB8AC3E}">
        <p14:creationId xmlns:p14="http://schemas.microsoft.com/office/powerpoint/2010/main" val="26087210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9A17F8E-3124-65E8-97D3-835960051681}"/>
              </a:ext>
            </a:extLst>
          </p:cNvPr>
          <p:cNvGraphicFramePr>
            <a:graphicFrameLocks/>
          </p:cNvGraphicFramePr>
          <p:nvPr/>
        </p:nvGraphicFramePr>
        <p:xfrm>
          <a:off x="2158761" y="597768"/>
          <a:ext cx="8156313" cy="566246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D355387F-0D40-4688-620C-E72E4DAB178D}"/>
              </a:ext>
            </a:extLst>
          </p:cNvPr>
          <p:cNvSpPr>
            <a:spLocks noGrp="1"/>
          </p:cNvSpPr>
          <p:nvPr>
            <p:ph type="sldNum" sz="quarter" idx="12"/>
          </p:nvPr>
        </p:nvSpPr>
        <p:spPr/>
        <p:txBody>
          <a:bodyPr/>
          <a:lstStyle/>
          <a:p>
            <a:fld id="{38809924-730C-4E07-87B2-3E9CE88EB416}" type="slidenum">
              <a:rPr lang="en-US" smtClean="0"/>
              <a:t>111</a:t>
            </a:fld>
            <a:endParaRPr lang="en-US"/>
          </a:p>
        </p:txBody>
      </p:sp>
    </p:spTree>
    <p:extLst>
      <p:ext uri="{BB962C8B-B14F-4D97-AF65-F5344CB8AC3E}">
        <p14:creationId xmlns:p14="http://schemas.microsoft.com/office/powerpoint/2010/main" val="8726284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0000000-0008-0000-0000-000003000000}"/>
              </a:ext>
            </a:extLst>
          </p:cNvPr>
          <p:cNvGraphicFramePr>
            <a:graphicFrameLocks/>
          </p:cNvGraphicFramePr>
          <p:nvPr/>
        </p:nvGraphicFramePr>
        <p:xfrm>
          <a:off x="0" y="1"/>
          <a:ext cx="5010476" cy="33740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00000000-0008-0000-0000-000004000000}"/>
              </a:ext>
            </a:extLst>
          </p:cNvPr>
          <p:cNvGraphicFramePr>
            <a:graphicFrameLocks/>
          </p:cNvGraphicFramePr>
          <p:nvPr/>
        </p:nvGraphicFramePr>
        <p:xfrm>
          <a:off x="6475427" y="0"/>
          <a:ext cx="5108591"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00000000-0008-0000-0000-000005000000}"/>
              </a:ext>
            </a:extLst>
          </p:cNvPr>
          <p:cNvGraphicFramePr>
            <a:graphicFrameLocks/>
          </p:cNvGraphicFramePr>
          <p:nvPr/>
        </p:nvGraphicFramePr>
        <p:xfrm>
          <a:off x="0" y="3483981"/>
          <a:ext cx="5085347" cy="33740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00000000-0008-0000-0000-000006000000}"/>
              </a:ext>
            </a:extLst>
          </p:cNvPr>
          <p:cNvGraphicFramePr>
            <a:graphicFrameLocks/>
          </p:cNvGraphicFramePr>
          <p:nvPr/>
        </p:nvGraphicFramePr>
        <p:xfrm>
          <a:off x="6475427" y="3483981"/>
          <a:ext cx="5085346" cy="3488922"/>
        </p:xfrm>
        <a:graphic>
          <a:graphicData uri="http://schemas.openxmlformats.org/drawingml/2006/chart">
            <c:chart xmlns:c="http://schemas.openxmlformats.org/drawingml/2006/chart" xmlns:r="http://schemas.openxmlformats.org/officeDocument/2006/relationships" r:id="rId5"/>
          </a:graphicData>
        </a:graphic>
      </p:graphicFrame>
      <p:sp>
        <p:nvSpPr>
          <p:cNvPr id="6" name="Slide Number Placeholder 5">
            <a:extLst>
              <a:ext uri="{FF2B5EF4-FFF2-40B4-BE49-F238E27FC236}">
                <a16:creationId xmlns:a16="http://schemas.microsoft.com/office/drawing/2014/main" id="{6023B8BB-FFB7-987D-C6E3-B74E3FAE28C7}"/>
              </a:ext>
            </a:extLst>
          </p:cNvPr>
          <p:cNvSpPr>
            <a:spLocks noGrp="1"/>
          </p:cNvSpPr>
          <p:nvPr>
            <p:ph type="sldNum" sz="quarter" idx="12"/>
          </p:nvPr>
        </p:nvSpPr>
        <p:spPr/>
        <p:txBody>
          <a:bodyPr/>
          <a:lstStyle/>
          <a:p>
            <a:fld id="{38809924-730C-4E07-87B2-3E9CE88EB416}" type="slidenum">
              <a:rPr lang="en-US" smtClean="0"/>
              <a:t>112</a:t>
            </a:fld>
            <a:endParaRPr lang="en-US"/>
          </a:p>
        </p:txBody>
      </p:sp>
    </p:spTree>
    <p:extLst>
      <p:ext uri="{BB962C8B-B14F-4D97-AF65-F5344CB8AC3E}">
        <p14:creationId xmlns:p14="http://schemas.microsoft.com/office/powerpoint/2010/main" val="37232455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113</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Backbone Optimization</a:t>
            </a:r>
          </a:p>
        </p:txBody>
      </p:sp>
    </p:spTree>
    <p:extLst>
      <p:ext uri="{BB962C8B-B14F-4D97-AF65-F5344CB8AC3E}">
        <p14:creationId xmlns:p14="http://schemas.microsoft.com/office/powerpoint/2010/main" val="18157443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92A1-B850-40B0-99A5-E98C77C7FB67}"/>
              </a:ext>
            </a:extLst>
          </p:cNvPr>
          <p:cNvSpPr>
            <a:spLocks noGrp="1"/>
          </p:cNvSpPr>
          <p:nvPr>
            <p:ph type="title"/>
          </p:nvPr>
        </p:nvSpPr>
        <p:spPr/>
        <p:txBody>
          <a:bodyPr>
            <a:normAutofit/>
          </a:bodyPr>
          <a:lstStyle/>
          <a:p>
            <a:r>
              <a:rPr lang="en-US" dirty="0"/>
              <a:t>Backbone optimization + mutations strategy</a:t>
            </a:r>
          </a:p>
        </p:txBody>
      </p:sp>
      <p:sp>
        <p:nvSpPr>
          <p:cNvPr id="3" name="Content Placeholder 2">
            <a:extLst>
              <a:ext uri="{FF2B5EF4-FFF2-40B4-BE49-F238E27FC236}">
                <a16:creationId xmlns:a16="http://schemas.microsoft.com/office/drawing/2014/main" id="{CCE7BE79-E15D-414E-B84C-E7EFE00FAF34}"/>
              </a:ext>
            </a:extLst>
          </p:cNvPr>
          <p:cNvSpPr>
            <a:spLocks noGrp="1"/>
          </p:cNvSpPr>
          <p:nvPr>
            <p:ph idx="1"/>
          </p:nvPr>
        </p:nvSpPr>
        <p:spPr/>
        <p:txBody>
          <a:bodyPr/>
          <a:lstStyle/>
          <a:p>
            <a:r>
              <a:rPr lang="en-US" dirty="0"/>
              <a:t>Optimize backbone for 1400 sequences</a:t>
            </a:r>
          </a:p>
          <a:p>
            <a:r>
              <a:rPr lang="en-US" dirty="0"/>
              <a:t>Randomly make mutations at all highly buried interfacial positions and calculate the energy</a:t>
            </a:r>
          </a:p>
          <a:p>
            <a:r>
              <a:rPr lang="en-US" dirty="0"/>
              <a:t>Results in &gt; 50000 mutants with both stable (&lt;0) and unstable (&gt;0) energies</a:t>
            </a:r>
          </a:p>
        </p:txBody>
      </p:sp>
      <p:sp>
        <p:nvSpPr>
          <p:cNvPr id="4" name="Slide Number Placeholder 3">
            <a:extLst>
              <a:ext uri="{FF2B5EF4-FFF2-40B4-BE49-F238E27FC236}">
                <a16:creationId xmlns:a16="http://schemas.microsoft.com/office/drawing/2014/main" id="{41F59AC9-B72C-38EE-9675-FFD99F268537}"/>
              </a:ext>
            </a:extLst>
          </p:cNvPr>
          <p:cNvSpPr>
            <a:spLocks noGrp="1"/>
          </p:cNvSpPr>
          <p:nvPr>
            <p:ph type="sldNum" sz="quarter" idx="12"/>
          </p:nvPr>
        </p:nvSpPr>
        <p:spPr/>
        <p:txBody>
          <a:bodyPr/>
          <a:lstStyle/>
          <a:p>
            <a:fld id="{38809924-730C-4E07-87B2-3E9CE88EB416}" type="slidenum">
              <a:rPr lang="en-US" smtClean="0"/>
              <a:t>114</a:t>
            </a:fld>
            <a:endParaRPr lang="en-US"/>
          </a:p>
        </p:txBody>
      </p:sp>
    </p:spTree>
    <p:extLst>
      <p:ext uri="{BB962C8B-B14F-4D97-AF65-F5344CB8AC3E}">
        <p14:creationId xmlns:p14="http://schemas.microsoft.com/office/powerpoint/2010/main" val="2971791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E1E4D-5259-4959-9A5E-AD4D1CCBB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94" y="1242875"/>
            <a:ext cx="7313680" cy="5615125"/>
          </a:xfrm>
          <a:prstGeom prst="rect">
            <a:avLst/>
          </a:prstGeom>
        </p:spPr>
      </p:pic>
      <p:sp>
        <p:nvSpPr>
          <p:cNvPr id="6" name="Title 6">
            <a:extLst>
              <a:ext uri="{FF2B5EF4-FFF2-40B4-BE49-F238E27FC236}">
                <a16:creationId xmlns:a16="http://schemas.microsoft.com/office/drawing/2014/main" id="{1BD232B0-A2ED-4AE7-B133-F8DACA635F4F}"/>
              </a:ext>
            </a:extLst>
          </p:cNvPr>
          <p:cNvSpPr>
            <a:spLocks noGrp="1"/>
          </p:cNvSpPr>
          <p:nvPr>
            <p:ph type="title"/>
          </p:nvPr>
        </p:nvSpPr>
        <p:spPr>
          <a:xfrm>
            <a:off x="838200" y="365125"/>
            <a:ext cx="10515600" cy="1325563"/>
          </a:xfrm>
        </p:spPr>
        <p:txBody>
          <a:bodyPr/>
          <a:lstStyle/>
          <a:p>
            <a:r>
              <a:rPr lang="en-US" dirty="0"/>
              <a:t>Pre Optimization Geometry Map</a:t>
            </a:r>
          </a:p>
        </p:txBody>
      </p:sp>
      <p:sp>
        <p:nvSpPr>
          <p:cNvPr id="4" name="Rectangle 3">
            <a:extLst>
              <a:ext uri="{FF2B5EF4-FFF2-40B4-BE49-F238E27FC236}">
                <a16:creationId xmlns:a16="http://schemas.microsoft.com/office/drawing/2014/main" id="{0ACEBB4B-92B1-4A61-8DF9-FC404CA7AA87}"/>
              </a:ext>
            </a:extLst>
          </p:cNvPr>
          <p:cNvSpPr/>
          <p:nvPr/>
        </p:nvSpPr>
        <p:spPr>
          <a:xfrm>
            <a:off x="5212107" y="1290919"/>
            <a:ext cx="2330824"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32A05AE-FEF7-67E8-E7A8-D8882B09FC51}"/>
              </a:ext>
            </a:extLst>
          </p:cNvPr>
          <p:cNvSpPr>
            <a:spLocks noGrp="1"/>
          </p:cNvSpPr>
          <p:nvPr>
            <p:ph type="sldNum" sz="quarter" idx="12"/>
          </p:nvPr>
        </p:nvSpPr>
        <p:spPr/>
        <p:txBody>
          <a:bodyPr/>
          <a:lstStyle/>
          <a:p>
            <a:fld id="{38809924-730C-4E07-87B2-3E9CE88EB416}" type="slidenum">
              <a:rPr lang="en-US" smtClean="0"/>
              <a:t>115</a:t>
            </a:fld>
            <a:endParaRPr lang="en-US"/>
          </a:p>
        </p:txBody>
      </p:sp>
    </p:spTree>
    <p:extLst>
      <p:ext uri="{BB962C8B-B14F-4D97-AF65-F5344CB8AC3E}">
        <p14:creationId xmlns:p14="http://schemas.microsoft.com/office/powerpoint/2010/main" val="13584577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141F62-9BE8-46C0-9F49-1F003CE48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94" y="1242874"/>
            <a:ext cx="7313680" cy="5615126"/>
          </a:xfrm>
          <a:prstGeom prst="rect">
            <a:avLst/>
          </a:prstGeom>
        </p:spPr>
      </p:pic>
      <p:sp>
        <p:nvSpPr>
          <p:cNvPr id="7" name="Title 6">
            <a:extLst>
              <a:ext uri="{FF2B5EF4-FFF2-40B4-BE49-F238E27FC236}">
                <a16:creationId xmlns:a16="http://schemas.microsoft.com/office/drawing/2014/main" id="{DFD08753-9B38-4F11-855F-C44B76A3E825}"/>
              </a:ext>
            </a:extLst>
          </p:cNvPr>
          <p:cNvSpPr>
            <a:spLocks noGrp="1"/>
          </p:cNvSpPr>
          <p:nvPr>
            <p:ph type="title"/>
          </p:nvPr>
        </p:nvSpPr>
        <p:spPr/>
        <p:txBody>
          <a:bodyPr/>
          <a:lstStyle/>
          <a:p>
            <a:r>
              <a:rPr lang="en-US" dirty="0"/>
              <a:t>Post Optimization Geometry Map</a:t>
            </a:r>
          </a:p>
        </p:txBody>
      </p:sp>
      <p:sp>
        <p:nvSpPr>
          <p:cNvPr id="6" name="Rectangle 5">
            <a:extLst>
              <a:ext uri="{FF2B5EF4-FFF2-40B4-BE49-F238E27FC236}">
                <a16:creationId xmlns:a16="http://schemas.microsoft.com/office/drawing/2014/main" id="{841EBCD9-D1EB-4571-99C2-16DEAE37E778}"/>
              </a:ext>
            </a:extLst>
          </p:cNvPr>
          <p:cNvSpPr/>
          <p:nvPr/>
        </p:nvSpPr>
        <p:spPr>
          <a:xfrm>
            <a:off x="5212107" y="1290919"/>
            <a:ext cx="2330824"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87B4D1-D7BE-FF98-429C-2400448CA317}"/>
              </a:ext>
            </a:extLst>
          </p:cNvPr>
          <p:cNvSpPr>
            <a:spLocks noGrp="1"/>
          </p:cNvSpPr>
          <p:nvPr>
            <p:ph type="sldNum" sz="quarter" idx="12"/>
          </p:nvPr>
        </p:nvSpPr>
        <p:spPr/>
        <p:txBody>
          <a:bodyPr/>
          <a:lstStyle/>
          <a:p>
            <a:fld id="{38809924-730C-4E07-87B2-3E9CE88EB416}" type="slidenum">
              <a:rPr lang="en-US" smtClean="0"/>
              <a:t>116</a:t>
            </a:fld>
            <a:endParaRPr lang="en-US"/>
          </a:p>
        </p:txBody>
      </p:sp>
    </p:spTree>
    <p:extLst>
      <p:ext uri="{BB962C8B-B14F-4D97-AF65-F5344CB8AC3E}">
        <p14:creationId xmlns:p14="http://schemas.microsoft.com/office/powerpoint/2010/main" val="38024131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117</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CHIP1 run data</a:t>
            </a:r>
          </a:p>
        </p:txBody>
      </p:sp>
    </p:spTree>
    <p:extLst>
      <p:ext uri="{BB962C8B-B14F-4D97-AF65-F5344CB8AC3E}">
        <p14:creationId xmlns:p14="http://schemas.microsoft.com/office/powerpoint/2010/main" val="27053690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7AFF2-766F-1A0E-D906-613244CF80FE}"/>
              </a:ext>
            </a:extLst>
          </p:cNvPr>
          <p:cNvSpPr>
            <a:spLocks noGrp="1"/>
          </p:cNvSpPr>
          <p:nvPr>
            <p:ph type="title"/>
          </p:nvPr>
        </p:nvSpPr>
        <p:spPr/>
        <p:txBody>
          <a:bodyPr/>
          <a:lstStyle/>
          <a:p>
            <a:r>
              <a:rPr lang="en-US" dirty="0"/>
              <a:t>Low correlation between energy and fluorescence for non </a:t>
            </a:r>
            <a:r>
              <a:rPr lang="en-US" dirty="0" err="1"/>
              <a:t>GASright</a:t>
            </a:r>
            <a:r>
              <a:rPr lang="en-US" dirty="0"/>
              <a:t> sequences</a:t>
            </a:r>
          </a:p>
        </p:txBody>
      </p:sp>
      <p:pic>
        <p:nvPicPr>
          <p:cNvPr id="5" name="Content Placeholder 4">
            <a:extLst>
              <a:ext uri="{FF2B5EF4-FFF2-40B4-BE49-F238E27FC236}">
                <a16:creationId xmlns:a16="http://schemas.microsoft.com/office/drawing/2014/main" id="{FD37C631-3D76-7280-2150-5FC66D757D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003"/>
          <a:stretch/>
        </p:blipFill>
        <p:spPr>
          <a:xfrm>
            <a:off x="2809626" y="2169458"/>
            <a:ext cx="5801784" cy="3872567"/>
          </a:xfrm>
        </p:spPr>
      </p:pic>
      <p:sp>
        <p:nvSpPr>
          <p:cNvPr id="6" name="Slide Number Placeholder 5">
            <a:extLst>
              <a:ext uri="{FF2B5EF4-FFF2-40B4-BE49-F238E27FC236}">
                <a16:creationId xmlns:a16="http://schemas.microsoft.com/office/drawing/2014/main" id="{836C2F11-CCDF-B9B4-151A-1B8416FA1B02}"/>
              </a:ext>
            </a:extLst>
          </p:cNvPr>
          <p:cNvSpPr>
            <a:spLocks noGrp="1"/>
          </p:cNvSpPr>
          <p:nvPr>
            <p:ph type="sldNum" sz="quarter" idx="12"/>
          </p:nvPr>
        </p:nvSpPr>
        <p:spPr/>
        <p:txBody>
          <a:bodyPr/>
          <a:lstStyle/>
          <a:p>
            <a:fld id="{310FD748-9934-4BE0-8086-B1A24885F31D}" type="slidenum">
              <a:rPr lang="en-US" smtClean="0"/>
              <a:t>118</a:t>
            </a:fld>
            <a:endParaRPr lang="en-US"/>
          </a:p>
        </p:txBody>
      </p:sp>
    </p:spTree>
    <p:extLst>
      <p:ext uri="{BB962C8B-B14F-4D97-AF65-F5344CB8AC3E}">
        <p14:creationId xmlns:p14="http://schemas.microsoft.com/office/powerpoint/2010/main" val="29886334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1FFB411-2945-D02E-0D9F-D9DBC8853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17" y="136525"/>
            <a:ext cx="8387348" cy="6290511"/>
          </a:xfrm>
          <a:prstGeom prst="rect">
            <a:avLst/>
          </a:prstGeom>
        </p:spPr>
      </p:pic>
      <p:sp>
        <p:nvSpPr>
          <p:cNvPr id="2" name="Slide Number Placeholder 1">
            <a:extLst>
              <a:ext uri="{FF2B5EF4-FFF2-40B4-BE49-F238E27FC236}">
                <a16:creationId xmlns:a16="http://schemas.microsoft.com/office/drawing/2014/main" id="{9C46D607-2AFE-5004-E260-1CF0F66CE134}"/>
              </a:ext>
            </a:extLst>
          </p:cNvPr>
          <p:cNvSpPr>
            <a:spLocks noGrp="1"/>
          </p:cNvSpPr>
          <p:nvPr>
            <p:ph type="sldNum" sz="quarter" idx="12"/>
          </p:nvPr>
        </p:nvSpPr>
        <p:spPr/>
        <p:txBody>
          <a:bodyPr/>
          <a:lstStyle/>
          <a:p>
            <a:fld id="{310FD748-9934-4BE0-8086-B1A24885F31D}" type="slidenum">
              <a:rPr lang="en-US" smtClean="0"/>
              <a:t>119</a:t>
            </a:fld>
            <a:endParaRPr lang="en-US"/>
          </a:p>
        </p:txBody>
      </p:sp>
    </p:spTree>
    <p:extLst>
      <p:ext uri="{BB962C8B-B14F-4D97-AF65-F5344CB8AC3E}">
        <p14:creationId xmlns:p14="http://schemas.microsoft.com/office/powerpoint/2010/main" val="94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1F395-778D-427A-8AD5-E43052BAEC0A}"/>
              </a:ext>
            </a:extLst>
          </p:cNvPr>
          <p:cNvSpPr>
            <a:spLocks noGrp="1"/>
          </p:cNvSpPr>
          <p:nvPr>
            <p:ph type="sldNum" sz="quarter" idx="12"/>
          </p:nvPr>
        </p:nvSpPr>
        <p:spPr/>
        <p:txBody>
          <a:bodyPr/>
          <a:lstStyle/>
          <a:p>
            <a:fld id="{4E91C212-0822-4214-A666-CB9B8F88F3E1}" type="slidenum">
              <a:rPr lang="en-US" smtClean="0"/>
              <a:t>12</a:t>
            </a:fld>
            <a:endParaRPr lang="en-US"/>
          </a:p>
        </p:txBody>
      </p:sp>
      <p:pic>
        <p:nvPicPr>
          <p:cNvPr id="10" name="Content Placeholder 9">
            <a:extLst>
              <a:ext uri="{FF2B5EF4-FFF2-40B4-BE49-F238E27FC236}">
                <a16:creationId xmlns:a16="http://schemas.microsoft.com/office/drawing/2014/main" id="{96CA6C9D-CFA3-4648-A491-5BE31A4D6EC1}"/>
              </a:ext>
            </a:extLst>
          </p:cNvPr>
          <p:cNvPicPr>
            <a:picLocks noGrp="1" noChangeAspect="1"/>
          </p:cNvPicPr>
          <p:nvPr>
            <p:ph idx="1"/>
          </p:nvPr>
        </p:nvPicPr>
        <p:blipFill rotWithShape="1">
          <a:blip r:embed="rId3"/>
          <a:srcRect r="58558" b="58922"/>
          <a:stretch/>
        </p:blipFill>
        <p:spPr>
          <a:xfrm>
            <a:off x="2090900" y="2970433"/>
            <a:ext cx="5124036" cy="2755041"/>
          </a:xfrm>
          <a:prstGeom prst="rect">
            <a:avLst/>
          </a:prstGeom>
        </p:spPr>
      </p:pic>
      <p:pic>
        <p:nvPicPr>
          <p:cNvPr id="11" name="Content Placeholder 9">
            <a:extLst>
              <a:ext uri="{FF2B5EF4-FFF2-40B4-BE49-F238E27FC236}">
                <a16:creationId xmlns:a16="http://schemas.microsoft.com/office/drawing/2014/main" id="{86E3B8E0-A903-4437-838E-CBBCF036F01A}"/>
              </a:ext>
            </a:extLst>
          </p:cNvPr>
          <p:cNvPicPr>
            <a:picLocks noChangeAspect="1"/>
          </p:cNvPicPr>
          <p:nvPr/>
        </p:nvPicPr>
        <p:blipFill rotWithShape="1">
          <a:blip r:embed="rId3"/>
          <a:srcRect l="71164" b="58922"/>
          <a:stretch/>
        </p:blipFill>
        <p:spPr>
          <a:xfrm>
            <a:off x="7214936" y="2889951"/>
            <a:ext cx="3565358" cy="2755041"/>
          </a:xfrm>
          <a:prstGeom prst="rect">
            <a:avLst/>
          </a:prstGeom>
        </p:spPr>
      </p:pic>
      <p:sp>
        <p:nvSpPr>
          <p:cNvPr id="12" name="Title 1">
            <a:extLst>
              <a:ext uri="{FF2B5EF4-FFF2-40B4-BE49-F238E27FC236}">
                <a16:creationId xmlns:a16="http://schemas.microsoft.com/office/drawing/2014/main" id="{3D3C492C-3B3A-4579-95F9-BA4B69F5C279}"/>
              </a:ext>
            </a:extLst>
          </p:cNvPr>
          <p:cNvSpPr>
            <a:spLocks noGrp="1"/>
          </p:cNvSpPr>
          <p:nvPr>
            <p:ph type="title"/>
          </p:nvPr>
        </p:nvSpPr>
        <p:spPr>
          <a:xfrm>
            <a:off x="838200" y="365125"/>
            <a:ext cx="10515600" cy="1325563"/>
          </a:xfrm>
        </p:spPr>
        <p:txBody>
          <a:bodyPr>
            <a:normAutofit/>
          </a:bodyPr>
          <a:lstStyle/>
          <a:p>
            <a:pPr algn="ctr"/>
            <a:r>
              <a:rPr lang="en-US" dirty="0"/>
              <a:t>Is sidechain packing simply a stabilizing force, or can it cause association and folding?</a:t>
            </a:r>
          </a:p>
        </p:txBody>
      </p:sp>
      <p:sp>
        <p:nvSpPr>
          <p:cNvPr id="13" name="TextBox 12">
            <a:extLst>
              <a:ext uri="{FF2B5EF4-FFF2-40B4-BE49-F238E27FC236}">
                <a16:creationId xmlns:a16="http://schemas.microsoft.com/office/drawing/2014/main" id="{794A8842-89E7-47CA-8D51-829DBFD6B558}"/>
              </a:ext>
            </a:extLst>
          </p:cNvPr>
          <p:cNvSpPr txBox="1"/>
          <p:nvPr/>
        </p:nvSpPr>
        <p:spPr>
          <a:xfrm>
            <a:off x="7214936" y="3720312"/>
            <a:ext cx="1467853" cy="646331"/>
          </a:xfrm>
          <a:prstGeom prst="rect">
            <a:avLst/>
          </a:prstGeom>
          <a:noFill/>
        </p:spPr>
        <p:txBody>
          <a:bodyPr wrap="square" rtlCol="0">
            <a:spAutoFit/>
          </a:bodyPr>
          <a:lstStyle/>
          <a:p>
            <a:pPr algn="ctr"/>
            <a:r>
              <a:rPr lang="en-US" dirty="0"/>
              <a:t>Hydrophobic effect</a:t>
            </a:r>
          </a:p>
        </p:txBody>
      </p:sp>
    </p:spTree>
    <p:extLst>
      <p:ext uri="{BB962C8B-B14F-4D97-AF65-F5344CB8AC3E}">
        <p14:creationId xmlns:p14="http://schemas.microsoft.com/office/powerpoint/2010/main" val="18296228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2AC9BEDE-A80F-BFEC-D58D-52B58F6ED1BD}"/>
              </a:ext>
            </a:extLst>
          </p:cNvPr>
          <p:cNvGrpSpPr/>
          <p:nvPr/>
        </p:nvGrpSpPr>
        <p:grpSpPr>
          <a:xfrm>
            <a:off x="371430" y="338611"/>
            <a:ext cx="5899975" cy="6324212"/>
            <a:chOff x="3307087" y="124374"/>
            <a:chExt cx="5899975" cy="6324212"/>
          </a:xfrm>
        </p:grpSpPr>
        <p:pic>
          <p:nvPicPr>
            <p:cNvPr id="27" name="Picture 26" descr="Chart, scatter chart&#10;&#10;Description automatically generated">
              <a:extLst>
                <a:ext uri="{FF2B5EF4-FFF2-40B4-BE49-F238E27FC236}">
                  <a16:creationId xmlns:a16="http://schemas.microsoft.com/office/drawing/2014/main" id="{CFCFD7B3-AB5F-8AFD-C77E-4B4704A6C5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6296" y="151916"/>
              <a:ext cx="2932430" cy="2199005"/>
            </a:xfrm>
            <a:prstGeom prst="rect">
              <a:avLst/>
            </a:prstGeom>
            <a:noFill/>
            <a:ln>
              <a:noFill/>
            </a:ln>
          </p:spPr>
        </p:pic>
        <p:pic>
          <p:nvPicPr>
            <p:cNvPr id="29" name="Picture 28" descr="Chart, scatter chart&#10;&#10;Description automatically generated">
              <a:extLst>
                <a:ext uri="{FF2B5EF4-FFF2-40B4-BE49-F238E27FC236}">
                  <a16:creationId xmlns:a16="http://schemas.microsoft.com/office/drawing/2014/main" id="{A0A46F7C-1F3A-7F5D-247F-03DB0AEBA8B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4514" y="2208792"/>
              <a:ext cx="2922270" cy="2191385"/>
            </a:xfrm>
            <a:prstGeom prst="rect">
              <a:avLst/>
            </a:prstGeom>
            <a:noFill/>
            <a:ln>
              <a:noFill/>
            </a:ln>
          </p:spPr>
        </p:pic>
        <p:pic>
          <p:nvPicPr>
            <p:cNvPr id="31" name="Picture 30" descr="Chart, scatter chart&#10;&#10;Description automatically generated">
              <a:extLst>
                <a:ext uri="{FF2B5EF4-FFF2-40B4-BE49-F238E27FC236}">
                  <a16:creationId xmlns:a16="http://schemas.microsoft.com/office/drawing/2014/main" id="{6002B200-0C23-5695-12F8-561CE64B70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6260" y="4261646"/>
              <a:ext cx="2917190" cy="2186940"/>
            </a:xfrm>
            <a:prstGeom prst="rect">
              <a:avLst/>
            </a:prstGeom>
            <a:noFill/>
            <a:ln>
              <a:noFill/>
            </a:ln>
          </p:spPr>
        </p:pic>
        <p:pic>
          <p:nvPicPr>
            <p:cNvPr id="26" name="Picture 25" descr="Chart, scatter chart&#10;&#10;Description automatically generated">
              <a:extLst>
                <a:ext uri="{FF2B5EF4-FFF2-40B4-BE49-F238E27FC236}">
                  <a16:creationId xmlns:a16="http://schemas.microsoft.com/office/drawing/2014/main" id="{7A95CEAB-7BCB-A727-96FD-8A81070173D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07087" y="129267"/>
              <a:ext cx="2923540" cy="2192020"/>
            </a:xfrm>
            <a:prstGeom prst="rect">
              <a:avLst/>
            </a:prstGeom>
            <a:noFill/>
            <a:ln>
              <a:noFill/>
            </a:ln>
          </p:spPr>
        </p:pic>
        <p:pic>
          <p:nvPicPr>
            <p:cNvPr id="28" name="Picture 27" descr="Chart, scatter chart&#10;&#10;Description automatically generated">
              <a:extLst>
                <a:ext uri="{FF2B5EF4-FFF2-40B4-BE49-F238E27FC236}">
                  <a16:creationId xmlns:a16="http://schemas.microsoft.com/office/drawing/2014/main" id="{E22C653F-43EE-60FA-3338-BAFB86F34BD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7409" y="2206251"/>
              <a:ext cx="2910840" cy="2183130"/>
            </a:xfrm>
            <a:prstGeom prst="rect">
              <a:avLst/>
            </a:prstGeom>
            <a:noFill/>
            <a:ln>
              <a:noFill/>
            </a:ln>
          </p:spPr>
        </p:pic>
        <p:pic>
          <p:nvPicPr>
            <p:cNvPr id="30" name="Picture 29" descr="Chart, scatter chart&#10;&#10;Description automatically generated">
              <a:extLst>
                <a:ext uri="{FF2B5EF4-FFF2-40B4-BE49-F238E27FC236}">
                  <a16:creationId xmlns:a16="http://schemas.microsoft.com/office/drawing/2014/main" id="{C041AAEF-04DD-D50A-033E-32C9EA79BB3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3007" y="4252308"/>
              <a:ext cx="2922270" cy="2191385"/>
            </a:xfrm>
            <a:prstGeom prst="rect">
              <a:avLst/>
            </a:prstGeom>
            <a:noFill/>
            <a:ln>
              <a:noFill/>
            </a:ln>
          </p:spPr>
        </p:pic>
        <p:sp>
          <p:nvSpPr>
            <p:cNvPr id="34" name="TextBox 33">
              <a:extLst>
                <a:ext uri="{FF2B5EF4-FFF2-40B4-BE49-F238E27FC236}">
                  <a16:creationId xmlns:a16="http://schemas.microsoft.com/office/drawing/2014/main" id="{4C25C260-172B-9672-32BC-E8DF013376BB}"/>
                </a:ext>
              </a:extLst>
            </p:cNvPr>
            <p:cNvSpPr txBox="1"/>
            <p:nvPr/>
          </p:nvSpPr>
          <p:spPr>
            <a:xfrm>
              <a:off x="6777539" y="4270883"/>
              <a:ext cx="145463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LLLLLLGILAGFLLTLLLILI</a:t>
              </a:r>
              <a:r>
                <a:rPr lang="en-US" sz="1000" dirty="0"/>
                <a:t> </a:t>
              </a:r>
            </a:p>
          </p:txBody>
        </p:sp>
        <p:sp>
          <p:nvSpPr>
            <p:cNvPr id="36" name="TextBox 35">
              <a:extLst>
                <a:ext uri="{FF2B5EF4-FFF2-40B4-BE49-F238E27FC236}">
                  <a16:creationId xmlns:a16="http://schemas.microsoft.com/office/drawing/2014/main" id="{F2B5A869-93F4-3726-50DF-F4D0C61B95F2}"/>
                </a:ext>
              </a:extLst>
            </p:cNvPr>
            <p:cNvSpPr txBox="1"/>
            <p:nvPr/>
          </p:nvSpPr>
          <p:spPr>
            <a:xfrm>
              <a:off x="4050162" y="4254242"/>
              <a:ext cx="1706390"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LLLLLLGVLIGVLATLLLILI</a:t>
              </a:r>
              <a:r>
                <a:rPr lang="en-US" sz="1000" dirty="0"/>
                <a:t> </a:t>
              </a:r>
            </a:p>
          </p:txBody>
        </p:sp>
        <p:sp>
          <p:nvSpPr>
            <p:cNvPr id="38" name="TextBox 37">
              <a:extLst>
                <a:ext uri="{FF2B5EF4-FFF2-40B4-BE49-F238E27FC236}">
                  <a16:creationId xmlns:a16="http://schemas.microsoft.com/office/drawing/2014/main" id="{A1880718-D128-9332-2988-33EA655BF267}"/>
                </a:ext>
              </a:extLst>
            </p:cNvPr>
            <p:cNvSpPr txBox="1"/>
            <p:nvPr/>
          </p:nvSpPr>
          <p:spPr>
            <a:xfrm>
              <a:off x="6854057" y="2218130"/>
              <a:ext cx="1417319"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LLLLLLGTAIGVLVTLLLILI</a:t>
              </a:r>
              <a:r>
                <a:rPr lang="en-US" sz="1000" dirty="0"/>
                <a:t> </a:t>
              </a:r>
            </a:p>
          </p:txBody>
        </p:sp>
        <p:sp>
          <p:nvSpPr>
            <p:cNvPr id="40" name="TextBox 39">
              <a:extLst>
                <a:ext uri="{FF2B5EF4-FFF2-40B4-BE49-F238E27FC236}">
                  <a16:creationId xmlns:a16="http://schemas.microsoft.com/office/drawing/2014/main" id="{7588FA08-2164-E94D-95B0-7DD3252BF85C}"/>
                </a:ext>
              </a:extLst>
            </p:cNvPr>
            <p:cNvSpPr txBox="1"/>
            <p:nvPr/>
          </p:nvSpPr>
          <p:spPr>
            <a:xfrm>
              <a:off x="4069080" y="2201761"/>
              <a:ext cx="1631730"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LLLAALLGFLWGLLTTLLILI</a:t>
              </a:r>
              <a:r>
                <a:rPr lang="en-US" sz="1000" dirty="0"/>
                <a:t> </a:t>
              </a:r>
            </a:p>
          </p:txBody>
        </p:sp>
        <p:sp>
          <p:nvSpPr>
            <p:cNvPr id="42" name="TextBox 41">
              <a:extLst>
                <a:ext uri="{FF2B5EF4-FFF2-40B4-BE49-F238E27FC236}">
                  <a16:creationId xmlns:a16="http://schemas.microsoft.com/office/drawing/2014/main" id="{58FA6261-E4C3-871B-DCC3-C2054E211CD2}"/>
                </a:ext>
              </a:extLst>
            </p:cNvPr>
            <p:cNvSpPr txBox="1"/>
            <p:nvPr/>
          </p:nvSpPr>
          <p:spPr>
            <a:xfrm>
              <a:off x="6843811" y="145009"/>
              <a:ext cx="236325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LLLGILTGVLVSLLTLLLILI</a:t>
              </a:r>
              <a:r>
                <a:rPr lang="en-US" sz="1000" dirty="0"/>
                <a:t> </a:t>
              </a:r>
            </a:p>
          </p:txBody>
        </p:sp>
        <p:sp>
          <p:nvSpPr>
            <p:cNvPr id="44" name="TextBox 43">
              <a:extLst>
                <a:ext uri="{FF2B5EF4-FFF2-40B4-BE49-F238E27FC236}">
                  <a16:creationId xmlns:a16="http://schemas.microsoft.com/office/drawing/2014/main" id="{40C1D1BA-9A0F-0A47-C010-7FABAD3488A5}"/>
                </a:ext>
              </a:extLst>
            </p:cNvPr>
            <p:cNvSpPr txBox="1"/>
            <p:nvPr/>
          </p:nvSpPr>
          <p:spPr>
            <a:xfrm>
              <a:off x="4056468" y="124374"/>
              <a:ext cx="163173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LLLGLVLGLLFTLLSALLILI</a:t>
              </a:r>
              <a:r>
                <a:rPr lang="en-US" sz="1000" dirty="0"/>
                <a:t> </a:t>
              </a:r>
            </a:p>
          </p:txBody>
        </p:sp>
      </p:grpSp>
      <p:graphicFrame>
        <p:nvGraphicFramePr>
          <p:cNvPr id="46" name="Table 45">
            <a:extLst>
              <a:ext uri="{FF2B5EF4-FFF2-40B4-BE49-F238E27FC236}">
                <a16:creationId xmlns:a16="http://schemas.microsoft.com/office/drawing/2014/main" id="{CA009EB4-2AAA-E004-2088-768495DA0342}"/>
              </a:ext>
            </a:extLst>
          </p:cNvPr>
          <p:cNvGraphicFramePr>
            <a:graphicFrameLocks noGrp="1"/>
          </p:cNvGraphicFramePr>
          <p:nvPr/>
        </p:nvGraphicFramePr>
        <p:xfrm>
          <a:off x="6893505" y="3007550"/>
          <a:ext cx="3340100" cy="1297940"/>
        </p:xfrm>
        <a:graphic>
          <a:graphicData uri="http://schemas.openxmlformats.org/drawingml/2006/table">
            <a:tbl>
              <a:tblPr>
                <a:tableStyleId>{5940675A-B579-460E-94D1-54222C63F5DA}</a:tableStyleId>
              </a:tblPr>
              <a:tblGrid>
                <a:gridCol w="1651000">
                  <a:extLst>
                    <a:ext uri="{9D8B030D-6E8A-4147-A177-3AD203B41FA5}">
                      <a16:colId xmlns:a16="http://schemas.microsoft.com/office/drawing/2014/main" val="3843280962"/>
                    </a:ext>
                  </a:extLst>
                </a:gridCol>
                <a:gridCol w="647700">
                  <a:extLst>
                    <a:ext uri="{9D8B030D-6E8A-4147-A177-3AD203B41FA5}">
                      <a16:colId xmlns:a16="http://schemas.microsoft.com/office/drawing/2014/main" val="2129091780"/>
                    </a:ext>
                  </a:extLst>
                </a:gridCol>
                <a:gridCol w="1041400">
                  <a:extLst>
                    <a:ext uri="{9D8B030D-6E8A-4147-A177-3AD203B41FA5}">
                      <a16:colId xmlns:a16="http://schemas.microsoft.com/office/drawing/2014/main" val="3225877903"/>
                    </a:ext>
                  </a:extLst>
                </a:gridCol>
              </a:tblGrid>
              <a:tr h="185420">
                <a:tc>
                  <a:txBody>
                    <a:bodyPr/>
                    <a:lstStyle/>
                    <a:p>
                      <a:pPr algn="l" fontAlgn="b"/>
                      <a:r>
                        <a:rPr lang="en-US" sz="1100" b="0" u="none" strike="noStrike" dirty="0">
                          <a:solidFill>
                            <a:srgbClr val="000000"/>
                          </a:solidFill>
                          <a:effectLst/>
                        </a:rPr>
                        <a:t>Sequence</a:t>
                      </a:r>
                      <a:endParaRPr lang="en-US" sz="1100" b="0" i="0" u="none" strike="noStrike" dirty="0">
                        <a:solidFill>
                          <a:srgbClr val="000000"/>
                        </a:solidFill>
                        <a:effectLst/>
                        <a:latin typeface="Calibri" panose="020F0502020204030204" pitchFamily="34" charset="0"/>
                      </a:endParaRPr>
                    </a:p>
                  </a:txBody>
                  <a:tcPr marL="5443" marR="5443" marT="5443" marB="0" anchor="b"/>
                </a:tc>
                <a:tc>
                  <a:txBody>
                    <a:bodyPr/>
                    <a:lstStyle/>
                    <a:p>
                      <a:pPr algn="l" fontAlgn="b"/>
                      <a:r>
                        <a:rPr lang="en-US" sz="1100" b="0" u="none" strike="noStrike">
                          <a:solidFill>
                            <a:srgbClr val="000000"/>
                          </a:solidFill>
                          <a:effectLst/>
                        </a:rPr>
                        <a:t>xShift</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l" fontAlgn="b"/>
                      <a:r>
                        <a:rPr lang="en-US" sz="1100" b="0" u="none" strike="noStrike" dirty="0" err="1">
                          <a:solidFill>
                            <a:srgbClr val="000000"/>
                          </a:solidFill>
                          <a:effectLst/>
                        </a:rPr>
                        <a:t>crossingAngle</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3017865672"/>
                  </a:ext>
                </a:extLst>
              </a:tr>
              <a:tr h="185420">
                <a:tc>
                  <a:txBody>
                    <a:bodyPr/>
                    <a:lstStyle/>
                    <a:p>
                      <a:pPr algn="l" fontAlgn="b"/>
                      <a:r>
                        <a:rPr lang="en-US" sz="1100" b="0" u="none" strike="noStrike" dirty="0">
                          <a:solidFill>
                            <a:srgbClr val="FF0000"/>
                          </a:solidFill>
                          <a:effectLst/>
                        </a:rPr>
                        <a:t>LLLLLLGILAGFLLTLLLILI</a:t>
                      </a:r>
                      <a:endParaRPr lang="en-US" sz="1100" b="0" i="0" u="none" strike="noStrike" dirty="0">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6.53676</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-52.6586</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136460180"/>
                  </a:ext>
                </a:extLst>
              </a:tr>
              <a:tr h="185420">
                <a:tc>
                  <a:txBody>
                    <a:bodyPr/>
                    <a:lstStyle/>
                    <a:p>
                      <a:pPr algn="l" fontAlgn="b"/>
                      <a:r>
                        <a:rPr lang="en-US" sz="1100" b="0" u="none" strike="noStrike">
                          <a:solidFill>
                            <a:srgbClr val="FF0000"/>
                          </a:solidFill>
                          <a:effectLst/>
                        </a:rPr>
                        <a:t>LLLLLLGVLIGVLATLLLILI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6.55858</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-49.3007</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700981813"/>
                  </a:ext>
                </a:extLst>
              </a:tr>
              <a:tr h="185420">
                <a:tc>
                  <a:txBody>
                    <a:bodyPr/>
                    <a:lstStyle/>
                    <a:p>
                      <a:pPr algn="l" fontAlgn="b"/>
                      <a:r>
                        <a:rPr lang="en-US" sz="1100" b="0" u="none" strike="noStrike">
                          <a:solidFill>
                            <a:srgbClr val="FF0000"/>
                          </a:solidFill>
                          <a:effectLst/>
                        </a:rPr>
                        <a:t>LLLLLLGTAIGVLVTLLLILI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6.35232</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-50.6541</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445323980"/>
                  </a:ext>
                </a:extLst>
              </a:tr>
              <a:tr h="185420">
                <a:tc>
                  <a:txBody>
                    <a:bodyPr/>
                    <a:lstStyle/>
                    <a:p>
                      <a:pPr algn="l" fontAlgn="b"/>
                      <a:r>
                        <a:rPr lang="en-US" sz="1100" b="0" u="none" strike="noStrike">
                          <a:solidFill>
                            <a:srgbClr val="FF0000"/>
                          </a:solidFill>
                          <a:effectLst/>
                        </a:rPr>
                        <a:t>LLLAALLGFLWGLLTTLLILI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7.26946</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-29.9582</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319318630"/>
                  </a:ext>
                </a:extLst>
              </a:tr>
              <a:tr h="185420">
                <a:tc>
                  <a:txBody>
                    <a:bodyPr/>
                    <a:lstStyle/>
                    <a:p>
                      <a:pPr algn="l" fontAlgn="b"/>
                      <a:r>
                        <a:rPr lang="en-US" sz="1100" b="0" u="none" strike="noStrike">
                          <a:solidFill>
                            <a:srgbClr val="FF0000"/>
                          </a:solidFill>
                          <a:effectLst/>
                        </a:rPr>
                        <a:t>LLLGILTGVLVSLLTLLLILI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7.72338</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-31.3153</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401475881"/>
                  </a:ext>
                </a:extLst>
              </a:tr>
              <a:tr h="185420">
                <a:tc>
                  <a:txBody>
                    <a:bodyPr/>
                    <a:lstStyle/>
                    <a:p>
                      <a:pPr algn="l" fontAlgn="b"/>
                      <a:r>
                        <a:rPr lang="en-US" sz="1100" b="0" u="none" strike="noStrike" dirty="0">
                          <a:solidFill>
                            <a:srgbClr val="FF0000"/>
                          </a:solidFill>
                          <a:effectLst/>
                        </a:rPr>
                        <a:t>LLLGLVLGLLFTLLSALLILI</a:t>
                      </a:r>
                      <a:endParaRPr lang="en-US" sz="1100" b="0" i="0" u="none" strike="noStrike" dirty="0">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8.39897</a:t>
                      </a:r>
                      <a:endParaRPr lang="en-US" sz="1100" b="0" i="0" u="none" strike="noStrike" dirty="0">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-30.639</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466246283"/>
                  </a:ext>
                </a:extLst>
              </a:tr>
            </a:tbl>
          </a:graphicData>
        </a:graphic>
      </p:graphicFrame>
      <p:sp>
        <p:nvSpPr>
          <p:cNvPr id="2" name="Slide Number Placeholder 1">
            <a:extLst>
              <a:ext uri="{FF2B5EF4-FFF2-40B4-BE49-F238E27FC236}">
                <a16:creationId xmlns:a16="http://schemas.microsoft.com/office/drawing/2014/main" id="{455831DD-D13E-5857-8709-104B624CCE8B}"/>
              </a:ext>
            </a:extLst>
          </p:cNvPr>
          <p:cNvSpPr>
            <a:spLocks noGrp="1"/>
          </p:cNvSpPr>
          <p:nvPr>
            <p:ph type="sldNum" sz="quarter" idx="12"/>
          </p:nvPr>
        </p:nvSpPr>
        <p:spPr/>
        <p:txBody>
          <a:bodyPr/>
          <a:lstStyle/>
          <a:p>
            <a:fld id="{310FD748-9934-4BE0-8086-B1A24885F31D}" type="slidenum">
              <a:rPr lang="en-US" smtClean="0"/>
              <a:t>120</a:t>
            </a:fld>
            <a:endParaRPr lang="en-US"/>
          </a:p>
        </p:txBody>
      </p:sp>
    </p:spTree>
    <p:extLst>
      <p:ext uri="{BB962C8B-B14F-4D97-AF65-F5344CB8AC3E}">
        <p14:creationId xmlns:p14="http://schemas.microsoft.com/office/powerpoint/2010/main" val="23316332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3143-7653-21F9-0650-2FED55BC04A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4D54148D-7561-7080-17CD-116969B128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11" y="365125"/>
            <a:ext cx="8419377" cy="6314533"/>
          </a:xfrm>
        </p:spPr>
      </p:pic>
      <p:sp>
        <p:nvSpPr>
          <p:cNvPr id="4" name="Slide Number Placeholder 3">
            <a:extLst>
              <a:ext uri="{FF2B5EF4-FFF2-40B4-BE49-F238E27FC236}">
                <a16:creationId xmlns:a16="http://schemas.microsoft.com/office/drawing/2014/main" id="{7C41CCC8-ADF1-65FF-557D-06CBE5F625EC}"/>
              </a:ext>
            </a:extLst>
          </p:cNvPr>
          <p:cNvSpPr>
            <a:spLocks noGrp="1"/>
          </p:cNvSpPr>
          <p:nvPr>
            <p:ph type="sldNum" sz="quarter" idx="12"/>
          </p:nvPr>
        </p:nvSpPr>
        <p:spPr/>
        <p:txBody>
          <a:bodyPr/>
          <a:lstStyle/>
          <a:p>
            <a:fld id="{310FD748-9934-4BE0-8086-B1A24885F31D}" type="slidenum">
              <a:rPr lang="en-US" smtClean="0"/>
              <a:t>121</a:t>
            </a:fld>
            <a:endParaRPr lang="en-US"/>
          </a:p>
        </p:txBody>
      </p:sp>
    </p:spTree>
    <p:extLst>
      <p:ext uri="{BB962C8B-B14F-4D97-AF65-F5344CB8AC3E}">
        <p14:creationId xmlns:p14="http://schemas.microsoft.com/office/powerpoint/2010/main" val="23773231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4CAF-7612-F1BB-5636-B17AFFD834F3}"/>
              </a:ext>
            </a:extLst>
          </p:cNvPr>
          <p:cNvSpPr>
            <a:spLocks noGrp="1"/>
          </p:cNvSpPr>
          <p:nvPr>
            <p:ph type="title"/>
          </p:nvPr>
        </p:nvSpPr>
        <p:spPr/>
        <p:txBody>
          <a:bodyPr/>
          <a:lstStyle/>
          <a:p>
            <a:endParaRPr lang="en-US"/>
          </a:p>
        </p:txBody>
      </p:sp>
      <p:pic>
        <p:nvPicPr>
          <p:cNvPr id="6" name="Content Placeholder 5" descr="Chart, scatter chart&#10;&#10;Description automatically generated">
            <a:extLst>
              <a:ext uri="{FF2B5EF4-FFF2-40B4-BE49-F238E27FC236}">
                <a16:creationId xmlns:a16="http://schemas.microsoft.com/office/drawing/2014/main" id="{5C30C581-9A65-E644-3F98-6B061C5298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947" y="923130"/>
            <a:ext cx="7244293" cy="5433220"/>
          </a:xfrm>
        </p:spPr>
      </p:pic>
      <p:sp>
        <p:nvSpPr>
          <p:cNvPr id="4" name="Slide Number Placeholder 3">
            <a:extLst>
              <a:ext uri="{FF2B5EF4-FFF2-40B4-BE49-F238E27FC236}">
                <a16:creationId xmlns:a16="http://schemas.microsoft.com/office/drawing/2014/main" id="{192FA02D-590E-AB68-5CD6-CF79DF7909FF}"/>
              </a:ext>
            </a:extLst>
          </p:cNvPr>
          <p:cNvSpPr>
            <a:spLocks noGrp="1"/>
          </p:cNvSpPr>
          <p:nvPr>
            <p:ph type="sldNum" sz="quarter" idx="12"/>
          </p:nvPr>
        </p:nvSpPr>
        <p:spPr/>
        <p:txBody>
          <a:bodyPr/>
          <a:lstStyle/>
          <a:p>
            <a:fld id="{310FD748-9934-4BE0-8086-B1A24885F31D}" type="slidenum">
              <a:rPr lang="en-US" smtClean="0"/>
              <a:t>122</a:t>
            </a:fld>
            <a:endParaRPr lang="en-US"/>
          </a:p>
        </p:txBody>
      </p:sp>
    </p:spTree>
    <p:extLst>
      <p:ext uri="{BB962C8B-B14F-4D97-AF65-F5344CB8AC3E}">
        <p14:creationId xmlns:p14="http://schemas.microsoft.com/office/powerpoint/2010/main" val="18074926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077B-8D4E-30A3-6904-9A479B14551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5E6BAA22-1BB0-04BD-5926-93CAB6733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573" y="-53724"/>
            <a:ext cx="9172854" cy="6879640"/>
          </a:xfrm>
        </p:spPr>
      </p:pic>
      <p:sp>
        <p:nvSpPr>
          <p:cNvPr id="4" name="Slide Number Placeholder 3">
            <a:extLst>
              <a:ext uri="{FF2B5EF4-FFF2-40B4-BE49-F238E27FC236}">
                <a16:creationId xmlns:a16="http://schemas.microsoft.com/office/drawing/2014/main" id="{47CBA437-C65C-55E6-E791-27A045F12EBA}"/>
              </a:ext>
            </a:extLst>
          </p:cNvPr>
          <p:cNvSpPr>
            <a:spLocks noGrp="1"/>
          </p:cNvSpPr>
          <p:nvPr>
            <p:ph type="sldNum" sz="quarter" idx="12"/>
          </p:nvPr>
        </p:nvSpPr>
        <p:spPr/>
        <p:txBody>
          <a:bodyPr/>
          <a:lstStyle/>
          <a:p>
            <a:fld id="{310FD748-9934-4BE0-8086-B1A24885F31D}" type="slidenum">
              <a:rPr lang="en-US" smtClean="0"/>
              <a:t>123</a:t>
            </a:fld>
            <a:endParaRPr lang="en-US"/>
          </a:p>
        </p:txBody>
      </p:sp>
    </p:spTree>
    <p:extLst>
      <p:ext uri="{BB962C8B-B14F-4D97-AF65-F5344CB8AC3E}">
        <p14:creationId xmlns:p14="http://schemas.microsoft.com/office/powerpoint/2010/main" val="19258234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3CC7-05D8-5A1E-75A3-5B7CE4005AB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1C694BCA-6B56-F1FB-D056-58AF68F5325D}"/>
              </a:ext>
            </a:extLst>
          </p:cNvPr>
          <p:cNvSpPr>
            <a:spLocks noGrp="1"/>
          </p:cNvSpPr>
          <p:nvPr>
            <p:ph type="sldNum" sz="quarter" idx="12"/>
          </p:nvPr>
        </p:nvSpPr>
        <p:spPr/>
        <p:txBody>
          <a:bodyPr/>
          <a:lstStyle/>
          <a:p>
            <a:fld id="{310FD748-9934-4BE0-8086-B1A24885F31D}" type="slidenum">
              <a:rPr lang="en-US" smtClean="0"/>
              <a:t>124</a:t>
            </a:fld>
            <a:endParaRPr lang="en-US"/>
          </a:p>
        </p:txBody>
      </p:sp>
      <p:pic>
        <p:nvPicPr>
          <p:cNvPr id="6" name="Picture 5" descr="Chart, scatter chart&#10;&#10;Description automatically generated">
            <a:extLst>
              <a:ext uri="{FF2B5EF4-FFF2-40B4-BE49-F238E27FC236}">
                <a16:creationId xmlns:a16="http://schemas.microsoft.com/office/drawing/2014/main" id="{2CB69EA1-5111-5A5A-4462-5114839B0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774" y="1430011"/>
            <a:ext cx="6568452" cy="4926339"/>
          </a:xfrm>
          <a:prstGeom prst="rect">
            <a:avLst/>
          </a:prstGeom>
        </p:spPr>
      </p:pic>
    </p:spTree>
    <p:extLst>
      <p:ext uri="{BB962C8B-B14F-4D97-AF65-F5344CB8AC3E}">
        <p14:creationId xmlns:p14="http://schemas.microsoft.com/office/powerpoint/2010/main" val="3736606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370731" y="4561179"/>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56875" y="2394667"/>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680867" y="725593"/>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Identify interfacial positions</a:t>
            </a:r>
          </a:p>
        </p:txBody>
      </p:sp>
      <p:sp>
        <p:nvSpPr>
          <p:cNvPr id="11" name="TextBox 10">
            <a:extLst>
              <a:ext uri="{FF2B5EF4-FFF2-40B4-BE49-F238E27FC236}">
                <a16:creationId xmlns:a16="http://schemas.microsoft.com/office/drawing/2014/main" id="{DE8E0777-6CC6-48AB-80BB-DA2FF04F5721}"/>
              </a:ext>
            </a:extLst>
          </p:cNvPr>
          <p:cNvSpPr txBox="1"/>
          <p:nvPr/>
        </p:nvSpPr>
        <p:spPr>
          <a:xfrm>
            <a:off x="9304464" y="3105831"/>
            <a:ext cx="1318680" cy="646331"/>
          </a:xfrm>
          <a:prstGeom prst="rect">
            <a:avLst/>
          </a:prstGeom>
          <a:noFill/>
          <a:ln w="28575">
            <a:solidFill>
              <a:schemeClr val="tx1"/>
            </a:solidFill>
          </a:ln>
        </p:spPr>
        <p:txBody>
          <a:bodyPr wrap="square" rtlCol="0">
            <a:spAutoFit/>
          </a:bodyPr>
          <a:lstStyle/>
          <a:p>
            <a:pPr algn="ctr"/>
            <a:r>
              <a:rPr lang="en-US" dirty="0">
                <a:solidFill>
                  <a:srgbClr val="800000"/>
                </a:solidFill>
              </a:rPr>
              <a:t>Is it a good solution?</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271012" y="4897318"/>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5" name="Straight Arrow Connector 14">
            <a:extLst>
              <a:ext uri="{FF2B5EF4-FFF2-40B4-BE49-F238E27FC236}">
                <a16:creationId xmlns:a16="http://schemas.microsoft.com/office/drawing/2014/main" id="{0E990CDD-9EA4-4D3A-A5EB-4F8C2DE98EDA}"/>
              </a:ext>
            </a:extLst>
          </p:cNvPr>
          <p:cNvCxnSpPr>
            <a:cxnSpLocks/>
            <a:stCxn id="42" idx="3"/>
            <a:endCxn id="11" idx="1"/>
          </p:cNvCxnSpPr>
          <p:nvPr/>
        </p:nvCxnSpPr>
        <p:spPr>
          <a:xfrm flipV="1">
            <a:off x="7585079" y="3428997"/>
            <a:ext cx="1719385" cy="2080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flipV="1">
            <a:off x="7346633" y="1047755"/>
            <a:ext cx="1610784" cy="1004"/>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11" idx="0"/>
          </p:cNvCxnSpPr>
          <p:nvPr/>
        </p:nvCxnSpPr>
        <p:spPr>
          <a:xfrm flipH="1">
            <a:off x="9963804" y="1509420"/>
            <a:ext cx="18396" cy="159641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287484" y="6178715"/>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3" name="TextBox 22">
            <a:extLst>
              <a:ext uri="{FF2B5EF4-FFF2-40B4-BE49-F238E27FC236}">
                <a16:creationId xmlns:a16="http://schemas.microsoft.com/office/drawing/2014/main" id="{E76FB397-F0A9-41E8-A056-A5028C2BE3DD}"/>
              </a:ext>
            </a:extLst>
          </p:cNvPr>
          <p:cNvSpPr txBox="1"/>
          <p:nvPr/>
        </p:nvSpPr>
        <p:spPr>
          <a:xfrm>
            <a:off x="6072536" y="1787558"/>
            <a:ext cx="309420" cy="707886"/>
          </a:xfrm>
          <a:prstGeom prst="rect">
            <a:avLst/>
          </a:prstGeom>
          <a:noFill/>
        </p:spPr>
        <p:txBody>
          <a:bodyPr wrap="square" rtlCol="0">
            <a:spAutoFit/>
          </a:bodyPr>
          <a:lstStyle/>
          <a:p>
            <a:r>
              <a:rPr lang="en-US" sz="4000" b="1" dirty="0"/>
              <a:t>Y</a:t>
            </a:r>
          </a:p>
        </p:txBody>
      </p:sp>
      <p:sp>
        <p:nvSpPr>
          <p:cNvPr id="26" name="TextBox 25">
            <a:extLst>
              <a:ext uri="{FF2B5EF4-FFF2-40B4-BE49-F238E27FC236}">
                <a16:creationId xmlns:a16="http://schemas.microsoft.com/office/drawing/2014/main" id="{72A26748-E410-4E92-A2FE-383746EF0C7D}"/>
              </a:ext>
            </a:extLst>
          </p:cNvPr>
          <p:cNvSpPr txBox="1"/>
          <p:nvPr/>
        </p:nvSpPr>
        <p:spPr>
          <a:xfrm>
            <a:off x="8957417" y="586090"/>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geometric repacks, evaluate energy</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027953" y="725593"/>
            <a:ext cx="1318680" cy="646331"/>
          </a:xfrm>
          <a:prstGeom prst="rect">
            <a:avLst/>
          </a:prstGeom>
          <a:noFill/>
          <a:ln w="28575">
            <a:solidFill>
              <a:schemeClr val="tx1"/>
            </a:solidFill>
          </a:ln>
        </p:spPr>
        <p:txBody>
          <a:bodyPr wrap="square" rtlCol="0">
            <a:spAutoFit/>
          </a:bodyPr>
          <a:lstStyle/>
          <a:p>
            <a:pPr algn="ctr"/>
            <a:r>
              <a:rPr lang="en-US" dirty="0">
                <a:solidFill>
                  <a:srgbClr val="800000"/>
                </a:solidFill>
              </a:rPr>
              <a:t>Take 1 sequence</a:t>
            </a:r>
          </a:p>
        </p:txBody>
      </p:sp>
      <p:sp>
        <p:nvSpPr>
          <p:cNvPr id="37" name="TextBox 36">
            <a:extLst>
              <a:ext uri="{FF2B5EF4-FFF2-40B4-BE49-F238E27FC236}">
                <a16:creationId xmlns:a16="http://schemas.microsoft.com/office/drawing/2014/main" id="{B80E71CB-7FE4-4D10-B5C2-8733293880D8}"/>
              </a:ext>
            </a:extLst>
          </p:cNvPr>
          <p:cNvSpPr txBox="1"/>
          <p:nvPr/>
        </p:nvSpPr>
        <p:spPr>
          <a:xfrm>
            <a:off x="6030688" y="2938310"/>
            <a:ext cx="1348281" cy="923330"/>
          </a:xfrm>
          <a:prstGeom prst="rect">
            <a:avLst/>
          </a:prstGeom>
          <a:noFill/>
          <a:ln>
            <a:solidFill>
              <a:schemeClr val="bg1"/>
            </a:solidFill>
          </a:ln>
        </p:spPr>
        <p:txBody>
          <a:bodyPr wrap="square" rtlCol="0">
            <a:spAutoFit/>
          </a:bodyPr>
          <a:lstStyle/>
          <a:p>
            <a:pPr algn="ctr"/>
            <a:r>
              <a:rPr lang="en-US" dirty="0">
                <a:solidFill>
                  <a:srgbClr val="800000"/>
                </a:solidFill>
              </a:rPr>
              <a:t>Are there more stable sequences?</a:t>
            </a:r>
          </a:p>
        </p:txBody>
      </p:sp>
      <p:sp>
        <p:nvSpPr>
          <p:cNvPr id="49" name="TextBox 48">
            <a:extLst>
              <a:ext uri="{FF2B5EF4-FFF2-40B4-BE49-F238E27FC236}">
                <a16:creationId xmlns:a16="http://schemas.microsoft.com/office/drawing/2014/main" id="{E232FC2B-9AC7-4B5D-880B-1F3EDC0BAA13}"/>
              </a:ext>
            </a:extLst>
          </p:cNvPr>
          <p:cNvSpPr txBox="1"/>
          <p:nvPr/>
        </p:nvSpPr>
        <p:spPr>
          <a:xfrm>
            <a:off x="9410556" y="3776755"/>
            <a:ext cx="309420" cy="707886"/>
          </a:xfrm>
          <a:prstGeom prst="rect">
            <a:avLst/>
          </a:prstGeom>
          <a:noFill/>
        </p:spPr>
        <p:txBody>
          <a:bodyPr wrap="square" rtlCol="0">
            <a:spAutoFit/>
          </a:bodyPr>
          <a:lstStyle/>
          <a:p>
            <a:r>
              <a:rPr lang="en-US" sz="4000" b="1" dirty="0"/>
              <a:t>Y</a:t>
            </a:r>
          </a:p>
        </p:txBody>
      </p:sp>
      <p:sp>
        <p:nvSpPr>
          <p:cNvPr id="50" name="TextBox 49">
            <a:extLst>
              <a:ext uri="{FF2B5EF4-FFF2-40B4-BE49-F238E27FC236}">
                <a16:creationId xmlns:a16="http://schemas.microsoft.com/office/drawing/2014/main" id="{5A4B06A1-D4CF-4ABD-ADF2-769A095FEAA7}"/>
              </a:ext>
            </a:extLst>
          </p:cNvPr>
          <p:cNvSpPr txBox="1"/>
          <p:nvPr/>
        </p:nvSpPr>
        <p:spPr>
          <a:xfrm>
            <a:off x="8412441" y="2680785"/>
            <a:ext cx="309420" cy="707886"/>
          </a:xfrm>
          <a:prstGeom prst="rect">
            <a:avLst/>
          </a:prstGeom>
          <a:noFill/>
        </p:spPr>
        <p:txBody>
          <a:bodyPr wrap="square" rtlCol="0">
            <a:spAutoFit/>
          </a:bodyPr>
          <a:lstStyle/>
          <a:p>
            <a:r>
              <a:rPr lang="en-US" sz="4000" b="1" dirty="0"/>
              <a:t>N</a:t>
            </a:r>
          </a:p>
        </p:txBody>
      </p:sp>
      <p:cxnSp>
        <p:nvCxnSpPr>
          <p:cNvPr id="52" name="Straight Arrow Connector 51">
            <a:extLst>
              <a:ext uri="{FF2B5EF4-FFF2-40B4-BE49-F238E27FC236}">
                <a16:creationId xmlns:a16="http://schemas.microsoft.com/office/drawing/2014/main" id="{194289F8-A9F6-489C-8383-B4119C575AA7}"/>
              </a:ext>
            </a:extLst>
          </p:cNvPr>
          <p:cNvCxnSpPr>
            <a:cxnSpLocks/>
            <a:stCxn id="11" idx="2"/>
            <a:endCxn id="47" idx="0"/>
          </p:cNvCxnSpPr>
          <p:nvPr/>
        </p:nvCxnSpPr>
        <p:spPr>
          <a:xfrm>
            <a:off x="9963804" y="3752162"/>
            <a:ext cx="2230" cy="81060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436552AA-7209-4330-9E57-5DF56537F7DC}"/>
              </a:ext>
            </a:extLst>
          </p:cNvPr>
          <p:cNvCxnSpPr>
            <a:cxnSpLocks/>
            <a:stCxn id="47" idx="1"/>
            <a:endCxn id="42" idx="2"/>
          </p:cNvCxnSpPr>
          <p:nvPr/>
        </p:nvCxnSpPr>
        <p:spPr>
          <a:xfrm rot="10800000">
            <a:off x="6688901" y="4328073"/>
            <a:ext cx="2455099" cy="1342744"/>
          </a:xfrm>
          <a:prstGeom prst="bentConnector2">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92ADADF-B573-404F-A2AD-161FF1C6D32B}"/>
              </a:ext>
            </a:extLst>
          </p:cNvPr>
          <p:cNvSpPr txBox="1"/>
          <p:nvPr/>
        </p:nvSpPr>
        <p:spPr>
          <a:xfrm>
            <a:off x="4663175" y="2696844"/>
            <a:ext cx="309420" cy="707886"/>
          </a:xfrm>
          <a:prstGeom prst="rect">
            <a:avLst/>
          </a:prstGeom>
          <a:noFill/>
        </p:spPr>
        <p:txBody>
          <a:bodyPr wrap="square" rtlCol="0">
            <a:spAutoFit/>
          </a:bodyPr>
          <a:lstStyle/>
          <a:p>
            <a:r>
              <a:rPr lang="en-US" sz="4000" b="1" dirty="0"/>
              <a:t>N</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2730432" y="1048759"/>
            <a:ext cx="672173"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58A7CED-7E60-48E7-97BF-B66A5AD880B3}"/>
              </a:ext>
            </a:extLst>
          </p:cNvPr>
          <p:cNvCxnSpPr>
            <a:cxnSpLocks/>
            <a:endCxn id="42" idx="1"/>
          </p:cNvCxnSpPr>
          <p:nvPr/>
        </p:nvCxnSpPr>
        <p:spPr>
          <a:xfrm>
            <a:off x="3402605" y="3449802"/>
            <a:ext cx="2390116"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0AAD1E-0D3A-4806-BD54-EA7AC39D009F}"/>
              </a:ext>
            </a:extLst>
          </p:cNvPr>
          <p:cNvCxnSpPr>
            <a:cxnSpLocks/>
            <a:stCxn id="32" idx="2"/>
            <a:endCxn id="42" idx="0"/>
          </p:cNvCxnSpPr>
          <p:nvPr/>
        </p:nvCxnSpPr>
        <p:spPr>
          <a:xfrm>
            <a:off x="6687293" y="1371924"/>
            <a:ext cx="1607" cy="1199606"/>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Diamond 41">
            <a:extLst>
              <a:ext uri="{FF2B5EF4-FFF2-40B4-BE49-F238E27FC236}">
                <a16:creationId xmlns:a16="http://schemas.microsoft.com/office/drawing/2014/main" id="{17C95228-02BB-43C2-BBC6-D423DAF65A97}"/>
              </a:ext>
            </a:extLst>
          </p:cNvPr>
          <p:cNvSpPr/>
          <p:nvPr/>
        </p:nvSpPr>
        <p:spPr>
          <a:xfrm>
            <a:off x="5792721" y="2571530"/>
            <a:ext cx="1792358" cy="1756543"/>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D8BE472-D979-43E4-97FE-CAE9D767A6C0}"/>
              </a:ext>
            </a:extLst>
          </p:cNvPr>
          <p:cNvSpPr/>
          <p:nvPr/>
        </p:nvSpPr>
        <p:spPr>
          <a:xfrm>
            <a:off x="9143999" y="4562768"/>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125</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flipV="1">
            <a:off x="5297068" y="1048759"/>
            <a:ext cx="73088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1705650" y="1371924"/>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402605" y="594735"/>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spTree>
    <p:extLst>
      <p:ext uri="{BB962C8B-B14F-4D97-AF65-F5344CB8AC3E}">
        <p14:creationId xmlns:p14="http://schemas.microsoft.com/office/powerpoint/2010/main" val="17901796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A57C6DB-8AF1-01A1-A68B-9C5EAD25F9C2}"/>
              </a:ext>
            </a:extLst>
          </p:cNvPr>
          <p:cNvGrpSpPr/>
          <p:nvPr/>
        </p:nvGrpSpPr>
        <p:grpSpPr>
          <a:xfrm>
            <a:off x="5953744" y="1542555"/>
            <a:ext cx="6085854" cy="4916049"/>
            <a:chOff x="5362075" y="1167430"/>
            <a:chExt cx="6539141" cy="5282207"/>
          </a:xfrm>
        </p:grpSpPr>
        <p:pic>
          <p:nvPicPr>
            <p:cNvPr id="15" name="Picture 14">
              <a:extLst>
                <a:ext uri="{FF2B5EF4-FFF2-40B4-BE49-F238E27FC236}">
                  <a16:creationId xmlns:a16="http://schemas.microsoft.com/office/drawing/2014/main" id="{51E72262-9C6F-A4FB-2099-1C17AEDAD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075" y="1167430"/>
              <a:ext cx="6539141" cy="5282207"/>
            </a:xfrm>
            <a:prstGeom prst="rect">
              <a:avLst/>
            </a:prstGeom>
          </p:spPr>
        </p:pic>
        <p:sp>
          <p:nvSpPr>
            <p:cNvPr id="16" name="Rectangle 15">
              <a:extLst>
                <a:ext uri="{FF2B5EF4-FFF2-40B4-BE49-F238E27FC236}">
                  <a16:creationId xmlns:a16="http://schemas.microsoft.com/office/drawing/2014/main" id="{23007E77-4ACC-A75E-600B-D5E67440CB12}"/>
                </a:ext>
              </a:extLst>
            </p:cNvPr>
            <p:cNvSpPr/>
            <p:nvPr/>
          </p:nvSpPr>
          <p:spPr>
            <a:xfrm>
              <a:off x="6956611" y="1308847"/>
              <a:ext cx="3110753" cy="197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BC3ADFF-E919-2939-1DB4-6291DEDBC668}"/>
                </a:ext>
              </a:extLst>
            </p:cNvPr>
            <p:cNvSpPr/>
            <p:nvPr/>
          </p:nvSpPr>
          <p:spPr>
            <a:xfrm>
              <a:off x="5362075" y="1228166"/>
              <a:ext cx="3110753" cy="197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2766FE95-7946-4F85-1AF8-7F281A36605B}"/>
              </a:ext>
            </a:extLst>
          </p:cNvPr>
          <p:cNvSpPr>
            <a:spLocks noGrp="1"/>
          </p:cNvSpPr>
          <p:nvPr>
            <p:ph type="title"/>
          </p:nvPr>
        </p:nvSpPr>
        <p:spPr>
          <a:xfrm>
            <a:off x="838200" y="365125"/>
            <a:ext cx="10515600" cy="1325563"/>
          </a:xfrm>
        </p:spPr>
        <p:txBody>
          <a:bodyPr/>
          <a:lstStyle/>
          <a:p>
            <a:r>
              <a:rPr lang="en-US" dirty="0"/>
              <a:t>Probing geometric space for energy and fluorescence correlation</a:t>
            </a:r>
          </a:p>
        </p:txBody>
      </p:sp>
      <p:grpSp>
        <p:nvGrpSpPr>
          <p:cNvPr id="7" name="Group 6">
            <a:extLst>
              <a:ext uri="{FF2B5EF4-FFF2-40B4-BE49-F238E27FC236}">
                <a16:creationId xmlns:a16="http://schemas.microsoft.com/office/drawing/2014/main" id="{E773E6EF-D66E-A5FE-D1A5-8D5DA9EBEDCA}"/>
              </a:ext>
            </a:extLst>
          </p:cNvPr>
          <p:cNvGrpSpPr/>
          <p:nvPr/>
        </p:nvGrpSpPr>
        <p:grpSpPr>
          <a:xfrm>
            <a:off x="306517" y="1639557"/>
            <a:ext cx="5942863" cy="4763670"/>
            <a:chOff x="306517" y="1639557"/>
            <a:chExt cx="5942863" cy="4763670"/>
          </a:xfrm>
        </p:grpSpPr>
        <p:pic>
          <p:nvPicPr>
            <p:cNvPr id="9" name="Picture 8" descr="Chart, scatter chart&#10;&#10;Description automatically generated">
              <a:extLst>
                <a:ext uri="{FF2B5EF4-FFF2-40B4-BE49-F238E27FC236}">
                  <a16:creationId xmlns:a16="http://schemas.microsoft.com/office/drawing/2014/main" id="{E5151C0B-1BF9-1732-C0C3-2EB905ABA849}"/>
                </a:ext>
              </a:extLst>
            </p:cNvPr>
            <p:cNvPicPr>
              <a:picLocks noChangeAspect="1"/>
            </p:cNvPicPr>
            <p:nvPr/>
          </p:nvPicPr>
          <p:blipFill rotWithShape="1">
            <a:blip r:embed="rId3">
              <a:extLst>
                <a:ext uri="{28A0092B-C50C-407E-A947-70E740481C1C}">
                  <a14:useLocalDpi xmlns:a14="http://schemas.microsoft.com/office/drawing/2010/main" val="0"/>
                </a:ext>
              </a:extLst>
            </a:blip>
            <a:srcRect t="4231"/>
            <a:stretch/>
          </p:blipFill>
          <p:spPr>
            <a:xfrm>
              <a:off x="306517" y="1783971"/>
              <a:ext cx="5942863" cy="4619256"/>
            </a:xfrm>
            <a:prstGeom prst="rect">
              <a:avLst/>
            </a:prstGeom>
          </p:spPr>
        </p:pic>
        <p:sp>
          <p:nvSpPr>
            <p:cNvPr id="6" name="Rectangle 5">
              <a:extLst>
                <a:ext uri="{FF2B5EF4-FFF2-40B4-BE49-F238E27FC236}">
                  <a16:creationId xmlns:a16="http://schemas.microsoft.com/office/drawing/2014/main" id="{2702C518-0301-1364-AC20-864A4EEDAD71}"/>
                </a:ext>
              </a:extLst>
            </p:cNvPr>
            <p:cNvSpPr/>
            <p:nvPr/>
          </p:nvSpPr>
          <p:spPr>
            <a:xfrm>
              <a:off x="1972235" y="1690688"/>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1BE3C-77A2-6E56-1B60-4E50A6ABBB6E}"/>
                </a:ext>
              </a:extLst>
            </p:cNvPr>
            <p:cNvSpPr/>
            <p:nvPr/>
          </p:nvSpPr>
          <p:spPr>
            <a:xfrm>
              <a:off x="422850" y="1639557"/>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lide Number Placeholder 12">
            <a:extLst>
              <a:ext uri="{FF2B5EF4-FFF2-40B4-BE49-F238E27FC236}">
                <a16:creationId xmlns:a16="http://schemas.microsoft.com/office/drawing/2014/main" id="{DC10B69D-4511-0876-A1CD-C57D7C9A3672}"/>
              </a:ext>
            </a:extLst>
          </p:cNvPr>
          <p:cNvSpPr>
            <a:spLocks noGrp="1"/>
          </p:cNvSpPr>
          <p:nvPr>
            <p:ph type="sldNum" sz="quarter" idx="12"/>
          </p:nvPr>
        </p:nvSpPr>
        <p:spPr/>
        <p:txBody>
          <a:bodyPr/>
          <a:lstStyle/>
          <a:p>
            <a:fld id="{310FD748-9934-4BE0-8086-B1A24885F31D}" type="slidenum">
              <a:rPr lang="en-US" smtClean="0"/>
              <a:t>126</a:t>
            </a:fld>
            <a:endParaRPr lang="en-US"/>
          </a:p>
        </p:txBody>
      </p:sp>
      <p:sp>
        <p:nvSpPr>
          <p:cNvPr id="24" name="TextBox 23">
            <a:extLst>
              <a:ext uri="{FF2B5EF4-FFF2-40B4-BE49-F238E27FC236}">
                <a16:creationId xmlns:a16="http://schemas.microsoft.com/office/drawing/2014/main" id="{48BE5DE4-3330-C505-0EFA-EAD1A9A4BFCE}"/>
              </a:ext>
            </a:extLst>
          </p:cNvPr>
          <p:cNvSpPr txBox="1"/>
          <p:nvPr/>
        </p:nvSpPr>
        <p:spPr>
          <a:xfrm>
            <a:off x="10682249" y="1484950"/>
            <a:ext cx="1677971" cy="369332"/>
          </a:xfrm>
          <a:prstGeom prst="rect">
            <a:avLst/>
          </a:prstGeom>
          <a:noFill/>
        </p:spPr>
        <p:txBody>
          <a:bodyPr wrap="square" rtlCol="0">
            <a:spAutoFit/>
          </a:bodyPr>
          <a:lstStyle/>
          <a:p>
            <a:r>
              <a:rPr lang="en-US" dirty="0"/>
              <a:t>Energy Score</a:t>
            </a:r>
          </a:p>
        </p:txBody>
      </p:sp>
      <p:sp>
        <p:nvSpPr>
          <p:cNvPr id="25" name="TextBox 24">
            <a:extLst>
              <a:ext uri="{FF2B5EF4-FFF2-40B4-BE49-F238E27FC236}">
                <a16:creationId xmlns:a16="http://schemas.microsoft.com/office/drawing/2014/main" id="{6CDD9CD5-F8C6-92FA-E985-543E1203BCA5}"/>
              </a:ext>
            </a:extLst>
          </p:cNvPr>
          <p:cNvSpPr txBox="1"/>
          <p:nvPr/>
        </p:nvSpPr>
        <p:spPr>
          <a:xfrm>
            <a:off x="5253089" y="1465770"/>
            <a:ext cx="1022021" cy="369332"/>
          </a:xfrm>
          <a:prstGeom prst="rect">
            <a:avLst/>
          </a:prstGeom>
          <a:noFill/>
        </p:spPr>
        <p:txBody>
          <a:bodyPr wrap="square" rtlCol="0">
            <a:spAutoFit/>
          </a:bodyPr>
          <a:lstStyle/>
          <a:p>
            <a:r>
              <a:rPr lang="en-US" dirty="0"/>
              <a:t>% </a:t>
            </a:r>
            <a:r>
              <a:rPr lang="en-US" dirty="0" err="1"/>
              <a:t>GpA</a:t>
            </a:r>
            <a:endParaRPr lang="en-US" dirty="0"/>
          </a:p>
        </p:txBody>
      </p:sp>
    </p:spTree>
    <p:extLst>
      <p:ext uri="{BB962C8B-B14F-4D97-AF65-F5344CB8AC3E}">
        <p14:creationId xmlns:p14="http://schemas.microsoft.com/office/powerpoint/2010/main" val="5473800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127</a:t>
            </a:fld>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Cloning</a:t>
            </a:r>
          </a:p>
        </p:txBody>
      </p:sp>
    </p:spTree>
    <p:extLst>
      <p:ext uri="{BB962C8B-B14F-4D97-AF65-F5344CB8AC3E}">
        <p14:creationId xmlns:p14="http://schemas.microsoft.com/office/powerpoint/2010/main" val="33193141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20A9-5D57-442C-B95B-994E11C46618}"/>
              </a:ext>
            </a:extLst>
          </p:cNvPr>
          <p:cNvSpPr>
            <a:spLocks noGrp="1"/>
          </p:cNvSpPr>
          <p:nvPr>
            <p:ph type="title"/>
          </p:nvPr>
        </p:nvSpPr>
        <p:spPr/>
        <p:txBody>
          <a:bodyPr/>
          <a:lstStyle/>
          <a:p>
            <a:r>
              <a:rPr lang="en-US" dirty="0"/>
              <a:t>CHIP Design</a:t>
            </a:r>
          </a:p>
        </p:txBody>
      </p:sp>
      <p:pic>
        <p:nvPicPr>
          <p:cNvPr id="5" name="Content Placeholder 4">
            <a:extLst>
              <a:ext uri="{FF2B5EF4-FFF2-40B4-BE49-F238E27FC236}">
                <a16:creationId xmlns:a16="http://schemas.microsoft.com/office/drawing/2014/main" id="{30C2B157-74D5-4A7A-986F-A44FF4540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2041" y="1770695"/>
            <a:ext cx="5071453" cy="3962072"/>
          </a:xfrm>
        </p:spPr>
      </p:pic>
      <p:pic>
        <p:nvPicPr>
          <p:cNvPr id="7" name="Picture 6">
            <a:extLst>
              <a:ext uri="{FF2B5EF4-FFF2-40B4-BE49-F238E27FC236}">
                <a16:creationId xmlns:a16="http://schemas.microsoft.com/office/drawing/2014/main" id="{E0A0C380-9E11-4192-88D4-8ABBADCC5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804" y="1770695"/>
            <a:ext cx="5290890" cy="3962072"/>
          </a:xfrm>
          <a:prstGeom prst="rect">
            <a:avLst/>
          </a:prstGeom>
        </p:spPr>
      </p:pic>
      <p:sp>
        <p:nvSpPr>
          <p:cNvPr id="8" name="Rectangle 7">
            <a:extLst>
              <a:ext uri="{FF2B5EF4-FFF2-40B4-BE49-F238E27FC236}">
                <a16:creationId xmlns:a16="http://schemas.microsoft.com/office/drawing/2014/main" id="{04B5837D-43A1-4D49-84B3-858ADFC775A7}"/>
              </a:ext>
            </a:extLst>
          </p:cNvPr>
          <p:cNvSpPr/>
          <p:nvPr/>
        </p:nvSpPr>
        <p:spPr>
          <a:xfrm>
            <a:off x="2043954" y="1708619"/>
            <a:ext cx="3917577" cy="29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F593E6-81EC-4356-A4C9-9630304372A2}"/>
              </a:ext>
            </a:extLst>
          </p:cNvPr>
          <p:cNvSpPr/>
          <p:nvPr/>
        </p:nvSpPr>
        <p:spPr>
          <a:xfrm>
            <a:off x="7315204" y="1725871"/>
            <a:ext cx="4285128" cy="281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F46EDA-845A-4906-941E-C7FCAB4683BF}"/>
              </a:ext>
            </a:extLst>
          </p:cNvPr>
          <p:cNvSpPr txBox="1"/>
          <p:nvPr/>
        </p:nvSpPr>
        <p:spPr>
          <a:xfrm>
            <a:off x="6298994" y="6024282"/>
            <a:ext cx="1246094" cy="369332"/>
          </a:xfrm>
          <a:prstGeom prst="rect">
            <a:avLst/>
          </a:prstGeom>
          <a:noFill/>
        </p:spPr>
        <p:txBody>
          <a:bodyPr wrap="square" rtlCol="0">
            <a:spAutoFit/>
          </a:bodyPr>
          <a:lstStyle/>
          <a:p>
            <a:r>
              <a:rPr lang="en-US" dirty="0"/>
              <a:t>Segment #</a:t>
            </a:r>
          </a:p>
        </p:txBody>
      </p:sp>
      <p:sp>
        <p:nvSpPr>
          <p:cNvPr id="10" name="TextBox 9">
            <a:extLst>
              <a:ext uri="{FF2B5EF4-FFF2-40B4-BE49-F238E27FC236}">
                <a16:creationId xmlns:a16="http://schemas.microsoft.com/office/drawing/2014/main" id="{A7134909-A9DF-489F-AD9E-C626B4994991}"/>
              </a:ext>
            </a:extLst>
          </p:cNvPr>
          <p:cNvSpPr txBox="1"/>
          <p:nvPr/>
        </p:nvSpPr>
        <p:spPr>
          <a:xfrm rot="16200000">
            <a:off x="5969" y="3488153"/>
            <a:ext cx="1568869" cy="369332"/>
          </a:xfrm>
          <a:prstGeom prst="rect">
            <a:avLst/>
          </a:prstGeom>
          <a:noFill/>
        </p:spPr>
        <p:txBody>
          <a:bodyPr wrap="square" rtlCol="0">
            <a:spAutoFit/>
          </a:bodyPr>
          <a:lstStyle/>
          <a:p>
            <a:r>
              <a:rPr lang="en-US" dirty="0"/>
              <a:t>Energy Score</a:t>
            </a:r>
          </a:p>
        </p:txBody>
      </p:sp>
      <p:sp>
        <p:nvSpPr>
          <p:cNvPr id="4" name="TextBox 3">
            <a:extLst>
              <a:ext uri="{FF2B5EF4-FFF2-40B4-BE49-F238E27FC236}">
                <a16:creationId xmlns:a16="http://schemas.microsoft.com/office/drawing/2014/main" id="{5FD793ED-BF59-4940-9E8A-3107885148B2}"/>
              </a:ext>
            </a:extLst>
          </p:cNvPr>
          <p:cNvSpPr txBox="1"/>
          <p:nvPr/>
        </p:nvSpPr>
        <p:spPr>
          <a:xfrm>
            <a:off x="1731188" y="1659377"/>
            <a:ext cx="4730169" cy="369332"/>
          </a:xfrm>
          <a:prstGeom prst="rect">
            <a:avLst/>
          </a:prstGeom>
          <a:noFill/>
        </p:spPr>
        <p:txBody>
          <a:bodyPr wrap="square" rtlCol="0">
            <a:spAutoFit/>
          </a:bodyPr>
          <a:lstStyle/>
          <a:p>
            <a:r>
              <a:rPr lang="en-US" dirty="0"/>
              <a:t>Clashing mutants with unstable energy scores</a:t>
            </a:r>
          </a:p>
        </p:txBody>
      </p:sp>
      <p:sp>
        <p:nvSpPr>
          <p:cNvPr id="11" name="TextBox 10">
            <a:extLst>
              <a:ext uri="{FF2B5EF4-FFF2-40B4-BE49-F238E27FC236}">
                <a16:creationId xmlns:a16="http://schemas.microsoft.com/office/drawing/2014/main" id="{0DE9A8FB-6178-46F1-BDD4-0FA0E125349E}"/>
              </a:ext>
            </a:extLst>
          </p:cNvPr>
          <p:cNvSpPr txBox="1"/>
          <p:nvPr/>
        </p:nvSpPr>
        <p:spPr>
          <a:xfrm>
            <a:off x="7419858" y="1612871"/>
            <a:ext cx="4770217" cy="369332"/>
          </a:xfrm>
          <a:prstGeom prst="rect">
            <a:avLst/>
          </a:prstGeom>
          <a:noFill/>
        </p:spPr>
        <p:txBody>
          <a:bodyPr wrap="square" rtlCol="0">
            <a:spAutoFit/>
          </a:bodyPr>
          <a:lstStyle/>
          <a:p>
            <a:r>
              <a:rPr lang="en-US" dirty="0"/>
              <a:t>Designs and mutants with stable energy scores</a:t>
            </a:r>
          </a:p>
        </p:txBody>
      </p:sp>
      <p:sp>
        <p:nvSpPr>
          <p:cNvPr id="6" name="TextBox 5">
            <a:extLst>
              <a:ext uri="{FF2B5EF4-FFF2-40B4-BE49-F238E27FC236}">
                <a16:creationId xmlns:a16="http://schemas.microsoft.com/office/drawing/2014/main" id="{81CB9A8D-7D03-4DDE-99B0-0E8EB0187220}"/>
              </a:ext>
            </a:extLst>
          </p:cNvPr>
          <p:cNvSpPr txBox="1"/>
          <p:nvPr/>
        </p:nvSpPr>
        <p:spPr>
          <a:xfrm>
            <a:off x="2671024" y="6024282"/>
            <a:ext cx="2076450" cy="369332"/>
          </a:xfrm>
          <a:prstGeom prst="rect">
            <a:avLst/>
          </a:prstGeom>
          <a:noFill/>
        </p:spPr>
        <p:txBody>
          <a:bodyPr wrap="square" rtlCol="0">
            <a:spAutoFit/>
          </a:bodyPr>
          <a:lstStyle/>
          <a:p>
            <a:r>
              <a:rPr lang="en-US" dirty="0"/>
              <a:t>~250 per segment</a:t>
            </a:r>
          </a:p>
        </p:txBody>
      </p:sp>
      <p:sp>
        <p:nvSpPr>
          <p:cNvPr id="13" name="TextBox 12">
            <a:extLst>
              <a:ext uri="{FF2B5EF4-FFF2-40B4-BE49-F238E27FC236}">
                <a16:creationId xmlns:a16="http://schemas.microsoft.com/office/drawing/2014/main" id="{8366181B-14F1-4388-B0BA-866AF6B8699B}"/>
              </a:ext>
            </a:extLst>
          </p:cNvPr>
          <p:cNvSpPr txBox="1"/>
          <p:nvPr/>
        </p:nvSpPr>
        <p:spPr>
          <a:xfrm>
            <a:off x="8971028" y="6065528"/>
            <a:ext cx="2076450" cy="369332"/>
          </a:xfrm>
          <a:prstGeom prst="rect">
            <a:avLst/>
          </a:prstGeom>
          <a:noFill/>
        </p:spPr>
        <p:txBody>
          <a:bodyPr wrap="square" rtlCol="0">
            <a:spAutoFit/>
          </a:bodyPr>
          <a:lstStyle/>
          <a:p>
            <a:r>
              <a:rPr lang="en-US" dirty="0"/>
              <a:t>~500 per segment</a:t>
            </a:r>
          </a:p>
        </p:txBody>
      </p:sp>
      <p:sp>
        <p:nvSpPr>
          <p:cNvPr id="12" name="Slide Number Placeholder 11">
            <a:extLst>
              <a:ext uri="{FF2B5EF4-FFF2-40B4-BE49-F238E27FC236}">
                <a16:creationId xmlns:a16="http://schemas.microsoft.com/office/drawing/2014/main" id="{22C06CE2-D00E-E9ED-5464-A63B991BF300}"/>
              </a:ext>
            </a:extLst>
          </p:cNvPr>
          <p:cNvSpPr>
            <a:spLocks noGrp="1"/>
          </p:cNvSpPr>
          <p:nvPr>
            <p:ph type="sldNum" sz="quarter" idx="12"/>
          </p:nvPr>
        </p:nvSpPr>
        <p:spPr/>
        <p:txBody>
          <a:bodyPr/>
          <a:lstStyle/>
          <a:p>
            <a:fld id="{38809924-730C-4E07-87B2-3E9CE88EB416}" type="slidenum">
              <a:rPr lang="en-US" smtClean="0"/>
              <a:t>128</a:t>
            </a:fld>
            <a:endParaRPr lang="en-US"/>
          </a:p>
        </p:txBody>
      </p:sp>
    </p:spTree>
    <p:extLst>
      <p:ext uri="{BB962C8B-B14F-4D97-AF65-F5344CB8AC3E}">
        <p14:creationId xmlns:p14="http://schemas.microsoft.com/office/powerpoint/2010/main" val="2575646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997D-0C4B-46B8-8138-4362E97F09C7}"/>
              </a:ext>
            </a:extLst>
          </p:cNvPr>
          <p:cNvSpPr>
            <a:spLocks noGrp="1"/>
          </p:cNvSpPr>
          <p:nvPr>
            <p:ph type="title"/>
          </p:nvPr>
        </p:nvSpPr>
        <p:spPr/>
        <p:txBody>
          <a:bodyPr/>
          <a:lstStyle/>
          <a:p>
            <a:r>
              <a:rPr lang="en-US" dirty="0"/>
              <a:t>Colony factor</a:t>
            </a:r>
          </a:p>
        </p:txBody>
      </p:sp>
      <p:sp>
        <p:nvSpPr>
          <p:cNvPr id="3" name="Content Placeholder 2">
            <a:extLst>
              <a:ext uri="{FF2B5EF4-FFF2-40B4-BE49-F238E27FC236}">
                <a16:creationId xmlns:a16="http://schemas.microsoft.com/office/drawing/2014/main" id="{13C227DF-1378-4442-B26B-1D50427B1D93}"/>
              </a:ext>
            </a:extLst>
          </p:cNvPr>
          <p:cNvSpPr>
            <a:spLocks noGrp="1"/>
          </p:cNvSpPr>
          <p:nvPr>
            <p:ph idx="1"/>
          </p:nvPr>
        </p:nvSpPr>
        <p:spPr>
          <a:xfrm>
            <a:off x="838200" y="1825625"/>
            <a:ext cx="11022106" cy="4351338"/>
          </a:xfrm>
        </p:spPr>
        <p:txBody>
          <a:bodyPr>
            <a:normAutofit/>
          </a:bodyPr>
          <a:lstStyle/>
          <a:p>
            <a:r>
              <a:rPr lang="en-US" dirty="0"/>
              <a:t>The number of colony forming units for the sample</a:t>
            </a:r>
          </a:p>
          <a:p>
            <a:r>
              <a:rPr lang="en-US" dirty="0"/>
              <a:t>The goal is to have a high enough number that it is likely that all of the sequences from a segment are taken up by your cells (aim for 10x number of sequences)</a:t>
            </a:r>
          </a:p>
          <a:p>
            <a:pPr marL="0" indent="0">
              <a:buNone/>
            </a:pPr>
            <a:endParaRPr lang="en-US" dirty="0"/>
          </a:p>
          <a:p>
            <a:pPr marL="0" indent="0">
              <a:buNone/>
            </a:pPr>
            <a:r>
              <a:rPr lang="en-US" dirty="0"/>
              <a:t>CF = ((Segment plate colonies – control) x dilution factor)/segment number</a:t>
            </a:r>
          </a:p>
        </p:txBody>
      </p:sp>
      <p:sp>
        <p:nvSpPr>
          <p:cNvPr id="4" name="Slide Number Placeholder 3">
            <a:extLst>
              <a:ext uri="{FF2B5EF4-FFF2-40B4-BE49-F238E27FC236}">
                <a16:creationId xmlns:a16="http://schemas.microsoft.com/office/drawing/2014/main" id="{958D287C-9B2E-827C-F112-C5D25FEA917D}"/>
              </a:ext>
            </a:extLst>
          </p:cNvPr>
          <p:cNvSpPr>
            <a:spLocks noGrp="1"/>
          </p:cNvSpPr>
          <p:nvPr>
            <p:ph type="sldNum" sz="quarter" idx="12"/>
          </p:nvPr>
        </p:nvSpPr>
        <p:spPr/>
        <p:txBody>
          <a:bodyPr/>
          <a:lstStyle/>
          <a:p>
            <a:fld id="{38809924-730C-4E07-87B2-3E9CE88EB416}" type="slidenum">
              <a:rPr lang="en-US" smtClean="0"/>
              <a:t>129</a:t>
            </a:fld>
            <a:endParaRPr lang="en-US"/>
          </a:p>
        </p:txBody>
      </p:sp>
    </p:spTree>
    <p:extLst>
      <p:ext uri="{BB962C8B-B14F-4D97-AF65-F5344CB8AC3E}">
        <p14:creationId xmlns:p14="http://schemas.microsoft.com/office/powerpoint/2010/main" val="3496348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1F395-778D-427A-8AD5-E43052BAEC0A}"/>
              </a:ext>
            </a:extLst>
          </p:cNvPr>
          <p:cNvSpPr>
            <a:spLocks noGrp="1"/>
          </p:cNvSpPr>
          <p:nvPr>
            <p:ph type="sldNum" sz="quarter" idx="12"/>
          </p:nvPr>
        </p:nvSpPr>
        <p:spPr/>
        <p:txBody>
          <a:bodyPr/>
          <a:lstStyle/>
          <a:p>
            <a:fld id="{4E91C212-0822-4214-A666-CB9B8F88F3E1}" type="slidenum">
              <a:rPr lang="en-US" smtClean="0"/>
              <a:t>13</a:t>
            </a:fld>
            <a:endParaRPr lang="en-US"/>
          </a:p>
        </p:txBody>
      </p:sp>
      <p:pic>
        <p:nvPicPr>
          <p:cNvPr id="5" name="Content Placeholder 9">
            <a:extLst>
              <a:ext uri="{FF2B5EF4-FFF2-40B4-BE49-F238E27FC236}">
                <a16:creationId xmlns:a16="http://schemas.microsoft.com/office/drawing/2014/main" id="{F7954D91-846B-40A8-BC6A-AACAD3E0A7B4}"/>
              </a:ext>
            </a:extLst>
          </p:cNvPr>
          <p:cNvPicPr>
            <a:picLocks noChangeAspect="1"/>
          </p:cNvPicPr>
          <p:nvPr/>
        </p:nvPicPr>
        <p:blipFill rotWithShape="1">
          <a:blip r:embed="rId3"/>
          <a:srcRect l="71201" t="57858"/>
          <a:stretch/>
        </p:blipFill>
        <p:spPr>
          <a:xfrm>
            <a:off x="6218774" y="3478300"/>
            <a:ext cx="4148411" cy="3292751"/>
          </a:xfrm>
          <a:prstGeom prst="rect">
            <a:avLst/>
          </a:prstGeom>
        </p:spPr>
      </p:pic>
      <p:sp>
        <p:nvSpPr>
          <p:cNvPr id="7" name="TextBox 6">
            <a:extLst>
              <a:ext uri="{FF2B5EF4-FFF2-40B4-BE49-F238E27FC236}">
                <a16:creationId xmlns:a16="http://schemas.microsoft.com/office/drawing/2014/main" id="{C2C896D8-D94F-49A7-9CD9-25E83DCB9CAC}"/>
              </a:ext>
            </a:extLst>
          </p:cNvPr>
          <p:cNvSpPr txBox="1"/>
          <p:nvPr/>
        </p:nvSpPr>
        <p:spPr>
          <a:xfrm>
            <a:off x="5244414" y="3284408"/>
            <a:ext cx="2743200" cy="1292662"/>
          </a:xfrm>
          <a:prstGeom prst="rect">
            <a:avLst/>
          </a:prstGeom>
          <a:noFill/>
        </p:spPr>
        <p:txBody>
          <a:bodyPr wrap="square" rtlCol="0">
            <a:spAutoFit/>
          </a:bodyPr>
          <a:lstStyle/>
          <a:p>
            <a:pPr algn="ctr"/>
            <a:r>
              <a:rPr lang="en-US" b="1" dirty="0"/>
              <a:t>Driving Forces:</a:t>
            </a:r>
          </a:p>
          <a:p>
            <a:pPr algn="ctr"/>
            <a:r>
              <a:rPr lang="en-US" dirty="0"/>
              <a:t>H-bonding ✔</a:t>
            </a:r>
          </a:p>
          <a:p>
            <a:pPr algn="ctr"/>
            <a:r>
              <a:rPr lang="en-US" dirty="0"/>
              <a:t>Polar interactions ✔</a:t>
            </a:r>
          </a:p>
          <a:p>
            <a:pPr algn="ctr"/>
            <a:r>
              <a:rPr lang="en-US" dirty="0"/>
              <a:t>Sidechain packing </a:t>
            </a:r>
            <a:r>
              <a:rPr lang="en-US" sz="2400" b="1" dirty="0"/>
              <a:t>?</a:t>
            </a:r>
          </a:p>
        </p:txBody>
      </p:sp>
      <p:sp>
        <p:nvSpPr>
          <p:cNvPr id="11" name="Title 1">
            <a:extLst>
              <a:ext uri="{FF2B5EF4-FFF2-40B4-BE49-F238E27FC236}">
                <a16:creationId xmlns:a16="http://schemas.microsoft.com/office/drawing/2014/main" id="{6BA8E242-04C9-4DC2-B0E6-593CA31C0C94}"/>
              </a:ext>
            </a:extLst>
          </p:cNvPr>
          <p:cNvSpPr>
            <a:spLocks noGrp="1"/>
          </p:cNvSpPr>
          <p:nvPr>
            <p:ph type="title"/>
          </p:nvPr>
        </p:nvSpPr>
        <p:spPr>
          <a:xfrm>
            <a:off x="838200" y="365125"/>
            <a:ext cx="10515600" cy="1325563"/>
          </a:xfrm>
        </p:spPr>
        <p:txBody>
          <a:bodyPr>
            <a:normAutofit/>
          </a:bodyPr>
          <a:lstStyle/>
          <a:p>
            <a:pPr algn="ctr"/>
            <a:r>
              <a:rPr lang="en-US" dirty="0"/>
              <a:t>Is sidechain packing simply a stabilizing force, or can it cause association and folding?</a:t>
            </a:r>
          </a:p>
        </p:txBody>
      </p:sp>
      <p:pic>
        <p:nvPicPr>
          <p:cNvPr id="23" name="Content Placeholder 22" descr="Diagram&#10;&#10;Description automatically generated">
            <a:extLst>
              <a:ext uri="{FF2B5EF4-FFF2-40B4-BE49-F238E27FC236}">
                <a16:creationId xmlns:a16="http://schemas.microsoft.com/office/drawing/2014/main" id="{DFE1BAC1-5C00-9421-69FA-5A5D3B3DDA8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3171"/>
          <a:stretch/>
        </p:blipFill>
        <p:spPr>
          <a:xfrm>
            <a:off x="1702797" y="3699109"/>
            <a:ext cx="4515977" cy="2657241"/>
          </a:xfrm>
        </p:spPr>
      </p:pic>
      <p:pic>
        <p:nvPicPr>
          <p:cNvPr id="24" name="Content Placeholder 9">
            <a:extLst>
              <a:ext uri="{FF2B5EF4-FFF2-40B4-BE49-F238E27FC236}">
                <a16:creationId xmlns:a16="http://schemas.microsoft.com/office/drawing/2014/main" id="{F73696BC-388C-DD22-DB73-FB6CCEF8FA4E}"/>
              </a:ext>
            </a:extLst>
          </p:cNvPr>
          <p:cNvPicPr>
            <a:picLocks noChangeAspect="1"/>
          </p:cNvPicPr>
          <p:nvPr/>
        </p:nvPicPr>
        <p:blipFill rotWithShape="1">
          <a:blip r:embed="rId3"/>
          <a:srcRect t="13139" r="58558" b="64116"/>
          <a:stretch/>
        </p:blipFill>
        <p:spPr>
          <a:xfrm>
            <a:off x="1491978" y="1758943"/>
            <a:ext cx="5124036" cy="1525465"/>
          </a:xfrm>
          <a:prstGeom prst="rect">
            <a:avLst/>
          </a:prstGeom>
        </p:spPr>
      </p:pic>
      <p:cxnSp>
        <p:nvCxnSpPr>
          <p:cNvPr id="26" name="Straight Arrow Connector 25">
            <a:extLst>
              <a:ext uri="{FF2B5EF4-FFF2-40B4-BE49-F238E27FC236}">
                <a16:creationId xmlns:a16="http://schemas.microsoft.com/office/drawing/2014/main" id="{14C99495-6CC4-0DC9-8A4C-FEF2E1D4506E}"/>
              </a:ext>
            </a:extLst>
          </p:cNvPr>
          <p:cNvCxnSpPr>
            <a:cxnSpLocks/>
          </p:cNvCxnSpPr>
          <p:nvPr/>
        </p:nvCxnSpPr>
        <p:spPr>
          <a:xfrm>
            <a:off x="4010660" y="3184734"/>
            <a:ext cx="0" cy="804015"/>
          </a:xfrm>
          <a:prstGeom prst="straightConnector1">
            <a:avLst/>
          </a:prstGeom>
          <a:ln w="38100" cap="flat">
            <a:tailEnd type="triangle" w="lg" len="lg"/>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4694FC7B-FA88-F4A4-0297-8F21153D4C79}"/>
              </a:ext>
            </a:extLst>
          </p:cNvPr>
          <p:cNvSpPr txBox="1"/>
          <p:nvPr/>
        </p:nvSpPr>
        <p:spPr>
          <a:xfrm>
            <a:off x="2492932" y="3265539"/>
            <a:ext cx="1467853" cy="646331"/>
          </a:xfrm>
          <a:prstGeom prst="rect">
            <a:avLst/>
          </a:prstGeom>
          <a:noFill/>
        </p:spPr>
        <p:txBody>
          <a:bodyPr wrap="square" rtlCol="0">
            <a:spAutoFit/>
          </a:bodyPr>
          <a:lstStyle/>
          <a:p>
            <a:pPr algn="ctr"/>
            <a:r>
              <a:rPr lang="en-US" dirty="0"/>
              <a:t>Hydrophobic effect</a:t>
            </a:r>
          </a:p>
        </p:txBody>
      </p:sp>
    </p:spTree>
    <p:extLst>
      <p:ext uri="{BB962C8B-B14F-4D97-AF65-F5344CB8AC3E}">
        <p14:creationId xmlns:p14="http://schemas.microsoft.com/office/powerpoint/2010/main" val="2028156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DE52-99E7-4804-A605-0F173F6026D9}"/>
              </a:ext>
            </a:extLst>
          </p:cNvPr>
          <p:cNvSpPr>
            <a:spLocks noGrp="1"/>
          </p:cNvSpPr>
          <p:nvPr>
            <p:ph type="title"/>
          </p:nvPr>
        </p:nvSpPr>
        <p:spPr/>
        <p:txBody>
          <a:bodyPr/>
          <a:lstStyle/>
          <a:p>
            <a:r>
              <a:rPr lang="en-US" dirty="0"/>
              <a:t>Example colony factor</a:t>
            </a:r>
          </a:p>
        </p:txBody>
      </p:sp>
      <p:sp>
        <p:nvSpPr>
          <p:cNvPr id="3" name="Content Placeholder 2">
            <a:extLst>
              <a:ext uri="{FF2B5EF4-FFF2-40B4-BE49-F238E27FC236}">
                <a16:creationId xmlns:a16="http://schemas.microsoft.com/office/drawing/2014/main" id="{E91C41A9-9F53-421B-924D-C854A61EC5A8}"/>
              </a:ext>
            </a:extLst>
          </p:cNvPr>
          <p:cNvSpPr>
            <a:spLocks noGrp="1"/>
          </p:cNvSpPr>
          <p:nvPr>
            <p:ph idx="1"/>
          </p:nvPr>
        </p:nvSpPr>
        <p:spPr/>
        <p:txBody>
          <a:bodyPr/>
          <a:lstStyle/>
          <a:p>
            <a:pPr marL="0" indent="0">
              <a:buNone/>
            </a:pPr>
            <a:r>
              <a:rPr lang="en-US" dirty="0"/>
              <a:t>Grow a plate with a dilution factor (</a:t>
            </a:r>
            <a:r>
              <a:rPr lang="en-US" dirty="0" err="1"/>
              <a:t>df</a:t>
            </a:r>
            <a:r>
              <a:rPr lang="en-US" dirty="0"/>
              <a:t>) of x100</a:t>
            </a:r>
          </a:p>
          <a:p>
            <a:pPr marL="0" indent="0">
              <a:buNone/>
            </a:pPr>
            <a:r>
              <a:rPr lang="en-US" dirty="0"/>
              <a:t>Control plate has 1 colony</a:t>
            </a:r>
          </a:p>
          <a:p>
            <a:pPr marL="0" indent="0">
              <a:buNone/>
            </a:pPr>
            <a:r>
              <a:rPr lang="en-US" dirty="0"/>
              <a:t>Segment Number = 1000 sequences</a:t>
            </a:r>
          </a:p>
          <a:p>
            <a:pPr marL="0" indent="0">
              <a:buNone/>
            </a:pPr>
            <a:r>
              <a:rPr lang="en-US" dirty="0"/>
              <a:t>Segment 1 plate has 10 colonies</a:t>
            </a:r>
          </a:p>
          <a:p>
            <a:pPr lvl="1"/>
            <a:r>
              <a:rPr lang="en-US" dirty="0"/>
              <a:t>CF = ((10-1) x </a:t>
            </a:r>
            <a:r>
              <a:rPr lang="en-US" dirty="0" err="1"/>
              <a:t>df</a:t>
            </a:r>
            <a:r>
              <a:rPr lang="en-US" dirty="0"/>
              <a:t>)/Segment number = (9 x 100)/1000 = 900/1000 = .9x</a:t>
            </a:r>
          </a:p>
          <a:p>
            <a:pPr marL="0" indent="0">
              <a:buNone/>
            </a:pPr>
            <a:endParaRPr lang="en-US" dirty="0"/>
          </a:p>
        </p:txBody>
      </p:sp>
      <p:sp>
        <p:nvSpPr>
          <p:cNvPr id="4" name="Slide Number Placeholder 3">
            <a:extLst>
              <a:ext uri="{FF2B5EF4-FFF2-40B4-BE49-F238E27FC236}">
                <a16:creationId xmlns:a16="http://schemas.microsoft.com/office/drawing/2014/main" id="{34777C0D-DD67-D483-E7F2-D2A3F52B34D2}"/>
              </a:ext>
            </a:extLst>
          </p:cNvPr>
          <p:cNvSpPr>
            <a:spLocks noGrp="1"/>
          </p:cNvSpPr>
          <p:nvPr>
            <p:ph type="sldNum" sz="quarter" idx="12"/>
          </p:nvPr>
        </p:nvSpPr>
        <p:spPr/>
        <p:txBody>
          <a:bodyPr/>
          <a:lstStyle/>
          <a:p>
            <a:fld id="{38809924-730C-4E07-87B2-3E9CE88EB416}" type="slidenum">
              <a:rPr lang="en-US" smtClean="0"/>
              <a:t>130</a:t>
            </a:fld>
            <a:endParaRPr lang="en-US"/>
          </a:p>
        </p:txBody>
      </p:sp>
    </p:spTree>
    <p:extLst>
      <p:ext uri="{BB962C8B-B14F-4D97-AF65-F5344CB8AC3E}">
        <p14:creationId xmlns:p14="http://schemas.microsoft.com/office/powerpoint/2010/main" val="8565819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DE52-99E7-4804-A605-0F173F6026D9}"/>
              </a:ext>
            </a:extLst>
          </p:cNvPr>
          <p:cNvSpPr>
            <a:spLocks noGrp="1"/>
          </p:cNvSpPr>
          <p:nvPr>
            <p:ph type="title"/>
          </p:nvPr>
        </p:nvSpPr>
        <p:spPr/>
        <p:txBody>
          <a:bodyPr/>
          <a:lstStyle/>
          <a:p>
            <a:r>
              <a:rPr lang="en-US" dirty="0"/>
              <a:t>Example colony factor</a:t>
            </a:r>
          </a:p>
        </p:txBody>
      </p:sp>
      <p:sp>
        <p:nvSpPr>
          <p:cNvPr id="3" name="Content Placeholder 2">
            <a:extLst>
              <a:ext uri="{FF2B5EF4-FFF2-40B4-BE49-F238E27FC236}">
                <a16:creationId xmlns:a16="http://schemas.microsoft.com/office/drawing/2014/main" id="{E91C41A9-9F53-421B-924D-C854A61EC5A8}"/>
              </a:ext>
            </a:extLst>
          </p:cNvPr>
          <p:cNvSpPr>
            <a:spLocks noGrp="1"/>
          </p:cNvSpPr>
          <p:nvPr>
            <p:ph idx="1"/>
          </p:nvPr>
        </p:nvSpPr>
        <p:spPr>
          <a:xfrm>
            <a:off x="838200" y="1825625"/>
            <a:ext cx="10972800" cy="4351338"/>
          </a:xfrm>
        </p:spPr>
        <p:txBody>
          <a:bodyPr/>
          <a:lstStyle/>
          <a:p>
            <a:pPr marL="0" indent="0">
              <a:buNone/>
            </a:pPr>
            <a:r>
              <a:rPr lang="en-US" dirty="0"/>
              <a:t>Grow a plate with a dilution factor (</a:t>
            </a:r>
            <a:r>
              <a:rPr lang="en-US" dirty="0" err="1"/>
              <a:t>df</a:t>
            </a:r>
            <a:r>
              <a:rPr lang="en-US" dirty="0"/>
              <a:t>) of x100</a:t>
            </a:r>
          </a:p>
          <a:p>
            <a:pPr marL="0" indent="0">
              <a:buNone/>
            </a:pPr>
            <a:r>
              <a:rPr lang="en-US" dirty="0"/>
              <a:t>Control plate has 1 colony</a:t>
            </a:r>
          </a:p>
          <a:p>
            <a:pPr marL="0" indent="0">
              <a:buNone/>
            </a:pPr>
            <a:r>
              <a:rPr lang="en-US" dirty="0"/>
              <a:t>Segment Number = 1000 sequences</a:t>
            </a:r>
          </a:p>
          <a:p>
            <a:pPr marL="0" indent="0">
              <a:buNone/>
            </a:pPr>
            <a:r>
              <a:rPr lang="en-US" dirty="0"/>
              <a:t>Segment 1 plate has 10 colonies</a:t>
            </a:r>
          </a:p>
          <a:p>
            <a:pPr lvl="1"/>
            <a:r>
              <a:rPr lang="en-US" dirty="0"/>
              <a:t>CF = ((10-1) x </a:t>
            </a:r>
            <a:r>
              <a:rPr lang="en-US" dirty="0" err="1"/>
              <a:t>df</a:t>
            </a:r>
            <a:r>
              <a:rPr lang="en-US" dirty="0"/>
              <a:t>)/Segment number = (9 x 100)/1000 = 900/1000 = .9x</a:t>
            </a:r>
          </a:p>
          <a:p>
            <a:pPr marL="0" indent="0">
              <a:buNone/>
            </a:pPr>
            <a:r>
              <a:rPr lang="en-US" dirty="0"/>
              <a:t>Segment 2 plate has 1000</a:t>
            </a:r>
          </a:p>
          <a:p>
            <a:pPr lvl="1"/>
            <a:r>
              <a:rPr lang="en-US" dirty="0"/>
              <a:t>CF = ((1000-1) x </a:t>
            </a:r>
            <a:r>
              <a:rPr lang="en-US" dirty="0" err="1"/>
              <a:t>df</a:t>
            </a:r>
            <a:r>
              <a:rPr lang="en-US" dirty="0"/>
              <a:t>)/Segment number = (999 x 100)/1000 = 99900/1000 = 99.9x</a:t>
            </a:r>
          </a:p>
          <a:p>
            <a:endParaRPr lang="en-US" dirty="0"/>
          </a:p>
        </p:txBody>
      </p:sp>
      <p:sp>
        <p:nvSpPr>
          <p:cNvPr id="4" name="Slide Number Placeholder 3">
            <a:extLst>
              <a:ext uri="{FF2B5EF4-FFF2-40B4-BE49-F238E27FC236}">
                <a16:creationId xmlns:a16="http://schemas.microsoft.com/office/drawing/2014/main" id="{319A534F-4E4B-3C9F-559B-8447E9045790}"/>
              </a:ext>
            </a:extLst>
          </p:cNvPr>
          <p:cNvSpPr>
            <a:spLocks noGrp="1"/>
          </p:cNvSpPr>
          <p:nvPr>
            <p:ph type="sldNum" sz="quarter" idx="12"/>
          </p:nvPr>
        </p:nvSpPr>
        <p:spPr/>
        <p:txBody>
          <a:bodyPr/>
          <a:lstStyle/>
          <a:p>
            <a:fld id="{38809924-730C-4E07-87B2-3E9CE88EB416}" type="slidenum">
              <a:rPr lang="en-US" smtClean="0"/>
              <a:t>131</a:t>
            </a:fld>
            <a:endParaRPr lang="en-US"/>
          </a:p>
        </p:txBody>
      </p:sp>
    </p:spTree>
    <p:extLst>
      <p:ext uri="{BB962C8B-B14F-4D97-AF65-F5344CB8AC3E}">
        <p14:creationId xmlns:p14="http://schemas.microsoft.com/office/powerpoint/2010/main" val="42443648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AD40-7C0C-4865-873C-2DABD93C3E51}"/>
              </a:ext>
            </a:extLst>
          </p:cNvPr>
          <p:cNvSpPr>
            <a:spLocks noGrp="1"/>
          </p:cNvSpPr>
          <p:nvPr>
            <p:ph type="title"/>
          </p:nvPr>
        </p:nvSpPr>
        <p:spPr/>
        <p:txBody>
          <a:bodyPr/>
          <a:lstStyle/>
          <a:p>
            <a:r>
              <a:rPr lang="en-US" dirty="0"/>
              <a:t>Cloning has been successful</a:t>
            </a:r>
          </a:p>
        </p:txBody>
      </p:sp>
      <p:pic>
        <p:nvPicPr>
          <p:cNvPr id="11" name="Picture 10">
            <a:extLst>
              <a:ext uri="{FF2B5EF4-FFF2-40B4-BE49-F238E27FC236}">
                <a16:creationId xmlns:a16="http://schemas.microsoft.com/office/drawing/2014/main" id="{AB1B0CE7-3911-4CD7-9427-4F996CF5521E}"/>
              </a:ext>
            </a:extLst>
          </p:cNvPr>
          <p:cNvPicPr>
            <a:picLocks noChangeAspect="1"/>
          </p:cNvPicPr>
          <p:nvPr/>
        </p:nvPicPr>
        <p:blipFill rotWithShape="1">
          <a:blip r:embed="rId2">
            <a:extLst>
              <a:ext uri="{28A0092B-C50C-407E-A947-70E740481C1C}">
                <a14:useLocalDpi xmlns:a14="http://schemas.microsoft.com/office/drawing/2010/main" val="0"/>
              </a:ext>
            </a:extLst>
          </a:blip>
          <a:srcRect t="13072" b="9542"/>
          <a:stretch/>
        </p:blipFill>
        <p:spPr>
          <a:xfrm>
            <a:off x="138953" y="1721540"/>
            <a:ext cx="4149272" cy="4281253"/>
          </a:xfrm>
          <a:prstGeom prst="rect">
            <a:avLst/>
          </a:prstGeom>
        </p:spPr>
      </p:pic>
      <p:pic>
        <p:nvPicPr>
          <p:cNvPr id="13" name="Picture 12">
            <a:extLst>
              <a:ext uri="{FF2B5EF4-FFF2-40B4-BE49-F238E27FC236}">
                <a16:creationId xmlns:a16="http://schemas.microsoft.com/office/drawing/2014/main" id="{EEADB6C3-9AEC-4778-9889-2A870235E179}"/>
              </a:ext>
            </a:extLst>
          </p:cNvPr>
          <p:cNvPicPr>
            <a:picLocks noChangeAspect="1"/>
          </p:cNvPicPr>
          <p:nvPr/>
        </p:nvPicPr>
        <p:blipFill rotWithShape="1">
          <a:blip r:embed="rId3">
            <a:extLst>
              <a:ext uri="{28A0092B-C50C-407E-A947-70E740481C1C}">
                <a14:useLocalDpi xmlns:a14="http://schemas.microsoft.com/office/drawing/2010/main" val="0"/>
              </a:ext>
            </a:extLst>
          </a:blip>
          <a:srcRect t="16827" b="7618"/>
          <a:stretch/>
        </p:blipFill>
        <p:spPr>
          <a:xfrm>
            <a:off x="5038165" y="1721540"/>
            <a:ext cx="4392155" cy="4424689"/>
          </a:xfrm>
          <a:prstGeom prst="rect">
            <a:avLst/>
          </a:prstGeom>
        </p:spPr>
      </p:pic>
      <p:sp>
        <p:nvSpPr>
          <p:cNvPr id="14" name="TextBox 13">
            <a:extLst>
              <a:ext uri="{FF2B5EF4-FFF2-40B4-BE49-F238E27FC236}">
                <a16:creationId xmlns:a16="http://schemas.microsoft.com/office/drawing/2014/main" id="{BB16C892-8A4E-4A59-889E-55C640C85A9B}"/>
              </a:ext>
            </a:extLst>
          </p:cNvPr>
          <p:cNvSpPr txBox="1"/>
          <p:nvPr/>
        </p:nvSpPr>
        <p:spPr>
          <a:xfrm>
            <a:off x="994390" y="6028225"/>
            <a:ext cx="519953" cy="369332"/>
          </a:xfrm>
          <a:prstGeom prst="rect">
            <a:avLst/>
          </a:prstGeom>
          <a:noFill/>
        </p:spPr>
        <p:txBody>
          <a:bodyPr wrap="square" rtlCol="0">
            <a:spAutoFit/>
          </a:bodyPr>
          <a:lstStyle/>
          <a:p>
            <a:r>
              <a:rPr lang="en-US" dirty="0"/>
              <a:t>66</a:t>
            </a:r>
          </a:p>
        </p:txBody>
      </p:sp>
      <p:sp>
        <p:nvSpPr>
          <p:cNvPr id="15" name="TextBox 14">
            <a:extLst>
              <a:ext uri="{FF2B5EF4-FFF2-40B4-BE49-F238E27FC236}">
                <a16:creationId xmlns:a16="http://schemas.microsoft.com/office/drawing/2014/main" id="{560314A9-AE76-44AF-A543-0CD99463D445}"/>
              </a:ext>
            </a:extLst>
          </p:cNvPr>
          <p:cNvSpPr txBox="1"/>
          <p:nvPr/>
        </p:nvSpPr>
        <p:spPr>
          <a:xfrm>
            <a:off x="5298141" y="6146229"/>
            <a:ext cx="4470163" cy="646331"/>
          </a:xfrm>
          <a:prstGeom prst="rect">
            <a:avLst/>
          </a:prstGeom>
          <a:noFill/>
        </p:spPr>
        <p:txBody>
          <a:bodyPr wrap="square" rtlCol="0">
            <a:spAutoFit/>
          </a:bodyPr>
          <a:lstStyle/>
          <a:p>
            <a:r>
              <a:rPr lang="en-US" dirty="0"/>
              <a:t>620 colonies – 66 control colonies = 554</a:t>
            </a:r>
          </a:p>
          <a:p>
            <a:r>
              <a:rPr lang="en-US" dirty="0"/>
              <a:t>554 times 100 dilution = 55400 </a:t>
            </a:r>
          </a:p>
        </p:txBody>
      </p:sp>
      <p:sp>
        <p:nvSpPr>
          <p:cNvPr id="16" name="TextBox 15">
            <a:extLst>
              <a:ext uri="{FF2B5EF4-FFF2-40B4-BE49-F238E27FC236}">
                <a16:creationId xmlns:a16="http://schemas.microsoft.com/office/drawing/2014/main" id="{90DEF179-B610-42B3-9A0D-4B654EC17796}"/>
              </a:ext>
            </a:extLst>
          </p:cNvPr>
          <p:cNvSpPr txBox="1"/>
          <p:nvPr/>
        </p:nvSpPr>
        <p:spPr>
          <a:xfrm>
            <a:off x="1066800" y="1326776"/>
            <a:ext cx="2913529" cy="369332"/>
          </a:xfrm>
          <a:prstGeom prst="rect">
            <a:avLst/>
          </a:prstGeom>
          <a:noFill/>
        </p:spPr>
        <p:txBody>
          <a:bodyPr wrap="square" rtlCol="0">
            <a:spAutoFit/>
          </a:bodyPr>
          <a:lstStyle/>
          <a:p>
            <a:r>
              <a:rPr lang="en-US" dirty="0"/>
              <a:t>X100 dilution control</a:t>
            </a:r>
          </a:p>
        </p:txBody>
      </p:sp>
      <p:sp>
        <p:nvSpPr>
          <p:cNvPr id="17" name="TextBox 16">
            <a:extLst>
              <a:ext uri="{FF2B5EF4-FFF2-40B4-BE49-F238E27FC236}">
                <a16:creationId xmlns:a16="http://schemas.microsoft.com/office/drawing/2014/main" id="{CB9FF2F9-B9B9-47F2-A6A9-EE98A15DD263}"/>
              </a:ext>
            </a:extLst>
          </p:cNvPr>
          <p:cNvSpPr txBox="1"/>
          <p:nvPr/>
        </p:nvSpPr>
        <p:spPr>
          <a:xfrm>
            <a:off x="5038165" y="1304149"/>
            <a:ext cx="4477872" cy="369332"/>
          </a:xfrm>
          <a:prstGeom prst="rect">
            <a:avLst/>
          </a:prstGeom>
          <a:noFill/>
        </p:spPr>
        <p:txBody>
          <a:bodyPr wrap="square" rtlCol="0">
            <a:spAutoFit/>
          </a:bodyPr>
          <a:lstStyle/>
          <a:p>
            <a:r>
              <a:rPr lang="en-US" dirty="0"/>
              <a:t>X100 dilution of segment with 657 sequences</a:t>
            </a:r>
          </a:p>
        </p:txBody>
      </p:sp>
      <p:sp>
        <p:nvSpPr>
          <p:cNvPr id="18" name="TextBox 17">
            <a:extLst>
              <a:ext uri="{FF2B5EF4-FFF2-40B4-BE49-F238E27FC236}">
                <a16:creationId xmlns:a16="http://schemas.microsoft.com/office/drawing/2014/main" id="{60F26270-7C0B-4246-B4B4-16FF422A103A}"/>
              </a:ext>
            </a:extLst>
          </p:cNvPr>
          <p:cNvSpPr txBox="1"/>
          <p:nvPr/>
        </p:nvSpPr>
        <p:spPr>
          <a:xfrm>
            <a:off x="9516037" y="2964388"/>
            <a:ext cx="2284743" cy="646331"/>
          </a:xfrm>
          <a:prstGeom prst="rect">
            <a:avLst/>
          </a:prstGeom>
          <a:noFill/>
        </p:spPr>
        <p:txBody>
          <a:bodyPr wrap="square" rtlCol="0">
            <a:spAutoFit/>
          </a:bodyPr>
          <a:lstStyle/>
          <a:p>
            <a:r>
              <a:rPr lang="en-US" dirty="0"/>
              <a:t>Colony factor:</a:t>
            </a:r>
          </a:p>
          <a:p>
            <a:r>
              <a:rPr lang="en-US" dirty="0"/>
              <a:t>55400/657 = 84.3</a:t>
            </a:r>
          </a:p>
        </p:txBody>
      </p:sp>
      <p:sp>
        <p:nvSpPr>
          <p:cNvPr id="3" name="Slide Number Placeholder 2">
            <a:extLst>
              <a:ext uri="{FF2B5EF4-FFF2-40B4-BE49-F238E27FC236}">
                <a16:creationId xmlns:a16="http://schemas.microsoft.com/office/drawing/2014/main" id="{49D1E3B7-4C44-27D1-9FDA-941962B6568D}"/>
              </a:ext>
            </a:extLst>
          </p:cNvPr>
          <p:cNvSpPr>
            <a:spLocks noGrp="1"/>
          </p:cNvSpPr>
          <p:nvPr>
            <p:ph type="sldNum" sz="quarter" idx="12"/>
          </p:nvPr>
        </p:nvSpPr>
        <p:spPr/>
        <p:txBody>
          <a:bodyPr/>
          <a:lstStyle/>
          <a:p>
            <a:fld id="{38809924-730C-4E07-87B2-3E9CE88EB416}" type="slidenum">
              <a:rPr lang="en-US" smtClean="0"/>
              <a:t>132</a:t>
            </a:fld>
            <a:endParaRPr lang="en-US"/>
          </a:p>
        </p:txBody>
      </p:sp>
    </p:spTree>
    <p:extLst>
      <p:ext uri="{BB962C8B-B14F-4D97-AF65-F5344CB8AC3E}">
        <p14:creationId xmlns:p14="http://schemas.microsoft.com/office/powerpoint/2010/main" val="24289151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3CB1-421A-4E94-9E89-6CF17845C3EF}"/>
              </a:ext>
            </a:extLst>
          </p:cNvPr>
          <p:cNvSpPr>
            <a:spLocks noGrp="1"/>
          </p:cNvSpPr>
          <p:nvPr>
            <p:ph type="title"/>
          </p:nvPr>
        </p:nvSpPr>
        <p:spPr/>
        <p:txBody>
          <a:bodyPr/>
          <a:lstStyle/>
          <a:p>
            <a:r>
              <a:rPr lang="en-US" dirty="0"/>
              <a:t>Colony factors for all of my segments are higher than the minimum 10x</a:t>
            </a:r>
          </a:p>
        </p:txBody>
      </p:sp>
      <p:graphicFrame>
        <p:nvGraphicFramePr>
          <p:cNvPr id="4" name="Chart 3">
            <a:extLst>
              <a:ext uri="{FF2B5EF4-FFF2-40B4-BE49-F238E27FC236}">
                <a16:creationId xmlns:a16="http://schemas.microsoft.com/office/drawing/2014/main" id="{0E4035D5-DDBD-4169-B733-2D30F2C7AF25}"/>
              </a:ext>
            </a:extLst>
          </p:cNvPr>
          <p:cNvGraphicFramePr>
            <a:graphicFrameLocks/>
          </p:cNvGraphicFramePr>
          <p:nvPr/>
        </p:nvGraphicFramePr>
        <p:xfrm>
          <a:off x="1349439" y="1601153"/>
          <a:ext cx="8995832" cy="5059905"/>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DB63365B-2FF4-DA14-D881-E302BC0FDC93}"/>
              </a:ext>
            </a:extLst>
          </p:cNvPr>
          <p:cNvSpPr>
            <a:spLocks noGrp="1"/>
          </p:cNvSpPr>
          <p:nvPr>
            <p:ph type="sldNum" sz="quarter" idx="12"/>
          </p:nvPr>
        </p:nvSpPr>
        <p:spPr/>
        <p:txBody>
          <a:bodyPr/>
          <a:lstStyle/>
          <a:p>
            <a:fld id="{38809924-730C-4E07-87B2-3E9CE88EB416}" type="slidenum">
              <a:rPr lang="en-US" smtClean="0"/>
              <a:t>133</a:t>
            </a:fld>
            <a:endParaRPr lang="en-US"/>
          </a:p>
        </p:txBody>
      </p:sp>
    </p:spTree>
    <p:extLst>
      <p:ext uri="{BB962C8B-B14F-4D97-AF65-F5344CB8AC3E}">
        <p14:creationId xmlns:p14="http://schemas.microsoft.com/office/powerpoint/2010/main" val="38744528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134</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Sort-seq</a:t>
            </a:r>
          </a:p>
        </p:txBody>
      </p:sp>
    </p:spTree>
    <p:extLst>
      <p:ext uri="{BB962C8B-B14F-4D97-AF65-F5344CB8AC3E}">
        <p14:creationId xmlns:p14="http://schemas.microsoft.com/office/powerpoint/2010/main" val="4836454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FB6A-1D4A-4675-A9FD-2222B643E75E}"/>
              </a:ext>
            </a:extLst>
          </p:cNvPr>
          <p:cNvSpPr>
            <a:spLocks noGrp="1"/>
          </p:cNvSpPr>
          <p:nvPr>
            <p:ph type="title"/>
          </p:nvPr>
        </p:nvSpPr>
        <p:spPr/>
        <p:txBody>
          <a:bodyPr/>
          <a:lstStyle/>
          <a:p>
            <a:r>
              <a:rPr lang="en-US" dirty="0"/>
              <a:t>FACs troubleshooting</a:t>
            </a:r>
          </a:p>
        </p:txBody>
      </p:sp>
      <p:sp>
        <p:nvSpPr>
          <p:cNvPr id="3" name="Content Placeholder 2">
            <a:extLst>
              <a:ext uri="{FF2B5EF4-FFF2-40B4-BE49-F238E27FC236}">
                <a16:creationId xmlns:a16="http://schemas.microsoft.com/office/drawing/2014/main" id="{BFBB8DFF-BC54-4E45-933E-6310C1DE4320}"/>
              </a:ext>
            </a:extLst>
          </p:cNvPr>
          <p:cNvSpPr>
            <a:spLocks noGrp="1"/>
          </p:cNvSpPr>
          <p:nvPr>
            <p:ph idx="1"/>
          </p:nvPr>
        </p:nvSpPr>
        <p:spPr/>
        <p:txBody>
          <a:bodyPr/>
          <a:lstStyle/>
          <a:p>
            <a:r>
              <a:rPr lang="en-US" dirty="0"/>
              <a:t>I ran into some issues with using the FACs the first couple of times that led to me having to sort for 9 days instead of the typical 3:</a:t>
            </a:r>
          </a:p>
          <a:p>
            <a:pPr lvl="1"/>
            <a:r>
              <a:rPr lang="en-US" dirty="0"/>
              <a:t>Sorting mode: Some of my sorts were using a mode not focused on purity of sample, but efficiency of the sort. The mode is more likely to sort similar fluorescence into adjacent bins and is less likely to remove dead cells </a:t>
            </a:r>
          </a:p>
          <a:p>
            <a:pPr lvl="1"/>
            <a:r>
              <a:rPr lang="en-US" dirty="0"/>
              <a:t>Sample issues: Some days it was too difficult to sort my sample (decreased fluorescent range), so I had to remake it and start again the next day</a:t>
            </a:r>
          </a:p>
        </p:txBody>
      </p:sp>
      <p:sp>
        <p:nvSpPr>
          <p:cNvPr id="4" name="Slide Number Placeholder 3">
            <a:extLst>
              <a:ext uri="{FF2B5EF4-FFF2-40B4-BE49-F238E27FC236}">
                <a16:creationId xmlns:a16="http://schemas.microsoft.com/office/drawing/2014/main" id="{8B656C05-1D53-ABCD-7959-BE85689FD726}"/>
              </a:ext>
            </a:extLst>
          </p:cNvPr>
          <p:cNvSpPr>
            <a:spLocks noGrp="1"/>
          </p:cNvSpPr>
          <p:nvPr>
            <p:ph type="sldNum" sz="quarter" idx="12"/>
          </p:nvPr>
        </p:nvSpPr>
        <p:spPr/>
        <p:txBody>
          <a:bodyPr/>
          <a:lstStyle/>
          <a:p>
            <a:fld id="{38809924-730C-4E07-87B2-3E9CE88EB416}" type="slidenum">
              <a:rPr lang="en-US" smtClean="0"/>
              <a:t>135</a:t>
            </a:fld>
            <a:endParaRPr lang="en-US"/>
          </a:p>
        </p:txBody>
      </p:sp>
    </p:spTree>
    <p:extLst>
      <p:ext uri="{BB962C8B-B14F-4D97-AF65-F5344CB8AC3E}">
        <p14:creationId xmlns:p14="http://schemas.microsoft.com/office/powerpoint/2010/main" val="3631369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523F-B4F4-4A0F-B876-D2FF03265555}"/>
              </a:ext>
            </a:extLst>
          </p:cNvPr>
          <p:cNvSpPr>
            <a:spLocks noGrp="1"/>
          </p:cNvSpPr>
          <p:nvPr>
            <p:ph type="title"/>
          </p:nvPr>
        </p:nvSpPr>
        <p:spPr/>
        <p:txBody>
          <a:bodyPr/>
          <a:lstStyle/>
          <a:p>
            <a:r>
              <a:rPr lang="en-US" dirty="0"/>
              <a:t>FACs troubleshooting</a:t>
            </a:r>
          </a:p>
        </p:txBody>
      </p:sp>
      <p:pic>
        <p:nvPicPr>
          <p:cNvPr id="5" name="Picture 4">
            <a:extLst>
              <a:ext uri="{FF2B5EF4-FFF2-40B4-BE49-F238E27FC236}">
                <a16:creationId xmlns:a16="http://schemas.microsoft.com/office/drawing/2014/main" id="{FDDF4C36-1F44-4CAB-90B5-309E076FA413}"/>
              </a:ext>
            </a:extLst>
          </p:cNvPr>
          <p:cNvPicPr>
            <a:picLocks noChangeAspect="1"/>
          </p:cNvPicPr>
          <p:nvPr/>
        </p:nvPicPr>
        <p:blipFill rotWithShape="1">
          <a:blip r:embed="rId2">
            <a:extLst>
              <a:ext uri="{28A0092B-C50C-407E-A947-70E740481C1C}">
                <a14:useLocalDpi xmlns:a14="http://schemas.microsoft.com/office/drawing/2010/main" val="0"/>
              </a:ext>
            </a:extLst>
          </a:blip>
          <a:srcRect t="54659" r="75441"/>
          <a:stretch/>
        </p:blipFill>
        <p:spPr>
          <a:xfrm>
            <a:off x="6309258" y="2461578"/>
            <a:ext cx="4582859" cy="3939222"/>
          </a:xfrm>
          <a:prstGeom prst="rect">
            <a:avLst/>
          </a:prstGeom>
        </p:spPr>
      </p:pic>
      <p:pic>
        <p:nvPicPr>
          <p:cNvPr id="7" name="Picture 6">
            <a:extLst>
              <a:ext uri="{FF2B5EF4-FFF2-40B4-BE49-F238E27FC236}">
                <a16:creationId xmlns:a16="http://schemas.microsoft.com/office/drawing/2014/main" id="{19572779-BE54-4DC8-924F-264F581544CD}"/>
              </a:ext>
            </a:extLst>
          </p:cNvPr>
          <p:cNvPicPr>
            <a:picLocks noChangeAspect="1"/>
          </p:cNvPicPr>
          <p:nvPr/>
        </p:nvPicPr>
        <p:blipFill rotWithShape="1">
          <a:blip r:embed="rId3">
            <a:extLst>
              <a:ext uri="{28A0092B-C50C-407E-A947-70E740481C1C}">
                <a14:useLocalDpi xmlns:a14="http://schemas.microsoft.com/office/drawing/2010/main" val="0"/>
              </a:ext>
            </a:extLst>
          </a:blip>
          <a:srcRect t="53738" r="76083"/>
          <a:stretch/>
        </p:blipFill>
        <p:spPr>
          <a:xfrm>
            <a:off x="1210235" y="2475025"/>
            <a:ext cx="4341013" cy="3925775"/>
          </a:xfrm>
          <a:prstGeom prst="rect">
            <a:avLst/>
          </a:prstGeom>
        </p:spPr>
      </p:pic>
      <p:sp>
        <p:nvSpPr>
          <p:cNvPr id="8" name="TextBox 7">
            <a:extLst>
              <a:ext uri="{FF2B5EF4-FFF2-40B4-BE49-F238E27FC236}">
                <a16:creationId xmlns:a16="http://schemas.microsoft.com/office/drawing/2014/main" id="{DED29E12-53EB-44EF-B1EE-4B17E2D05840}"/>
              </a:ext>
            </a:extLst>
          </p:cNvPr>
          <p:cNvSpPr txBox="1"/>
          <p:nvPr/>
        </p:nvSpPr>
        <p:spPr>
          <a:xfrm>
            <a:off x="1205754" y="1792941"/>
            <a:ext cx="3464857" cy="369332"/>
          </a:xfrm>
          <a:prstGeom prst="rect">
            <a:avLst/>
          </a:prstGeom>
          <a:noFill/>
        </p:spPr>
        <p:txBody>
          <a:bodyPr wrap="square" rtlCol="0">
            <a:spAutoFit/>
          </a:bodyPr>
          <a:lstStyle/>
          <a:p>
            <a:r>
              <a:rPr lang="en-US" dirty="0"/>
              <a:t>Normal sorting/Sample issue sort</a:t>
            </a:r>
          </a:p>
        </p:txBody>
      </p:sp>
      <p:sp>
        <p:nvSpPr>
          <p:cNvPr id="9" name="TextBox 8">
            <a:extLst>
              <a:ext uri="{FF2B5EF4-FFF2-40B4-BE49-F238E27FC236}">
                <a16:creationId xmlns:a16="http://schemas.microsoft.com/office/drawing/2014/main" id="{F00BF739-DABB-4A1E-BBBD-11296D19D40F}"/>
              </a:ext>
            </a:extLst>
          </p:cNvPr>
          <p:cNvSpPr txBox="1"/>
          <p:nvPr/>
        </p:nvSpPr>
        <p:spPr>
          <a:xfrm>
            <a:off x="7140388" y="1792941"/>
            <a:ext cx="2209800" cy="369332"/>
          </a:xfrm>
          <a:prstGeom prst="rect">
            <a:avLst/>
          </a:prstGeom>
          <a:noFill/>
        </p:spPr>
        <p:txBody>
          <a:bodyPr wrap="square" rtlCol="0">
            <a:spAutoFit/>
          </a:bodyPr>
          <a:lstStyle/>
          <a:p>
            <a:r>
              <a:rPr lang="en-US" dirty="0"/>
              <a:t>Ultra Purity sorting</a:t>
            </a:r>
          </a:p>
        </p:txBody>
      </p:sp>
      <p:sp>
        <p:nvSpPr>
          <p:cNvPr id="3" name="Slide Number Placeholder 2">
            <a:extLst>
              <a:ext uri="{FF2B5EF4-FFF2-40B4-BE49-F238E27FC236}">
                <a16:creationId xmlns:a16="http://schemas.microsoft.com/office/drawing/2014/main" id="{08335715-7338-8768-A791-FFD81D8864E3}"/>
              </a:ext>
            </a:extLst>
          </p:cNvPr>
          <p:cNvSpPr>
            <a:spLocks noGrp="1"/>
          </p:cNvSpPr>
          <p:nvPr>
            <p:ph type="sldNum" sz="quarter" idx="12"/>
          </p:nvPr>
        </p:nvSpPr>
        <p:spPr/>
        <p:txBody>
          <a:bodyPr/>
          <a:lstStyle/>
          <a:p>
            <a:fld id="{38809924-730C-4E07-87B2-3E9CE88EB416}" type="slidenum">
              <a:rPr lang="en-US" smtClean="0"/>
              <a:t>136</a:t>
            </a:fld>
            <a:endParaRPr lang="en-US"/>
          </a:p>
        </p:txBody>
      </p:sp>
    </p:spTree>
    <p:extLst>
      <p:ext uri="{BB962C8B-B14F-4D97-AF65-F5344CB8AC3E}">
        <p14:creationId xmlns:p14="http://schemas.microsoft.com/office/powerpoint/2010/main" val="31728082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88D4-27A6-435B-AC10-2051A608C778}"/>
              </a:ext>
            </a:extLst>
          </p:cNvPr>
          <p:cNvSpPr>
            <a:spLocks noGrp="1"/>
          </p:cNvSpPr>
          <p:nvPr>
            <p:ph type="title"/>
          </p:nvPr>
        </p:nvSpPr>
        <p:spPr/>
        <p:txBody>
          <a:bodyPr/>
          <a:lstStyle/>
          <a:p>
            <a:r>
              <a:rPr lang="en-US" dirty="0"/>
              <a:t>Sample flow: good day</a:t>
            </a:r>
          </a:p>
        </p:txBody>
      </p:sp>
      <p:pic>
        <p:nvPicPr>
          <p:cNvPr id="4" name="Picture 3">
            <a:extLst>
              <a:ext uri="{FF2B5EF4-FFF2-40B4-BE49-F238E27FC236}">
                <a16:creationId xmlns:a16="http://schemas.microsoft.com/office/drawing/2014/main" id="{8B2FA970-EEEB-41AD-80C5-3E480676C00D}"/>
              </a:ext>
            </a:extLst>
          </p:cNvPr>
          <p:cNvPicPr>
            <a:picLocks noChangeAspect="1"/>
          </p:cNvPicPr>
          <p:nvPr/>
        </p:nvPicPr>
        <p:blipFill rotWithShape="1">
          <a:blip r:embed="rId2">
            <a:extLst>
              <a:ext uri="{28A0092B-C50C-407E-A947-70E740481C1C}">
                <a14:useLocalDpi xmlns:a14="http://schemas.microsoft.com/office/drawing/2010/main" val="0"/>
              </a:ext>
            </a:extLst>
          </a:blip>
          <a:srcRect r="50679" b="49923"/>
          <a:stretch/>
        </p:blipFill>
        <p:spPr>
          <a:xfrm>
            <a:off x="0" y="2113374"/>
            <a:ext cx="8065977" cy="3839026"/>
          </a:xfrm>
          <a:prstGeom prst="rect">
            <a:avLst/>
          </a:prstGeom>
        </p:spPr>
      </p:pic>
      <p:pic>
        <p:nvPicPr>
          <p:cNvPr id="5" name="Picture 4">
            <a:extLst>
              <a:ext uri="{FF2B5EF4-FFF2-40B4-BE49-F238E27FC236}">
                <a16:creationId xmlns:a16="http://schemas.microsoft.com/office/drawing/2014/main" id="{5CCA324D-CDE1-488F-9A56-98DD43F336B6}"/>
              </a:ext>
            </a:extLst>
          </p:cNvPr>
          <p:cNvPicPr>
            <a:picLocks noChangeAspect="1"/>
          </p:cNvPicPr>
          <p:nvPr/>
        </p:nvPicPr>
        <p:blipFill rotWithShape="1">
          <a:blip r:embed="rId2">
            <a:extLst>
              <a:ext uri="{28A0092B-C50C-407E-A947-70E740481C1C}">
                <a14:useLocalDpi xmlns:a14="http://schemas.microsoft.com/office/drawing/2010/main" val="0"/>
              </a:ext>
            </a:extLst>
          </a:blip>
          <a:srcRect t="54208" r="75356"/>
          <a:stretch/>
        </p:blipFill>
        <p:spPr>
          <a:xfrm>
            <a:off x="7788700" y="2117004"/>
            <a:ext cx="4403300" cy="3835396"/>
          </a:xfrm>
          <a:prstGeom prst="rect">
            <a:avLst/>
          </a:prstGeom>
        </p:spPr>
      </p:pic>
      <p:sp>
        <p:nvSpPr>
          <p:cNvPr id="3" name="Slide Number Placeholder 2">
            <a:extLst>
              <a:ext uri="{FF2B5EF4-FFF2-40B4-BE49-F238E27FC236}">
                <a16:creationId xmlns:a16="http://schemas.microsoft.com/office/drawing/2014/main" id="{1FCE1510-15F9-5C51-D970-0A6F7D28D89D}"/>
              </a:ext>
            </a:extLst>
          </p:cNvPr>
          <p:cNvSpPr>
            <a:spLocks noGrp="1"/>
          </p:cNvSpPr>
          <p:nvPr>
            <p:ph type="sldNum" sz="quarter" idx="12"/>
          </p:nvPr>
        </p:nvSpPr>
        <p:spPr/>
        <p:txBody>
          <a:bodyPr/>
          <a:lstStyle/>
          <a:p>
            <a:fld id="{38809924-730C-4E07-87B2-3E9CE88EB416}" type="slidenum">
              <a:rPr lang="en-US" smtClean="0"/>
              <a:t>137</a:t>
            </a:fld>
            <a:endParaRPr lang="en-US"/>
          </a:p>
        </p:txBody>
      </p:sp>
    </p:spTree>
    <p:extLst>
      <p:ext uri="{BB962C8B-B14F-4D97-AF65-F5344CB8AC3E}">
        <p14:creationId xmlns:p14="http://schemas.microsoft.com/office/powerpoint/2010/main" val="21025777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2E73-8C68-4B8F-A8A6-185AC86758DF}"/>
              </a:ext>
            </a:extLst>
          </p:cNvPr>
          <p:cNvSpPr>
            <a:spLocks noGrp="1"/>
          </p:cNvSpPr>
          <p:nvPr>
            <p:ph type="title"/>
          </p:nvPr>
        </p:nvSpPr>
        <p:spPr/>
        <p:txBody>
          <a:bodyPr/>
          <a:lstStyle/>
          <a:p>
            <a:r>
              <a:rPr lang="en-US" dirty="0"/>
              <a:t>Sample flow: bad day</a:t>
            </a:r>
          </a:p>
        </p:txBody>
      </p:sp>
      <p:pic>
        <p:nvPicPr>
          <p:cNvPr id="5" name="Content Placeholder 4">
            <a:extLst>
              <a:ext uri="{FF2B5EF4-FFF2-40B4-BE49-F238E27FC236}">
                <a16:creationId xmlns:a16="http://schemas.microsoft.com/office/drawing/2014/main" id="{026FC583-A60A-4065-A67E-BEFE26E879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1244" b="51355"/>
          <a:stretch/>
        </p:blipFill>
        <p:spPr>
          <a:xfrm>
            <a:off x="0" y="2024152"/>
            <a:ext cx="8271127" cy="3831570"/>
          </a:xfrm>
        </p:spPr>
      </p:pic>
      <p:pic>
        <p:nvPicPr>
          <p:cNvPr id="6" name="Content Placeholder 4">
            <a:extLst>
              <a:ext uri="{FF2B5EF4-FFF2-40B4-BE49-F238E27FC236}">
                <a16:creationId xmlns:a16="http://schemas.microsoft.com/office/drawing/2014/main" id="{253B5B7E-2DFD-41D0-BCE8-00DC02C3C99A}"/>
              </a:ext>
            </a:extLst>
          </p:cNvPr>
          <p:cNvPicPr>
            <a:picLocks noChangeAspect="1"/>
          </p:cNvPicPr>
          <p:nvPr/>
        </p:nvPicPr>
        <p:blipFill rotWithShape="1">
          <a:blip r:embed="rId2">
            <a:extLst>
              <a:ext uri="{28A0092B-C50C-407E-A947-70E740481C1C}">
                <a14:useLocalDpi xmlns:a14="http://schemas.microsoft.com/office/drawing/2010/main" val="0"/>
              </a:ext>
            </a:extLst>
          </a:blip>
          <a:srcRect t="54413" r="76200"/>
          <a:stretch/>
        </p:blipFill>
        <p:spPr>
          <a:xfrm>
            <a:off x="7883654" y="2024154"/>
            <a:ext cx="4308346" cy="3831568"/>
          </a:xfrm>
          <a:prstGeom prst="rect">
            <a:avLst/>
          </a:prstGeom>
        </p:spPr>
      </p:pic>
      <p:sp>
        <p:nvSpPr>
          <p:cNvPr id="3" name="Slide Number Placeholder 2">
            <a:extLst>
              <a:ext uri="{FF2B5EF4-FFF2-40B4-BE49-F238E27FC236}">
                <a16:creationId xmlns:a16="http://schemas.microsoft.com/office/drawing/2014/main" id="{B2107A90-8260-13D5-D2C7-618447E8188F}"/>
              </a:ext>
            </a:extLst>
          </p:cNvPr>
          <p:cNvSpPr>
            <a:spLocks noGrp="1"/>
          </p:cNvSpPr>
          <p:nvPr>
            <p:ph type="sldNum" sz="quarter" idx="12"/>
          </p:nvPr>
        </p:nvSpPr>
        <p:spPr/>
        <p:txBody>
          <a:bodyPr/>
          <a:lstStyle/>
          <a:p>
            <a:fld id="{38809924-730C-4E07-87B2-3E9CE88EB416}" type="slidenum">
              <a:rPr lang="en-US" smtClean="0"/>
              <a:t>138</a:t>
            </a:fld>
            <a:endParaRPr lang="en-US"/>
          </a:p>
        </p:txBody>
      </p:sp>
    </p:spTree>
    <p:extLst>
      <p:ext uri="{BB962C8B-B14F-4D97-AF65-F5344CB8AC3E}">
        <p14:creationId xmlns:p14="http://schemas.microsoft.com/office/powerpoint/2010/main" val="3969658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E753-DC79-412D-A7AF-653BAB9B3127}"/>
              </a:ext>
            </a:extLst>
          </p:cNvPr>
          <p:cNvSpPr>
            <a:spLocks noGrp="1"/>
          </p:cNvSpPr>
          <p:nvPr>
            <p:ph type="title"/>
          </p:nvPr>
        </p:nvSpPr>
        <p:spPr/>
        <p:txBody>
          <a:bodyPr/>
          <a:lstStyle/>
          <a:p>
            <a:r>
              <a:rPr lang="en-US" dirty="0"/>
              <a:t>I was able to sort into 5 bins</a:t>
            </a:r>
          </a:p>
        </p:txBody>
      </p:sp>
      <p:pic>
        <p:nvPicPr>
          <p:cNvPr id="23" name="Picture 22">
            <a:extLst>
              <a:ext uri="{FF2B5EF4-FFF2-40B4-BE49-F238E27FC236}">
                <a16:creationId xmlns:a16="http://schemas.microsoft.com/office/drawing/2014/main" id="{8965A4B0-7135-4BCC-BD5B-86581D608830}"/>
              </a:ext>
            </a:extLst>
          </p:cNvPr>
          <p:cNvPicPr>
            <a:picLocks noChangeAspect="1"/>
          </p:cNvPicPr>
          <p:nvPr/>
        </p:nvPicPr>
        <p:blipFill rotWithShape="1">
          <a:blip r:embed="rId2">
            <a:extLst>
              <a:ext uri="{28A0092B-C50C-407E-A947-70E740481C1C}">
                <a14:useLocalDpi xmlns:a14="http://schemas.microsoft.com/office/drawing/2010/main" val="0"/>
              </a:ext>
            </a:extLst>
          </a:blip>
          <a:srcRect t="54158" r="75951"/>
          <a:stretch/>
        </p:blipFill>
        <p:spPr>
          <a:xfrm>
            <a:off x="8285717" y="1782645"/>
            <a:ext cx="2932094" cy="2633967"/>
          </a:xfrm>
          <a:prstGeom prst="rect">
            <a:avLst/>
          </a:prstGeom>
        </p:spPr>
      </p:pic>
      <p:pic>
        <p:nvPicPr>
          <p:cNvPr id="25" name="Picture 24">
            <a:extLst>
              <a:ext uri="{FF2B5EF4-FFF2-40B4-BE49-F238E27FC236}">
                <a16:creationId xmlns:a16="http://schemas.microsoft.com/office/drawing/2014/main" id="{FEA671F5-1373-4FF4-90AD-6EDDFBE08508}"/>
              </a:ext>
            </a:extLst>
          </p:cNvPr>
          <p:cNvPicPr>
            <a:picLocks noChangeAspect="1"/>
          </p:cNvPicPr>
          <p:nvPr/>
        </p:nvPicPr>
        <p:blipFill rotWithShape="1">
          <a:blip r:embed="rId3">
            <a:extLst>
              <a:ext uri="{28A0092B-C50C-407E-A947-70E740481C1C}">
                <a14:useLocalDpi xmlns:a14="http://schemas.microsoft.com/office/drawing/2010/main" val="0"/>
              </a:ext>
            </a:extLst>
          </a:blip>
          <a:srcRect t="54215" r="75951"/>
          <a:stretch/>
        </p:blipFill>
        <p:spPr>
          <a:xfrm>
            <a:off x="4166754" y="1764389"/>
            <a:ext cx="2932094" cy="2588282"/>
          </a:xfrm>
          <a:prstGeom prst="rect">
            <a:avLst/>
          </a:prstGeom>
        </p:spPr>
      </p:pic>
      <p:pic>
        <p:nvPicPr>
          <p:cNvPr id="27" name="Picture 26">
            <a:extLst>
              <a:ext uri="{FF2B5EF4-FFF2-40B4-BE49-F238E27FC236}">
                <a16:creationId xmlns:a16="http://schemas.microsoft.com/office/drawing/2014/main" id="{31708695-BD4D-494E-822E-3942E711DA8E}"/>
              </a:ext>
            </a:extLst>
          </p:cNvPr>
          <p:cNvPicPr>
            <a:picLocks noChangeAspect="1"/>
          </p:cNvPicPr>
          <p:nvPr/>
        </p:nvPicPr>
        <p:blipFill rotWithShape="1">
          <a:blip r:embed="rId4">
            <a:extLst>
              <a:ext uri="{28A0092B-C50C-407E-A947-70E740481C1C}">
                <a14:useLocalDpi xmlns:a14="http://schemas.microsoft.com/office/drawing/2010/main" val="0"/>
              </a:ext>
            </a:extLst>
          </a:blip>
          <a:srcRect t="54920" r="75951"/>
          <a:stretch/>
        </p:blipFill>
        <p:spPr>
          <a:xfrm>
            <a:off x="186425" y="1867646"/>
            <a:ext cx="2932094" cy="2548966"/>
          </a:xfrm>
          <a:prstGeom prst="rect">
            <a:avLst/>
          </a:prstGeom>
        </p:spPr>
      </p:pic>
      <p:pic>
        <p:nvPicPr>
          <p:cNvPr id="29" name="Picture 28">
            <a:extLst>
              <a:ext uri="{FF2B5EF4-FFF2-40B4-BE49-F238E27FC236}">
                <a16:creationId xmlns:a16="http://schemas.microsoft.com/office/drawing/2014/main" id="{10780CCB-1B93-42B7-A69B-9D9B8B6CE5F0}"/>
              </a:ext>
            </a:extLst>
          </p:cNvPr>
          <p:cNvPicPr>
            <a:picLocks noChangeAspect="1"/>
          </p:cNvPicPr>
          <p:nvPr/>
        </p:nvPicPr>
        <p:blipFill rotWithShape="1">
          <a:blip r:embed="rId5">
            <a:extLst>
              <a:ext uri="{28A0092B-C50C-407E-A947-70E740481C1C}">
                <a14:useLocalDpi xmlns:a14="http://schemas.microsoft.com/office/drawing/2010/main" val="0"/>
              </a:ext>
            </a:extLst>
          </a:blip>
          <a:srcRect t="53850" r="76559"/>
          <a:stretch/>
        </p:blipFill>
        <p:spPr>
          <a:xfrm>
            <a:off x="2350518" y="4224032"/>
            <a:ext cx="2857976" cy="2633967"/>
          </a:xfrm>
          <a:prstGeom prst="rect">
            <a:avLst/>
          </a:prstGeom>
        </p:spPr>
      </p:pic>
      <p:pic>
        <p:nvPicPr>
          <p:cNvPr id="31" name="Picture 30">
            <a:extLst>
              <a:ext uri="{FF2B5EF4-FFF2-40B4-BE49-F238E27FC236}">
                <a16:creationId xmlns:a16="http://schemas.microsoft.com/office/drawing/2014/main" id="{94BEA102-82DD-4601-ACEA-509DA3555032}"/>
              </a:ext>
            </a:extLst>
          </p:cNvPr>
          <p:cNvPicPr>
            <a:picLocks noChangeAspect="1"/>
          </p:cNvPicPr>
          <p:nvPr/>
        </p:nvPicPr>
        <p:blipFill rotWithShape="1">
          <a:blip r:embed="rId6">
            <a:extLst>
              <a:ext uri="{28A0092B-C50C-407E-A947-70E740481C1C}">
                <a14:useLocalDpi xmlns:a14="http://schemas.microsoft.com/office/drawing/2010/main" val="0"/>
              </a:ext>
            </a:extLst>
          </a:blip>
          <a:srcRect t="54572" r="75951"/>
          <a:stretch/>
        </p:blipFill>
        <p:spPr>
          <a:xfrm>
            <a:off x="6395363" y="4224033"/>
            <a:ext cx="2932094" cy="2633967"/>
          </a:xfrm>
          <a:prstGeom prst="rect">
            <a:avLst/>
          </a:prstGeom>
        </p:spPr>
      </p:pic>
      <p:sp>
        <p:nvSpPr>
          <p:cNvPr id="32" name="TextBox 31">
            <a:extLst>
              <a:ext uri="{FF2B5EF4-FFF2-40B4-BE49-F238E27FC236}">
                <a16:creationId xmlns:a16="http://schemas.microsoft.com/office/drawing/2014/main" id="{E110C6DC-C1AA-4941-8F4D-E69638D2F395}"/>
              </a:ext>
            </a:extLst>
          </p:cNvPr>
          <p:cNvSpPr txBox="1"/>
          <p:nvPr/>
        </p:nvSpPr>
        <p:spPr>
          <a:xfrm>
            <a:off x="582706" y="1434353"/>
            <a:ext cx="1703294" cy="369332"/>
          </a:xfrm>
          <a:prstGeom prst="rect">
            <a:avLst/>
          </a:prstGeom>
          <a:noFill/>
        </p:spPr>
        <p:txBody>
          <a:bodyPr wrap="square" rtlCol="0">
            <a:spAutoFit/>
          </a:bodyPr>
          <a:lstStyle/>
          <a:p>
            <a:r>
              <a:rPr lang="en-US" dirty="0"/>
              <a:t>Bin 1</a:t>
            </a:r>
          </a:p>
        </p:txBody>
      </p:sp>
      <p:sp>
        <p:nvSpPr>
          <p:cNvPr id="33" name="TextBox 32">
            <a:extLst>
              <a:ext uri="{FF2B5EF4-FFF2-40B4-BE49-F238E27FC236}">
                <a16:creationId xmlns:a16="http://schemas.microsoft.com/office/drawing/2014/main" id="{93C9EA5E-2319-434A-9310-8C1ACD63B7AE}"/>
              </a:ext>
            </a:extLst>
          </p:cNvPr>
          <p:cNvSpPr txBox="1"/>
          <p:nvPr/>
        </p:nvSpPr>
        <p:spPr>
          <a:xfrm>
            <a:off x="4341159" y="1358207"/>
            <a:ext cx="1703294" cy="369332"/>
          </a:xfrm>
          <a:prstGeom prst="rect">
            <a:avLst/>
          </a:prstGeom>
          <a:noFill/>
        </p:spPr>
        <p:txBody>
          <a:bodyPr wrap="square" rtlCol="0">
            <a:spAutoFit/>
          </a:bodyPr>
          <a:lstStyle/>
          <a:p>
            <a:r>
              <a:rPr lang="en-US" dirty="0"/>
              <a:t>Bin 2</a:t>
            </a:r>
          </a:p>
        </p:txBody>
      </p:sp>
      <p:sp>
        <p:nvSpPr>
          <p:cNvPr id="34" name="TextBox 33">
            <a:extLst>
              <a:ext uri="{FF2B5EF4-FFF2-40B4-BE49-F238E27FC236}">
                <a16:creationId xmlns:a16="http://schemas.microsoft.com/office/drawing/2014/main" id="{C9DF569F-4B1A-4D53-989C-99A54763771D}"/>
              </a:ext>
            </a:extLst>
          </p:cNvPr>
          <p:cNvSpPr txBox="1"/>
          <p:nvPr/>
        </p:nvSpPr>
        <p:spPr>
          <a:xfrm>
            <a:off x="8393206" y="1339782"/>
            <a:ext cx="1703294" cy="369332"/>
          </a:xfrm>
          <a:prstGeom prst="rect">
            <a:avLst/>
          </a:prstGeom>
          <a:noFill/>
        </p:spPr>
        <p:txBody>
          <a:bodyPr wrap="square" rtlCol="0">
            <a:spAutoFit/>
          </a:bodyPr>
          <a:lstStyle/>
          <a:p>
            <a:r>
              <a:rPr lang="en-US" dirty="0"/>
              <a:t>Bin 3</a:t>
            </a:r>
          </a:p>
        </p:txBody>
      </p:sp>
      <p:sp>
        <p:nvSpPr>
          <p:cNvPr id="35" name="TextBox 34">
            <a:extLst>
              <a:ext uri="{FF2B5EF4-FFF2-40B4-BE49-F238E27FC236}">
                <a16:creationId xmlns:a16="http://schemas.microsoft.com/office/drawing/2014/main" id="{2C00DE19-55F6-446D-8541-213F6BE5F449}"/>
              </a:ext>
            </a:extLst>
          </p:cNvPr>
          <p:cNvSpPr txBox="1"/>
          <p:nvPr/>
        </p:nvSpPr>
        <p:spPr>
          <a:xfrm>
            <a:off x="3119561" y="3836275"/>
            <a:ext cx="1703294" cy="369332"/>
          </a:xfrm>
          <a:prstGeom prst="rect">
            <a:avLst/>
          </a:prstGeom>
          <a:noFill/>
        </p:spPr>
        <p:txBody>
          <a:bodyPr wrap="square" rtlCol="0">
            <a:spAutoFit/>
          </a:bodyPr>
          <a:lstStyle/>
          <a:p>
            <a:r>
              <a:rPr lang="en-US" dirty="0"/>
              <a:t>Bin 4</a:t>
            </a:r>
          </a:p>
        </p:txBody>
      </p:sp>
      <p:sp>
        <p:nvSpPr>
          <p:cNvPr id="36" name="TextBox 35">
            <a:extLst>
              <a:ext uri="{FF2B5EF4-FFF2-40B4-BE49-F238E27FC236}">
                <a16:creationId xmlns:a16="http://schemas.microsoft.com/office/drawing/2014/main" id="{3CEEFFBB-615F-404F-9FD6-71D35828522D}"/>
              </a:ext>
            </a:extLst>
          </p:cNvPr>
          <p:cNvSpPr txBox="1"/>
          <p:nvPr/>
        </p:nvSpPr>
        <p:spPr>
          <a:xfrm>
            <a:off x="7132871" y="3836275"/>
            <a:ext cx="1703294" cy="369332"/>
          </a:xfrm>
          <a:prstGeom prst="rect">
            <a:avLst/>
          </a:prstGeom>
          <a:noFill/>
        </p:spPr>
        <p:txBody>
          <a:bodyPr wrap="square" rtlCol="0">
            <a:spAutoFit/>
          </a:bodyPr>
          <a:lstStyle/>
          <a:p>
            <a:r>
              <a:rPr lang="en-US" dirty="0"/>
              <a:t>Bin 5</a:t>
            </a:r>
          </a:p>
        </p:txBody>
      </p:sp>
      <p:sp>
        <p:nvSpPr>
          <p:cNvPr id="3" name="Slide Number Placeholder 2">
            <a:extLst>
              <a:ext uri="{FF2B5EF4-FFF2-40B4-BE49-F238E27FC236}">
                <a16:creationId xmlns:a16="http://schemas.microsoft.com/office/drawing/2014/main" id="{B635AA1E-101C-2B34-DCE6-C0EF2140AE46}"/>
              </a:ext>
            </a:extLst>
          </p:cNvPr>
          <p:cNvSpPr>
            <a:spLocks noGrp="1"/>
          </p:cNvSpPr>
          <p:nvPr>
            <p:ph type="sldNum" sz="quarter" idx="12"/>
          </p:nvPr>
        </p:nvSpPr>
        <p:spPr/>
        <p:txBody>
          <a:bodyPr/>
          <a:lstStyle/>
          <a:p>
            <a:fld id="{38809924-730C-4E07-87B2-3E9CE88EB416}" type="slidenum">
              <a:rPr lang="en-US" smtClean="0"/>
              <a:t>139</a:t>
            </a:fld>
            <a:endParaRPr lang="en-US"/>
          </a:p>
        </p:txBody>
      </p:sp>
    </p:spTree>
    <p:extLst>
      <p:ext uri="{BB962C8B-B14F-4D97-AF65-F5344CB8AC3E}">
        <p14:creationId xmlns:p14="http://schemas.microsoft.com/office/powerpoint/2010/main" val="4035876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BD3E-06F9-4BA0-BF03-9F2F642D95E6}"/>
              </a:ext>
            </a:extLst>
          </p:cNvPr>
          <p:cNvSpPr>
            <a:spLocks noGrp="1"/>
          </p:cNvSpPr>
          <p:nvPr>
            <p:ph type="title"/>
          </p:nvPr>
        </p:nvSpPr>
        <p:spPr/>
        <p:txBody>
          <a:bodyPr/>
          <a:lstStyle/>
          <a:p>
            <a:pPr algn="ctr"/>
            <a:r>
              <a:rPr lang="en-US" dirty="0"/>
              <a:t>Sidechain packing has been shown to impact folding and association in individual systems</a:t>
            </a:r>
          </a:p>
        </p:txBody>
      </p:sp>
      <p:sp>
        <p:nvSpPr>
          <p:cNvPr id="4" name="Slide Number Placeholder 3">
            <a:extLst>
              <a:ext uri="{FF2B5EF4-FFF2-40B4-BE49-F238E27FC236}">
                <a16:creationId xmlns:a16="http://schemas.microsoft.com/office/drawing/2014/main" id="{4C4A9184-784D-4262-BAD3-8DADDE44E493}"/>
              </a:ext>
            </a:extLst>
          </p:cNvPr>
          <p:cNvSpPr>
            <a:spLocks noGrp="1"/>
          </p:cNvSpPr>
          <p:nvPr>
            <p:ph type="sldNum" sz="quarter" idx="12"/>
          </p:nvPr>
        </p:nvSpPr>
        <p:spPr/>
        <p:txBody>
          <a:bodyPr/>
          <a:lstStyle/>
          <a:p>
            <a:fld id="{4E91C212-0822-4214-A666-CB9B8F88F3E1}" type="slidenum">
              <a:rPr lang="en-US" smtClean="0"/>
              <a:t>14</a:t>
            </a:fld>
            <a:endParaRPr lang="en-US"/>
          </a:p>
        </p:txBody>
      </p:sp>
      <p:pic>
        <p:nvPicPr>
          <p:cNvPr id="5" name="Picture 4">
            <a:extLst>
              <a:ext uri="{FF2B5EF4-FFF2-40B4-BE49-F238E27FC236}">
                <a16:creationId xmlns:a16="http://schemas.microsoft.com/office/drawing/2014/main" id="{857D79ED-4399-FFF1-F97A-006CEB37DD4D}"/>
              </a:ext>
            </a:extLst>
          </p:cNvPr>
          <p:cNvPicPr>
            <a:picLocks noChangeAspect="1"/>
          </p:cNvPicPr>
          <p:nvPr/>
        </p:nvPicPr>
        <p:blipFill rotWithShape="1">
          <a:blip r:embed="rId3"/>
          <a:srcRect t="7783"/>
          <a:stretch/>
        </p:blipFill>
        <p:spPr>
          <a:xfrm>
            <a:off x="1273455" y="1809865"/>
            <a:ext cx="3787468" cy="4427308"/>
          </a:xfrm>
          <a:prstGeom prst="rect">
            <a:avLst/>
          </a:prstGeom>
        </p:spPr>
      </p:pic>
      <p:sp>
        <p:nvSpPr>
          <p:cNvPr id="7" name="TextBox 6">
            <a:extLst>
              <a:ext uri="{FF2B5EF4-FFF2-40B4-BE49-F238E27FC236}">
                <a16:creationId xmlns:a16="http://schemas.microsoft.com/office/drawing/2014/main" id="{7A2B0455-81D5-C46E-E340-FA984E6A53C5}"/>
              </a:ext>
            </a:extLst>
          </p:cNvPr>
          <p:cNvSpPr txBox="1"/>
          <p:nvPr/>
        </p:nvSpPr>
        <p:spPr>
          <a:xfrm>
            <a:off x="2217980" y="6243900"/>
            <a:ext cx="3110846" cy="369332"/>
          </a:xfrm>
          <a:prstGeom prst="rect">
            <a:avLst/>
          </a:prstGeom>
          <a:noFill/>
        </p:spPr>
        <p:txBody>
          <a:bodyPr wrap="square" rtlCol="0">
            <a:spAutoFit/>
          </a:bodyPr>
          <a:lstStyle/>
          <a:p>
            <a:r>
              <a:rPr lang="en-US" dirty="0"/>
              <a:t>Faham et al., 2003</a:t>
            </a:r>
          </a:p>
        </p:txBody>
      </p:sp>
      <p:pic>
        <p:nvPicPr>
          <p:cNvPr id="10" name="Picture 9">
            <a:extLst>
              <a:ext uri="{FF2B5EF4-FFF2-40B4-BE49-F238E27FC236}">
                <a16:creationId xmlns:a16="http://schemas.microsoft.com/office/drawing/2014/main" id="{6D7389CE-9020-849B-4F68-21C550F5B121}"/>
              </a:ext>
            </a:extLst>
          </p:cNvPr>
          <p:cNvPicPr>
            <a:picLocks noChangeAspect="1"/>
          </p:cNvPicPr>
          <p:nvPr/>
        </p:nvPicPr>
        <p:blipFill>
          <a:blip r:embed="rId4"/>
          <a:stretch>
            <a:fillRect/>
          </a:stretch>
        </p:blipFill>
        <p:spPr>
          <a:xfrm>
            <a:off x="6803361" y="1951745"/>
            <a:ext cx="3614477" cy="4031098"/>
          </a:xfrm>
          <a:prstGeom prst="rect">
            <a:avLst/>
          </a:prstGeom>
        </p:spPr>
      </p:pic>
      <p:sp>
        <p:nvSpPr>
          <p:cNvPr id="11" name="TextBox 10">
            <a:extLst>
              <a:ext uri="{FF2B5EF4-FFF2-40B4-BE49-F238E27FC236}">
                <a16:creationId xmlns:a16="http://schemas.microsoft.com/office/drawing/2014/main" id="{C42B5D7A-DB7B-B759-9A51-CA57B89E8F35}"/>
              </a:ext>
            </a:extLst>
          </p:cNvPr>
          <p:cNvSpPr txBox="1"/>
          <p:nvPr/>
        </p:nvSpPr>
        <p:spPr>
          <a:xfrm>
            <a:off x="7542829" y="6243900"/>
            <a:ext cx="3110846" cy="369332"/>
          </a:xfrm>
          <a:prstGeom prst="rect">
            <a:avLst/>
          </a:prstGeom>
          <a:noFill/>
        </p:spPr>
        <p:txBody>
          <a:bodyPr wrap="square" rtlCol="0">
            <a:spAutoFit/>
          </a:bodyPr>
          <a:lstStyle/>
          <a:p>
            <a:r>
              <a:rPr lang="en-US" dirty="0" err="1"/>
              <a:t>Mravic</a:t>
            </a:r>
            <a:r>
              <a:rPr lang="en-US" dirty="0"/>
              <a:t> et al., 2019</a:t>
            </a:r>
          </a:p>
        </p:txBody>
      </p:sp>
    </p:spTree>
    <p:extLst>
      <p:ext uri="{BB962C8B-B14F-4D97-AF65-F5344CB8AC3E}">
        <p14:creationId xmlns:p14="http://schemas.microsoft.com/office/powerpoint/2010/main" val="39815935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1E2F-CFBA-4803-A3A1-23314C7883D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2A67CAF0-B1AD-4540-B779-091BF70F8A6F}"/>
              </a:ext>
            </a:extLst>
          </p:cNvPr>
          <p:cNvSpPr>
            <a:spLocks noGrp="1"/>
          </p:cNvSpPr>
          <p:nvPr>
            <p:ph idx="1"/>
          </p:nvPr>
        </p:nvSpPr>
        <p:spPr/>
        <p:txBody>
          <a:bodyPr/>
          <a:lstStyle/>
          <a:p>
            <a:r>
              <a:rPr lang="en-US" dirty="0"/>
              <a:t>Waiting for NGS data and then analyze</a:t>
            </a:r>
          </a:p>
          <a:p>
            <a:r>
              <a:rPr lang="en-US" dirty="0"/>
              <a:t>Continue thinking of ways to improve design:</a:t>
            </a:r>
          </a:p>
          <a:p>
            <a:pPr lvl="1"/>
            <a:r>
              <a:rPr lang="en-US" dirty="0"/>
              <a:t>Different crossing points</a:t>
            </a:r>
          </a:p>
          <a:p>
            <a:pPr lvl="1"/>
            <a:r>
              <a:rPr lang="en-US" dirty="0"/>
              <a:t>Changing sequence length</a:t>
            </a:r>
          </a:p>
          <a:p>
            <a:pPr lvl="1"/>
            <a:r>
              <a:rPr lang="en-US" dirty="0"/>
              <a:t>Use electrostatics</a:t>
            </a:r>
          </a:p>
        </p:txBody>
      </p:sp>
      <p:sp>
        <p:nvSpPr>
          <p:cNvPr id="4" name="Slide Number Placeholder 3">
            <a:extLst>
              <a:ext uri="{FF2B5EF4-FFF2-40B4-BE49-F238E27FC236}">
                <a16:creationId xmlns:a16="http://schemas.microsoft.com/office/drawing/2014/main" id="{5DFC9FF7-992E-FF6F-BF3C-26613380D9CD}"/>
              </a:ext>
            </a:extLst>
          </p:cNvPr>
          <p:cNvSpPr>
            <a:spLocks noGrp="1"/>
          </p:cNvSpPr>
          <p:nvPr>
            <p:ph type="sldNum" sz="quarter" idx="12"/>
          </p:nvPr>
        </p:nvSpPr>
        <p:spPr/>
        <p:txBody>
          <a:bodyPr/>
          <a:lstStyle/>
          <a:p>
            <a:fld id="{38809924-730C-4E07-87B2-3E9CE88EB416}" type="slidenum">
              <a:rPr lang="en-US" smtClean="0"/>
              <a:t>140</a:t>
            </a:fld>
            <a:endParaRPr lang="en-US"/>
          </a:p>
        </p:txBody>
      </p:sp>
    </p:spTree>
    <p:extLst>
      <p:ext uri="{BB962C8B-B14F-4D97-AF65-F5344CB8AC3E}">
        <p14:creationId xmlns:p14="http://schemas.microsoft.com/office/powerpoint/2010/main" val="28356704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250E-BA2F-40BA-AB32-8EFED31FE3CB}"/>
              </a:ext>
            </a:extLst>
          </p:cNvPr>
          <p:cNvSpPr>
            <a:spLocks noGrp="1"/>
          </p:cNvSpPr>
          <p:nvPr>
            <p:ph type="title"/>
          </p:nvPr>
        </p:nvSpPr>
        <p:spPr/>
        <p:txBody>
          <a:bodyPr/>
          <a:lstStyle/>
          <a:p>
            <a:r>
              <a:rPr lang="en-US" dirty="0"/>
              <a:t>Control samples</a:t>
            </a:r>
          </a:p>
        </p:txBody>
      </p:sp>
      <p:pic>
        <p:nvPicPr>
          <p:cNvPr id="5" name="Content Placeholder 4">
            <a:extLst>
              <a:ext uri="{FF2B5EF4-FFF2-40B4-BE49-F238E27FC236}">
                <a16:creationId xmlns:a16="http://schemas.microsoft.com/office/drawing/2014/main" id="{C3F35513-8D2B-446E-967A-FD0306D88E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4784" r="75342"/>
          <a:stretch/>
        </p:blipFill>
        <p:spPr>
          <a:xfrm>
            <a:off x="7986396" y="2702351"/>
            <a:ext cx="4205603" cy="3583477"/>
          </a:xfrm>
        </p:spPr>
      </p:pic>
      <p:pic>
        <p:nvPicPr>
          <p:cNvPr id="7" name="Picture 6">
            <a:extLst>
              <a:ext uri="{FF2B5EF4-FFF2-40B4-BE49-F238E27FC236}">
                <a16:creationId xmlns:a16="http://schemas.microsoft.com/office/drawing/2014/main" id="{53256B54-17D2-4F28-A209-F42DDB13AE8D}"/>
              </a:ext>
            </a:extLst>
          </p:cNvPr>
          <p:cNvPicPr>
            <a:picLocks noChangeAspect="1"/>
          </p:cNvPicPr>
          <p:nvPr/>
        </p:nvPicPr>
        <p:blipFill rotWithShape="1">
          <a:blip r:embed="rId3">
            <a:extLst>
              <a:ext uri="{28A0092B-C50C-407E-A947-70E740481C1C}">
                <a14:useLocalDpi xmlns:a14="http://schemas.microsoft.com/office/drawing/2010/main" val="0"/>
              </a:ext>
            </a:extLst>
          </a:blip>
          <a:srcRect t="54130" r="75912"/>
          <a:stretch/>
        </p:blipFill>
        <p:spPr>
          <a:xfrm>
            <a:off x="3947811" y="2711512"/>
            <a:ext cx="4038586" cy="3574316"/>
          </a:xfrm>
          <a:prstGeom prst="rect">
            <a:avLst/>
          </a:prstGeom>
        </p:spPr>
      </p:pic>
      <p:pic>
        <p:nvPicPr>
          <p:cNvPr id="9" name="Picture 8">
            <a:extLst>
              <a:ext uri="{FF2B5EF4-FFF2-40B4-BE49-F238E27FC236}">
                <a16:creationId xmlns:a16="http://schemas.microsoft.com/office/drawing/2014/main" id="{32610FBA-A4E5-46C3-85B9-B1561CA93D1C}"/>
              </a:ext>
            </a:extLst>
          </p:cNvPr>
          <p:cNvPicPr>
            <a:picLocks noChangeAspect="1"/>
          </p:cNvPicPr>
          <p:nvPr/>
        </p:nvPicPr>
        <p:blipFill rotWithShape="1">
          <a:blip r:embed="rId4">
            <a:extLst>
              <a:ext uri="{28A0092B-C50C-407E-A947-70E740481C1C}">
                <a14:useLocalDpi xmlns:a14="http://schemas.microsoft.com/office/drawing/2010/main" val="0"/>
              </a:ext>
            </a:extLst>
          </a:blip>
          <a:srcRect t="54326" r="75912"/>
          <a:stretch/>
        </p:blipFill>
        <p:spPr>
          <a:xfrm>
            <a:off x="-1" y="2711512"/>
            <a:ext cx="4038587" cy="3574316"/>
          </a:xfrm>
          <a:prstGeom prst="rect">
            <a:avLst/>
          </a:prstGeom>
        </p:spPr>
      </p:pic>
      <p:sp>
        <p:nvSpPr>
          <p:cNvPr id="12" name="TextBox 11">
            <a:extLst>
              <a:ext uri="{FF2B5EF4-FFF2-40B4-BE49-F238E27FC236}">
                <a16:creationId xmlns:a16="http://schemas.microsoft.com/office/drawing/2014/main" id="{53DE7745-57E7-4221-A0DF-4EAEE3C6B776}"/>
              </a:ext>
            </a:extLst>
          </p:cNvPr>
          <p:cNvSpPr txBox="1"/>
          <p:nvPr/>
        </p:nvSpPr>
        <p:spPr>
          <a:xfrm>
            <a:off x="838200" y="2253673"/>
            <a:ext cx="1821873" cy="369454"/>
          </a:xfrm>
          <a:prstGeom prst="rect">
            <a:avLst/>
          </a:prstGeom>
          <a:noFill/>
        </p:spPr>
        <p:txBody>
          <a:bodyPr wrap="square" rtlCol="0">
            <a:spAutoFit/>
          </a:bodyPr>
          <a:lstStyle/>
          <a:p>
            <a:r>
              <a:rPr lang="en-US" dirty="0"/>
              <a:t>No TM</a:t>
            </a:r>
          </a:p>
        </p:txBody>
      </p:sp>
      <p:sp>
        <p:nvSpPr>
          <p:cNvPr id="13" name="TextBox 12">
            <a:extLst>
              <a:ext uri="{FF2B5EF4-FFF2-40B4-BE49-F238E27FC236}">
                <a16:creationId xmlns:a16="http://schemas.microsoft.com/office/drawing/2014/main" id="{847CCD84-5D98-4A53-98E1-24B7003FFE40}"/>
              </a:ext>
            </a:extLst>
          </p:cNvPr>
          <p:cNvSpPr txBox="1"/>
          <p:nvPr/>
        </p:nvSpPr>
        <p:spPr>
          <a:xfrm>
            <a:off x="4925291" y="2253673"/>
            <a:ext cx="1821873" cy="369454"/>
          </a:xfrm>
          <a:prstGeom prst="rect">
            <a:avLst/>
          </a:prstGeom>
          <a:noFill/>
        </p:spPr>
        <p:txBody>
          <a:bodyPr wrap="square" rtlCol="0">
            <a:spAutoFit/>
          </a:bodyPr>
          <a:lstStyle/>
          <a:p>
            <a:r>
              <a:rPr lang="en-US" dirty="0"/>
              <a:t>G83I</a:t>
            </a:r>
          </a:p>
        </p:txBody>
      </p:sp>
      <p:sp>
        <p:nvSpPr>
          <p:cNvPr id="14" name="TextBox 13">
            <a:extLst>
              <a:ext uri="{FF2B5EF4-FFF2-40B4-BE49-F238E27FC236}">
                <a16:creationId xmlns:a16="http://schemas.microsoft.com/office/drawing/2014/main" id="{DBCECEB6-BEC0-4A9B-9090-547865F8369E}"/>
              </a:ext>
            </a:extLst>
          </p:cNvPr>
          <p:cNvSpPr txBox="1"/>
          <p:nvPr/>
        </p:nvSpPr>
        <p:spPr>
          <a:xfrm>
            <a:off x="8735291" y="2253673"/>
            <a:ext cx="1821873" cy="369454"/>
          </a:xfrm>
          <a:prstGeom prst="rect">
            <a:avLst/>
          </a:prstGeom>
          <a:noFill/>
        </p:spPr>
        <p:txBody>
          <a:bodyPr wrap="square" rtlCol="0">
            <a:spAutoFit/>
          </a:bodyPr>
          <a:lstStyle/>
          <a:p>
            <a:r>
              <a:rPr lang="en-US" dirty="0" err="1"/>
              <a:t>GpA</a:t>
            </a:r>
            <a:endParaRPr lang="en-US" dirty="0"/>
          </a:p>
        </p:txBody>
      </p:sp>
      <p:sp>
        <p:nvSpPr>
          <p:cNvPr id="3" name="Slide Number Placeholder 2">
            <a:extLst>
              <a:ext uri="{FF2B5EF4-FFF2-40B4-BE49-F238E27FC236}">
                <a16:creationId xmlns:a16="http://schemas.microsoft.com/office/drawing/2014/main" id="{24DBA078-6F4A-73D2-51C3-72BEF00EFD42}"/>
              </a:ext>
            </a:extLst>
          </p:cNvPr>
          <p:cNvSpPr>
            <a:spLocks noGrp="1"/>
          </p:cNvSpPr>
          <p:nvPr>
            <p:ph type="sldNum" sz="quarter" idx="12"/>
          </p:nvPr>
        </p:nvSpPr>
        <p:spPr/>
        <p:txBody>
          <a:bodyPr/>
          <a:lstStyle/>
          <a:p>
            <a:fld id="{38809924-730C-4E07-87B2-3E9CE88EB416}" type="slidenum">
              <a:rPr lang="en-US" smtClean="0"/>
              <a:t>141</a:t>
            </a:fld>
            <a:endParaRPr lang="en-US"/>
          </a:p>
        </p:txBody>
      </p:sp>
    </p:spTree>
    <p:extLst>
      <p:ext uri="{BB962C8B-B14F-4D97-AF65-F5344CB8AC3E}">
        <p14:creationId xmlns:p14="http://schemas.microsoft.com/office/powerpoint/2010/main" val="15110548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DC29-EF0A-4397-9C73-33DB8618BCCF}"/>
              </a:ext>
            </a:extLst>
          </p:cNvPr>
          <p:cNvSpPr>
            <a:spLocks noGrp="1"/>
          </p:cNvSpPr>
          <p:nvPr>
            <p:ph type="title"/>
          </p:nvPr>
        </p:nvSpPr>
        <p:spPr/>
        <p:txBody>
          <a:bodyPr/>
          <a:lstStyle/>
          <a:p>
            <a:r>
              <a:rPr lang="en-US" dirty="0"/>
              <a:t>Example of BNIP3 vs my segments</a:t>
            </a:r>
          </a:p>
        </p:txBody>
      </p:sp>
      <p:pic>
        <p:nvPicPr>
          <p:cNvPr id="5" name="Picture 4">
            <a:extLst>
              <a:ext uri="{FF2B5EF4-FFF2-40B4-BE49-F238E27FC236}">
                <a16:creationId xmlns:a16="http://schemas.microsoft.com/office/drawing/2014/main" id="{386D63F1-D1BC-4EE2-A4BC-C60EA12B20F4}"/>
              </a:ext>
            </a:extLst>
          </p:cNvPr>
          <p:cNvPicPr>
            <a:picLocks noChangeAspect="1"/>
          </p:cNvPicPr>
          <p:nvPr/>
        </p:nvPicPr>
        <p:blipFill rotWithShape="1">
          <a:blip r:embed="rId2">
            <a:extLst>
              <a:ext uri="{28A0092B-C50C-407E-A947-70E740481C1C}">
                <a14:useLocalDpi xmlns:a14="http://schemas.microsoft.com/office/drawing/2010/main" val="0"/>
              </a:ext>
            </a:extLst>
          </a:blip>
          <a:srcRect t="55455" r="75348"/>
          <a:stretch/>
        </p:blipFill>
        <p:spPr>
          <a:xfrm>
            <a:off x="0" y="2753943"/>
            <a:ext cx="4233753" cy="3561089"/>
          </a:xfrm>
          <a:prstGeom prst="rect">
            <a:avLst/>
          </a:prstGeom>
        </p:spPr>
      </p:pic>
      <p:pic>
        <p:nvPicPr>
          <p:cNvPr id="7" name="Picture 6">
            <a:extLst>
              <a:ext uri="{FF2B5EF4-FFF2-40B4-BE49-F238E27FC236}">
                <a16:creationId xmlns:a16="http://schemas.microsoft.com/office/drawing/2014/main" id="{94A79F9D-DD55-43B7-82F3-59B289857C99}"/>
              </a:ext>
            </a:extLst>
          </p:cNvPr>
          <p:cNvPicPr>
            <a:picLocks noChangeAspect="1"/>
          </p:cNvPicPr>
          <p:nvPr/>
        </p:nvPicPr>
        <p:blipFill rotWithShape="1">
          <a:blip r:embed="rId3">
            <a:extLst>
              <a:ext uri="{28A0092B-C50C-407E-A947-70E740481C1C}">
                <a14:useLocalDpi xmlns:a14="http://schemas.microsoft.com/office/drawing/2010/main" val="0"/>
              </a:ext>
            </a:extLst>
          </a:blip>
          <a:srcRect t="56421" r="75348"/>
          <a:stretch/>
        </p:blipFill>
        <p:spPr>
          <a:xfrm>
            <a:off x="3876028" y="2741673"/>
            <a:ext cx="4233753" cy="3561089"/>
          </a:xfrm>
          <a:prstGeom prst="rect">
            <a:avLst/>
          </a:prstGeom>
        </p:spPr>
      </p:pic>
      <p:pic>
        <p:nvPicPr>
          <p:cNvPr id="9" name="Picture 8">
            <a:extLst>
              <a:ext uri="{FF2B5EF4-FFF2-40B4-BE49-F238E27FC236}">
                <a16:creationId xmlns:a16="http://schemas.microsoft.com/office/drawing/2014/main" id="{C0400C69-8AEB-490E-A902-E55DF937BD7C}"/>
              </a:ext>
            </a:extLst>
          </p:cNvPr>
          <p:cNvPicPr>
            <a:picLocks noChangeAspect="1"/>
          </p:cNvPicPr>
          <p:nvPr/>
        </p:nvPicPr>
        <p:blipFill rotWithShape="1">
          <a:blip r:embed="rId4">
            <a:extLst>
              <a:ext uri="{28A0092B-C50C-407E-A947-70E740481C1C}">
                <a14:useLocalDpi xmlns:a14="http://schemas.microsoft.com/office/drawing/2010/main" val="0"/>
              </a:ext>
            </a:extLst>
          </a:blip>
          <a:srcRect t="56013" r="75956"/>
          <a:stretch/>
        </p:blipFill>
        <p:spPr>
          <a:xfrm>
            <a:off x="8062655" y="2734362"/>
            <a:ext cx="4129345" cy="3561088"/>
          </a:xfrm>
          <a:prstGeom prst="rect">
            <a:avLst/>
          </a:prstGeom>
        </p:spPr>
      </p:pic>
      <p:sp>
        <p:nvSpPr>
          <p:cNvPr id="10" name="TextBox 9">
            <a:extLst>
              <a:ext uri="{FF2B5EF4-FFF2-40B4-BE49-F238E27FC236}">
                <a16:creationId xmlns:a16="http://schemas.microsoft.com/office/drawing/2014/main" id="{F4345168-11D1-44CF-9E5A-C2945B65BC96}"/>
              </a:ext>
            </a:extLst>
          </p:cNvPr>
          <p:cNvSpPr txBox="1"/>
          <p:nvPr/>
        </p:nvSpPr>
        <p:spPr>
          <a:xfrm>
            <a:off x="4706471" y="2357718"/>
            <a:ext cx="2680447" cy="369332"/>
          </a:xfrm>
          <a:prstGeom prst="rect">
            <a:avLst/>
          </a:prstGeom>
          <a:noFill/>
        </p:spPr>
        <p:txBody>
          <a:bodyPr wrap="square" rtlCol="0">
            <a:spAutoFit/>
          </a:bodyPr>
          <a:lstStyle/>
          <a:p>
            <a:r>
              <a:rPr lang="en-US" dirty="0"/>
              <a:t>Mix</a:t>
            </a:r>
          </a:p>
        </p:txBody>
      </p:sp>
      <p:sp>
        <p:nvSpPr>
          <p:cNvPr id="11" name="TextBox 10">
            <a:extLst>
              <a:ext uri="{FF2B5EF4-FFF2-40B4-BE49-F238E27FC236}">
                <a16:creationId xmlns:a16="http://schemas.microsoft.com/office/drawing/2014/main" id="{70B8F39B-0406-43E0-9127-1B298508785D}"/>
              </a:ext>
            </a:extLst>
          </p:cNvPr>
          <p:cNvSpPr txBox="1"/>
          <p:nvPr/>
        </p:nvSpPr>
        <p:spPr>
          <a:xfrm>
            <a:off x="8937811" y="2357718"/>
            <a:ext cx="2680447" cy="369332"/>
          </a:xfrm>
          <a:prstGeom prst="rect">
            <a:avLst/>
          </a:prstGeom>
          <a:noFill/>
        </p:spPr>
        <p:txBody>
          <a:bodyPr wrap="square" rtlCol="0">
            <a:spAutoFit/>
          </a:bodyPr>
          <a:lstStyle/>
          <a:p>
            <a:r>
              <a:rPr lang="en-US" dirty="0"/>
              <a:t>My Segments</a:t>
            </a:r>
          </a:p>
        </p:txBody>
      </p:sp>
      <p:sp>
        <p:nvSpPr>
          <p:cNvPr id="12" name="TextBox 11">
            <a:extLst>
              <a:ext uri="{FF2B5EF4-FFF2-40B4-BE49-F238E27FC236}">
                <a16:creationId xmlns:a16="http://schemas.microsoft.com/office/drawing/2014/main" id="{630A2B27-B4B7-4144-8AA1-943458361BA1}"/>
              </a:ext>
            </a:extLst>
          </p:cNvPr>
          <p:cNvSpPr txBox="1"/>
          <p:nvPr/>
        </p:nvSpPr>
        <p:spPr>
          <a:xfrm>
            <a:off x="367552" y="2420471"/>
            <a:ext cx="2680447" cy="369332"/>
          </a:xfrm>
          <a:prstGeom prst="rect">
            <a:avLst/>
          </a:prstGeom>
          <a:noFill/>
        </p:spPr>
        <p:txBody>
          <a:bodyPr wrap="square" rtlCol="0">
            <a:spAutoFit/>
          </a:bodyPr>
          <a:lstStyle/>
          <a:p>
            <a:r>
              <a:rPr lang="en-US" dirty="0"/>
              <a:t>BNIP3</a:t>
            </a:r>
          </a:p>
        </p:txBody>
      </p:sp>
      <p:sp>
        <p:nvSpPr>
          <p:cNvPr id="3" name="Slide Number Placeholder 2">
            <a:extLst>
              <a:ext uri="{FF2B5EF4-FFF2-40B4-BE49-F238E27FC236}">
                <a16:creationId xmlns:a16="http://schemas.microsoft.com/office/drawing/2014/main" id="{633D7ADA-169A-8584-04BC-54B6253DF65C}"/>
              </a:ext>
            </a:extLst>
          </p:cNvPr>
          <p:cNvSpPr>
            <a:spLocks noGrp="1"/>
          </p:cNvSpPr>
          <p:nvPr>
            <p:ph type="sldNum" sz="quarter" idx="12"/>
          </p:nvPr>
        </p:nvSpPr>
        <p:spPr/>
        <p:txBody>
          <a:bodyPr/>
          <a:lstStyle/>
          <a:p>
            <a:fld id="{38809924-730C-4E07-87B2-3E9CE88EB416}" type="slidenum">
              <a:rPr lang="en-US" smtClean="0"/>
              <a:t>142</a:t>
            </a:fld>
            <a:endParaRPr lang="en-US"/>
          </a:p>
        </p:txBody>
      </p:sp>
    </p:spTree>
    <p:extLst>
      <p:ext uri="{BB962C8B-B14F-4D97-AF65-F5344CB8AC3E}">
        <p14:creationId xmlns:p14="http://schemas.microsoft.com/office/powerpoint/2010/main" val="23869847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143</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Kernel density estimator</a:t>
            </a:r>
          </a:p>
        </p:txBody>
      </p:sp>
    </p:spTree>
    <p:extLst>
      <p:ext uri="{BB962C8B-B14F-4D97-AF65-F5344CB8AC3E}">
        <p14:creationId xmlns:p14="http://schemas.microsoft.com/office/powerpoint/2010/main" val="15599113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56FA-2A3B-42D6-81DE-E8F3D6DB65B9}"/>
              </a:ext>
            </a:extLst>
          </p:cNvPr>
          <p:cNvSpPr>
            <a:spLocks noGrp="1"/>
          </p:cNvSpPr>
          <p:nvPr>
            <p:ph type="title"/>
          </p:nvPr>
        </p:nvSpPr>
        <p:spPr/>
        <p:txBody>
          <a:bodyPr/>
          <a:lstStyle/>
          <a:p>
            <a:r>
              <a:rPr lang="en-US" dirty="0"/>
              <a:t>Density estimators more accurately represent the designable geometric space</a:t>
            </a:r>
          </a:p>
        </p:txBody>
      </p:sp>
      <p:pic>
        <p:nvPicPr>
          <p:cNvPr id="1026" name="Picture 2" descr="Comparison of the histogram (left) and kernel density estimate (right) constructed using the same data. The six individual kernels are the red dashed curves, the kernel density estimate the blue curves. The data points are the rug plot on the horizontal axis.">
            <a:extLst>
              <a:ext uri="{FF2B5EF4-FFF2-40B4-BE49-F238E27FC236}">
                <a16:creationId xmlns:a16="http://schemas.microsoft.com/office/drawing/2014/main" id="{E8F95899-E112-4D70-8411-455D9D4CB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038350" y="2119313"/>
            <a:ext cx="4057650"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4941983-32E3-4686-9E76-ACCA4A710C2A}"/>
              </a:ext>
            </a:extLst>
          </p:cNvPr>
          <p:cNvSpPr>
            <a:spLocks noGrp="1"/>
          </p:cNvSpPr>
          <p:nvPr>
            <p:ph type="sldNum" sz="quarter" idx="12"/>
          </p:nvPr>
        </p:nvSpPr>
        <p:spPr/>
        <p:txBody>
          <a:bodyPr/>
          <a:lstStyle/>
          <a:p>
            <a:fld id="{9B82FBD2-BAA9-4702-AF2F-778E64D3E821}" type="slidenum">
              <a:rPr lang="en-US" smtClean="0"/>
              <a:t>144</a:t>
            </a:fld>
            <a:endParaRPr lang="en-US"/>
          </a:p>
        </p:txBody>
      </p:sp>
    </p:spTree>
    <p:extLst>
      <p:ext uri="{BB962C8B-B14F-4D97-AF65-F5344CB8AC3E}">
        <p14:creationId xmlns:p14="http://schemas.microsoft.com/office/powerpoint/2010/main" val="42299385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56FA-2A3B-42D6-81DE-E8F3D6DB65B9}"/>
              </a:ext>
            </a:extLst>
          </p:cNvPr>
          <p:cNvSpPr>
            <a:spLocks noGrp="1"/>
          </p:cNvSpPr>
          <p:nvPr>
            <p:ph type="title"/>
          </p:nvPr>
        </p:nvSpPr>
        <p:spPr/>
        <p:txBody>
          <a:bodyPr/>
          <a:lstStyle/>
          <a:p>
            <a:r>
              <a:rPr lang="en-US" dirty="0"/>
              <a:t>Density estimators more accurately represent the designable geometric space</a:t>
            </a:r>
          </a:p>
        </p:txBody>
      </p:sp>
      <p:pic>
        <p:nvPicPr>
          <p:cNvPr id="1026" name="Picture 2" descr="Comparison of the histogram (left) and kernel density estimate (right) constructed using the same data. The six individual kernels are the red dashed curves, the kernel density estimate the blue curves. The data points are the rug plot on the horizontal axis.">
            <a:extLst>
              <a:ext uri="{FF2B5EF4-FFF2-40B4-BE49-F238E27FC236}">
                <a16:creationId xmlns:a16="http://schemas.microsoft.com/office/drawing/2014/main" id="{E8F95899-E112-4D70-8411-455D9D4CB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2119313"/>
            <a:ext cx="8115300"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3DD71A8-911E-44BD-A121-859851CE922B}"/>
              </a:ext>
            </a:extLst>
          </p:cNvPr>
          <p:cNvSpPr>
            <a:spLocks noGrp="1"/>
          </p:cNvSpPr>
          <p:nvPr>
            <p:ph type="sldNum" sz="quarter" idx="12"/>
          </p:nvPr>
        </p:nvSpPr>
        <p:spPr/>
        <p:txBody>
          <a:bodyPr/>
          <a:lstStyle/>
          <a:p>
            <a:fld id="{9B82FBD2-BAA9-4702-AF2F-778E64D3E821}" type="slidenum">
              <a:rPr lang="en-US" smtClean="0"/>
              <a:t>145</a:t>
            </a:fld>
            <a:endParaRPr lang="en-US"/>
          </a:p>
        </p:txBody>
      </p:sp>
    </p:spTree>
    <p:extLst>
      <p:ext uri="{BB962C8B-B14F-4D97-AF65-F5344CB8AC3E}">
        <p14:creationId xmlns:p14="http://schemas.microsoft.com/office/powerpoint/2010/main" val="16210238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146</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t>vdW</a:t>
            </a:r>
            <a:endParaRPr lang="en-US" sz="9600" dirty="0"/>
          </a:p>
        </p:txBody>
      </p:sp>
    </p:spTree>
    <p:extLst>
      <p:ext uri="{BB962C8B-B14F-4D97-AF65-F5344CB8AC3E}">
        <p14:creationId xmlns:p14="http://schemas.microsoft.com/office/powerpoint/2010/main" val="13408632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986155"/>
          </a:xfrm>
        </p:spPr>
        <p:txBody>
          <a:bodyPr/>
          <a:lstStyle/>
          <a:p>
            <a:pPr marL="0" indent="0">
              <a:buNone/>
            </a:pPr>
            <a:r>
              <a:rPr lang="en-US" dirty="0"/>
              <a:t>Van der Waals force: Weak attractive force between nonbonded atoms </a:t>
            </a:r>
            <a:r>
              <a:rPr lang="en-US" b="1" dirty="0"/>
              <a:t>in close contact</a:t>
            </a:r>
          </a:p>
        </p:txBody>
      </p:sp>
      <p:cxnSp>
        <p:nvCxnSpPr>
          <p:cNvPr id="14" name="Straight Connector 13">
            <a:extLst>
              <a:ext uri="{FF2B5EF4-FFF2-40B4-BE49-F238E27FC236}">
                <a16:creationId xmlns:a16="http://schemas.microsoft.com/office/drawing/2014/main" id="{A65EAE8D-7512-440D-A9C3-40E3D39B7BB1}"/>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FD9848-642C-4472-8F12-FDCC5193E413}"/>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05CE43E8-734D-4C04-975C-490DAFE3A191}"/>
              </a:ext>
            </a:extLst>
          </p:cNvPr>
          <p:cNvSpPr>
            <a:spLocks noGrp="1"/>
          </p:cNvSpPr>
          <p:nvPr>
            <p:ph type="sldNum" sz="quarter" idx="12"/>
          </p:nvPr>
        </p:nvSpPr>
        <p:spPr/>
        <p:txBody>
          <a:bodyPr/>
          <a:lstStyle/>
          <a:p>
            <a:fld id="{4E91C212-0822-4214-A666-CB9B8F88F3E1}" type="slidenum">
              <a:rPr lang="en-US" smtClean="0"/>
              <a:t>147</a:t>
            </a:fld>
            <a:endParaRPr lang="en-US"/>
          </a:p>
        </p:txBody>
      </p:sp>
      <p:pic>
        <p:nvPicPr>
          <p:cNvPr id="21" name="Picture 20">
            <a:extLst>
              <a:ext uri="{FF2B5EF4-FFF2-40B4-BE49-F238E27FC236}">
                <a16:creationId xmlns:a16="http://schemas.microsoft.com/office/drawing/2014/main" id="{CF18DF0B-FED8-4CB6-9E22-383A51AF7DE2}"/>
              </a:ext>
            </a:extLst>
          </p:cNvPr>
          <p:cNvPicPr>
            <a:picLocks noChangeAspect="1"/>
          </p:cNvPicPr>
          <p:nvPr/>
        </p:nvPicPr>
        <p:blipFill rotWithShape="1">
          <a:blip r:embed="rId3">
            <a:extLst>
              <a:ext uri="{28A0092B-C50C-407E-A947-70E740481C1C}">
                <a14:useLocalDpi xmlns:a14="http://schemas.microsoft.com/office/drawing/2010/main" val="0"/>
              </a:ext>
            </a:extLst>
          </a:blip>
          <a:srcRect l="31710" t="5856" r="29803" b="7333"/>
          <a:stretch/>
        </p:blipFill>
        <p:spPr>
          <a:xfrm>
            <a:off x="8458199" y="2091874"/>
            <a:ext cx="2346158" cy="3720930"/>
          </a:xfrm>
          <a:prstGeom prst="rect">
            <a:avLst/>
          </a:prstGeom>
        </p:spPr>
      </p:pic>
    </p:spTree>
    <p:extLst>
      <p:ext uri="{BB962C8B-B14F-4D97-AF65-F5344CB8AC3E}">
        <p14:creationId xmlns:p14="http://schemas.microsoft.com/office/powerpoint/2010/main" val="18463115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4351338"/>
          </a:xfrm>
        </p:spPr>
        <p:txBody>
          <a:bodyPr/>
          <a:lstStyle/>
          <a:p>
            <a:pPr marL="0" indent="0">
              <a:buNone/>
            </a:pPr>
            <a:r>
              <a:rPr lang="en-US" dirty="0"/>
              <a:t>Van der Waals force: Weak attractive force between nonbonded atoms </a:t>
            </a:r>
            <a:r>
              <a:rPr lang="en-US" b="1" dirty="0"/>
              <a:t>in close contact</a:t>
            </a:r>
          </a:p>
          <a:p>
            <a:pPr marL="0" indent="0">
              <a:buNone/>
            </a:pPr>
            <a:r>
              <a:rPr lang="en-US" dirty="0"/>
              <a:t>Van der Waals packing: </a:t>
            </a:r>
            <a:r>
              <a:rPr lang="en-US" b="1" dirty="0"/>
              <a:t>Combined</a:t>
            </a:r>
            <a:r>
              <a:rPr lang="en-US" dirty="0"/>
              <a:t> strength of all atoms </a:t>
            </a:r>
            <a:r>
              <a:rPr lang="en-US" b="1" dirty="0"/>
              <a:t>in close contact </a:t>
            </a:r>
          </a:p>
        </p:txBody>
      </p:sp>
      <p:cxnSp>
        <p:nvCxnSpPr>
          <p:cNvPr id="11" name="Straight Connector 10">
            <a:extLst>
              <a:ext uri="{FF2B5EF4-FFF2-40B4-BE49-F238E27FC236}">
                <a16:creationId xmlns:a16="http://schemas.microsoft.com/office/drawing/2014/main" id="{A932F8CA-31E5-4B9A-8034-9340FEDEE64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BF6538-B0FD-4C1E-846C-397362015EB9}"/>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A28C3E5-144B-4044-A3F9-DF1E0767EF97}"/>
              </a:ext>
            </a:extLst>
          </p:cNvPr>
          <p:cNvSpPr>
            <a:spLocks noGrp="1"/>
          </p:cNvSpPr>
          <p:nvPr>
            <p:ph type="sldNum" sz="quarter" idx="12"/>
          </p:nvPr>
        </p:nvSpPr>
        <p:spPr/>
        <p:txBody>
          <a:bodyPr/>
          <a:lstStyle/>
          <a:p>
            <a:fld id="{4E91C212-0822-4214-A666-CB9B8F88F3E1}" type="slidenum">
              <a:rPr lang="en-US" smtClean="0"/>
              <a:t>148</a:t>
            </a:fld>
            <a:endParaRPr lang="en-US"/>
          </a:p>
        </p:txBody>
      </p:sp>
      <p:pic>
        <p:nvPicPr>
          <p:cNvPr id="21" name="Picture 20">
            <a:extLst>
              <a:ext uri="{FF2B5EF4-FFF2-40B4-BE49-F238E27FC236}">
                <a16:creationId xmlns:a16="http://schemas.microsoft.com/office/drawing/2014/main" id="{D973FE2A-A6D2-4A43-B240-DD3EDFB324B3}"/>
              </a:ext>
            </a:extLst>
          </p:cNvPr>
          <p:cNvPicPr>
            <a:picLocks noChangeAspect="1"/>
          </p:cNvPicPr>
          <p:nvPr/>
        </p:nvPicPr>
        <p:blipFill rotWithShape="1">
          <a:blip r:embed="rId3">
            <a:extLst>
              <a:ext uri="{28A0092B-C50C-407E-A947-70E740481C1C}">
                <a14:useLocalDpi xmlns:a14="http://schemas.microsoft.com/office/drawing/2010/main" val="0"/>
              </a:ext>
            </a:extLst>
          </a:blip>
          <a:srcRect l="36607" t="12593" r="33393" b="11181"/>
          <a:stretch/>
        </p:blipFill>
        <p:spPr>
          <a:xfrm>
            <a:off x="8610600" y="1690688"/>
            <a:ext cx="2275115" cy="4064642"/>
          </a:xfrm>
          <a:prstGeom prst="rect">
            <a:avLst/>
          </a:prstGeom>
        </p:spPr>
      </p:pic>
    </p:spTree>
    <p:extLst>
      <p:ext uri="{BB962C8B-B14F-4D97-AF65-F5344CB8AC3E}">
        <p14:creationId xmlns:p14="http://schemas.microsoft.com/office/powerpoint/2010/main" val="7753324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4351338"/>
          </a:xfrm>
        </p:spPr>
        <p:txBody>
          <a:bodyPr/>
          <a:lstStyle/>
          <a:p>
            <a:pPr marL="0" indent="0">
              <a:buNone/>
            </a:pPr>
            <a:r>
              <a:rPr lang="en-US" dirty="0"/>
              <a:t>Van der Waals force: Weak attractive force between nonbonded atoms </a:t>
            </a:r>
            <a:r>
              <a:rPr lang="en-US" b="1" dirty="0"/>
              <a:t>in close contact</a:t>
            </a:r>
          </a:p>
          <a:p>
            <a:pPr marL="0" indent="0">
              <a:buNone/>
            </a:pPr>
            <a:r>
              <a:rPr lang="en-US" dirty="0"/>
              <a:t>Van der Waals packing: </a:t>
            </a:r>
            <a:r>
              <a:rPr lang="en-US" b="1" dirty="0"/>
              <a:t>Combined</a:t>
            </a:r>
            <a:r>
              <a:rPr lang="en-US" dirty="0"/>
              <a:t> strength of all atoms </a:t>
            </a:r>
            <a:r>
              <a:rPr lang="en-US" b="1" dirty="0"/>
              <a:t>in close contact </a:t>
            </a:r>
          </a:p>
        </p:txBody>
      </p:sp>
      <p:cxnSp>
        <p:nvCxnSpPr>
          <p:cNvPr id="11" name="Straight Connector 10">
            <a:extLst>
              <a:ext uri="{FF2B5EF4-FFF2-40B4-BE49-F238E27FC236}">
                <a16:creationId xmlns:a16="http://schemas.microsoft.com/office/drawing/2014/main" id="{A932F8CA-31E5-4B9A-8034-9340FEDEE64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BF6538-B0FD-4C1E-846C-397362015EB9}"/>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A28C3E5-144B-4044-A3F9-DF1E0767EF97}"/>
              </a:ext>
            </a:extLst>
          </p:cNvPr>
          <p:cNvSpPr>
            <a:spLocks noGrp="1"/>
          </p:cNvSpPr>
          <p:nvPr>
            <p:ph type="sldNum" sz="quarter" idx="12"/>
          </p:nvPr>
        </p:nvSpPr>
        <p:spPr/>
        <p:txBody>
          <a:bodyPr/>
          <a:lstStyle/>
          <a:p>
            <a:fld id="{4E91C212-0822-4214-A666-CB9B8F88F3E1}" type="slidenum">
              <a:rPr lang="en-US" smtClean="0"/>
              <a:t>149</a:t>
            </a:fld>
            <a:endParaRPr lang="en-US"/>
          </a:p>
        </p:txBody>
      </p:sp>
      <p:sp>
        <p:nvSpPr>
          <p:cNvPr id="17" name="TextBox 16">
            <a:extLst>
              <a:ext uri="{FF2B5EF4-FFF2-40B4-BE49-F238E27FC236}">
                <a16:creationId xmlns:a16="http://schemas.microsoft.com/office/drawing/2014/main" id="{B2CB0CF3-2B2C-4CCA-9265-F7E9E2D9EEBA}"/>
              </a:ext>
            </a:extLst>
          </p:cNvPr>
          <p:cNvSpPr txBox="1"/>
          <p:nvPr/>
        </p:nvSpPr>
        <p:spPr>
          <a:xfrm>
            <a:off x="2254832" y="5403635"/>
            <a:ext cx="3681663" cy="1200329"/>
          </a:xfrm>
          <a:prstGeom prst="rect">
            <a:avLst/>
          </a:prstGeom>
          <a:noFill/>
        </p:spPr>
        <p:txBody>
          <a:bodyPr wrap="square" rtlCol="0">
            <a:spAutoFit/>
          </a:bodyPr>
          <a:lstStyle/>
          <a:p>
            <a:pPr algn="ctr"/>
            <a:r>
              <a:rPr lang="en-US" sz="2400" b="1" dirty="0"/>
              <a:t>Sidechain packing</a:t>
            </a:r>
            <a:r>
              <a:rPr lang="en-US" sz="2400" dirty="0"/>
              <a:t>: Tight packing at the helix-helix interface</a:t>
            </a:r>
          </a:p>
        </p:txBody>
      </p:sp>
      <p:pic>
        <p:nvPicPr>
          <p:cNvPr id="13" name="Picture 12">
            <a:extLst>
              <a:ext uri="{FF2B5EF4-FFF2-40B4-BE49-F238E27FC236}">
                <a16:creationId xmlns:a16="http://schemas.microsoft.com/office/drawing/2014/main" id="{2F34861E-2F45-4186-85E5-648432CC9606}"/>
              </a:ext>
            </a:extLst>
          </p:cNvPr>
          <p:cNvPicPr>
            <a:picLocks noChangeAspect="1"/>
          </p:cNvPicPr>
          <p:nvPr/>
        </p:nvPicPr>
        <p:blipFill rotWithShape="1">
          <a:blip r:embed="rId3">
            <a:extLst>
              <a:ext uri="{28A0092B-C50C-407E-A947-70E740481C1C}">
                <a14:useLocalDpi xmlns:a14="http://schemas.microsoft.com/office/drawing/2010/main" val="0"/>
              </a:ext>
            </a:extLst>
          </a:blip>
          <a:srcRect l="36607" t="12593" r="33393" b="11181"/>
          <a:stretch/>
        </p:blipFill>
        <p:spPr>
          <a:xfrm>
            <a:off x="8610600" y="1690688"/>
            <a:ext cx="2275115" cy="4064642"/>
          </a:xfrm>
          <a:prstGeom prst="rect">
            <a:avLst/>
          </a:prstGeom>
        </p:spPr>
      </p:pic>
      <p:cxnSp>
        <p:nvCxnSpPr>
          <p:cNvPr id="16" name="Straight Arrow Connector 15">
            <a:extLst>
              <a:ext uri="{FF2B5EF4-FFF2-40B4-BE49-F238E27FC236}">
                <a16:creationId xmlns:a16="http://schemas.microsoft.com/office/drawing/2014/main" id="{B70FE159-1214-4C88-BFEF-FA3EE25EB837}"/>
              </a:ext>
            </a:extLst>
          </p:cNvPr>
          <p:cNvCxnSpPr/>
          <p:nvPr/>
        </p:nvCxnSpPr>
        <p:spPr>
          <a:xfrm flipV="1">
            <a:off x="5883442" y="4126832"/>
            <a:ext cx="3453063" cy="1648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0591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22559" y="365125"/>
            <a:ext cx="11817927" cy="1325563"/>
          </a:xfrm>
        </p:spPr>
        <p:txBody>
          <a:bodyPr>
            <a:normAutofit/>
          </a:bodyPr>
          <a:lstStyle/>
          <a:p>
            <a:pPr algn="ctr"/>
            <a:r>
              <a:rPr lang="en-US" dirty="0"/>
              <a:t>Study sidechain packing in a variety of membrane protein structures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15</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25F220-2397-4F98-9850-EE54D3F43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5" y="1685925"/>
            <a:ext cx="3162300" cy="3162300"/>
          </a:xfrm>
          <a:prstGeom prst="rect">
            <a:avLst/>
          </a:prstGeom>
        </p:spPr>
      </p:pic>
      <p:pic>
        <p:nvPicPr>
          <p:cNvPr id="9" name="Picture 8">
            <a:extLst>
              <a:ext uri="{FF2B5EF4-FFF2-40B4-BE49-F238E27FC236}">
                <a16:creationId xmlns:a16="http://schemas.microsoft.com/office/drawing/2014/main" id="{20A0492F-54DC-41D1-A448-2E1C14237F55}"/>
              </a:ext>
            </a:extLst>
          </p:cNvPr>
          <p:cNvPicPr>
            <a:picLocks noChangeAspect="1"/>
          </p:cNvPicPr>
          <p:nvPr/>
        </p:nvPicPr>
        <p:blipFill rotWithShape="1">
          <a:blip r:embed="rId4">
            <a:extLst>
              <a:ext uri="{28A0092B-C50C-407E-A947-70E740481C1C}">
                <a14:useLocalDpi xmlns:a14="http://schemas.microsoft.com/office/drawing/2010/main" val="0"/>
              </a:ext>
            </a:extLst>
          </a:blip>
          <a:srcRect b="46310"/>
          <a:stretch/>
        </p:blipFill>
        <p:spPr>
          <a:xfrm>
            <a:off x="2903299" y="1182469"/>
            <a:ext cx="7000856" cy="3758764"/>
          </a:xfrm>
          <a:prstGeom prst="rect">
            <a:avLst/>
          </a:prstGeom>
        </p:spPr>
      </p:pic>
      <p:pic>
        <p:nvPicPr>
          <p:cNvPr id="11" name="Picture 10">
            <a:extLst>
              <a:ext uri="{FF2B5EF4-FFF2-40B4-BE49-F238E27FC236}">
                <a16:creationId xmlns:a16="http://schemas.microsoft.com/office/drawing/2014/main" id="{3862DE53-D097-4E4C-89D1-BBBC4557C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206" y="1247775"/>
            <a:ext cx="4038600" cy="4038600"/>
          </a:xfrm>
          <a:prstGeom prst="rect">
            <a:avLst/>
          </a:prstGeom>
        </p:spPr>
      </p:pic>
    </p:spTree>
    <p:extLst>
      <p:ext uri="{BB962C8B-B14F-4D97-AF65-F5344CB8AC3E}">
        <p14:creationId xmlns:p14="http://schemas.microsoft.com/office/powerpoint/2010/main" val="26751285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150</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Geometric Space</a:t>
            </a:r>
          </a:p>
        </p:txBody>
      </p:sp>
    </p:spTree>
    <p:extLst>
      <p:ext uri="{BB962C8B-B14F-4D97-AF65-F5344CB8AC3E}">
        <p14:creationId xmlns:p14="http://schemas.microsoft.com/office/powerpoint/2010/main" val="1917894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42AED-76AD-4610-81B6-7CC064608185}"/>
              </a:ext>
            </a:extLst>
          </p:cNvPr>
          <p:cNvSpPr>
            <a:spLocks noGrp="1"/>
          </p:cNvSpPr>
          <p:nvPr>
            <p:ph type="sldNum" sz="quarter" idx="12"/>
          </p:nvPr>
        </p:nvSpPr>
        <p:spPr/>
        <p:txBody>
          <a:bodyPr/>
          <a:lstStyle/>
          <a:p>
            <a:fld id="{9B82FBD2-BAA9-4702-AF2F-778E64D3E821}" type="slidenum">
              <a:rPr lang="en-US" smtClean="0"/>
              <a:t>151</a:t>
            </a:fld>
            <a:endParaRPr lang="en-US"/>
          </a:p>
        </p:txBody>
      </p:sp>
      <p:graphicFrame>
        <p:nvGraphicFramePr>
          <p:cNvPr id="6" name="Chart 5">
            <a:extLst>
              <a:ext uri="{FF2B5EF4-FFF2-40B4-BE49-F238E27FC236}">
                <a16:creationId xmlns:a16="http://schemas.microsoft.com/office/drawing/2014/main" id="{58970723-A2B3-4C84-9CD6-D856B6670121}"/>
              </a:ext>
            </a:extLst>
          </p:cNvPr>
          <p:cNvGraphicFramePr>
            <a:graphicFrameLocks/>
          </p:cNvGraphicFramePr>
          <p:nvPr/>
        </p:nvGraphicFramePr>
        <p:xfrm>
          <a:off x="733732" y="207811"/>
          <a:ext cx="10724536" cy="64436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74648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AAEA-62DB-4C7B-AE3F-575986837DB2}"/>
              </a:ext>
            </a:extLst>
          </p:cNvPr>
          <p:cNvSpPr>
            <a:spLocks noGrp="1"/>
          </p:cNvSpPr>
          <p:nvPr>
            <p:ph type="title"/>
          </p:nvPr>
        </p:nvSpPr>
        <p:spPr/>
        <p:txBody>
          <a:bodyPr/>
          <a:lstStyle/>
          <a:p>
            <a:r>
              <a:rPr lang="en-US" dirty="0"/>
              <a:t>Favorable Axial Rotations</a:t>
            </a:r>
          </a:p>
        </p:txBody>
      </p:sp>
      <p:sp>
        <p:nvSpPr>
          <p:cNvPr id="4" name="Slide Number Placeholder 3">
            <a:extLst>
              <a:ext uri="{FF2B5EF4-FFF2-40B4-BE49-F238E27FC236}">
                <a16:creationId xmlns:a16="http://schemas.microsoft.com/office/drawing/2014/main" id="{12EDD485-2AE4-44C6-AA90-B049785D3F15}"/>
              </a:ext>
            </a:extLst>
          </p:cNvPr>
          <p:cNvSpPr>
            <a:spLocks noGrp="1"/>
          </p:cNvSpPr>
          <p:nvPr>
            <p:ph type="sldNum" sz="quarter" idx="12"/>
          </p:nvPr>
        </p:nvSpPr>
        <p:spPr/>
        <p:txBody>
          <a:bodyPr/>
          <a:lstStyle/>
          <a:p>
            <a:fld id="{9B82FBD2-BAA9-4702-AF2F-778E64D3E821}" type="slidenum">
              <a:rPr lang="en-US" smtClean="0"/>
              <a:t>152</a:t>
            </a:fld>
            <a:endParaRPr lang="en-US"/>
          </a:p>
        </p:txBody>
      </p:sp>
      <p:pic>
        <p:nvPicPr>
          <p:cNvPr id="7" name="Picture 6">
            <a:extLst>
              <a:ext uri="{FF2B5EF4-FFF2-40B4-BE49-F238E27FC236}">
                <a16:creationId xmlns:a16="http://schemas.microsoft.com/office/drawing/2014/main" id="{FF617DA9-3C31-4EA6-8B25-7D2073C08629}"/>
              </a:ext>
            </a:extLst>
          </p:cNvPr>
          <p:cNvPicPr>
            <a:picLocks noChangeAspect="1"/>
          </p:cNvPicPr>
          <p:nvPr/>
        </p:nvPicPr>
        <p:blipFill>
          <a:blip r:embed="rId2"/>
          <a:stretch>
            <a:fillRect/>
          </a:stretch>
        </p:blipFill>
        <p:spPr>
          <a:xfrm>
            <a:off x="232817" y="1410782"/>
            <a:ext cx="8369644" cy="5438340"/>
          </a:xfrm>
          <a:prstGeom prst="rect">
            <a:avLst/>
          </a:prstGeom>
        </p:spPr>
      </p:pic>
      <p:graphicFrame>
        <p:nvGraphicFramePr>
          <p:cNvPr id="11" name="Table 3">
            <a:extLst>
              <a:ext uri="{FF2B5EF4-FFF2-40B4-BE49-F238E27FC236}">
                <a16:creationId xmlns:a16="http://schemas.microsoft.com/office/drawing/2014/main" id="{9FD7D688-E933-410D-A22C-12B0344A24C7}"/>
              </a:ext>
            </a:extLst>
          </p:cNvPr>
          <p:cNvGraphicFramePr>
            <a:graphicFrameLocks noGrp="1"/>
          </p:cNvGraphicFramePr>
          <p:nvPr/>
        </p:nvGraphicFramePr>
        <p:xfrm>
          <a:off x="9430271" y="756975"/>
          <a:ext cx="2690394" cy="2123440"/>
        </p:xfrm>
        <a:graphic>
          <a:graphicData uri="http://schemas.openxmlformats.org/drawingml/2006/table">
            <a:tbl>
              <a:tblPr firstRow="1" bandRow="1">
                <a:tableStyleId>{BDBED569-4797-4DF1-A0F4-6AAB3CD982D8}</a:tableStyleId>
              </a:tblPr>
              <a:tblGrid>
                <a:gridCol w="2019185">
                  <a:extLst>
                    <a:ext uri="{9D8B030D-6E8A-4147-A177-3AD203B41FA5}">
                      <a16:colId xmlns:a16="http://schemas.microsoft.com/office/drawing/2014/main" val="2819350750"/>
                    </a:ext>
                  </a:extLst>
                </a:gridCol>
                <a:gridCol w="671209">
                  <a:extLst>
                    <a:ext uri="{9D8B030D-6E8A-4147-A177-3AD203B41FA5}">
                      <a16:colId xmlns:a16="http://schemas.microsoft.com/office/drawing/2014/main" val="1672049760"/>
                    </a:ext>
                  </a:extLst>
                </a:gridCol>
              </a:tblGrid>
              <a:tr h="370840">
                <a:tc>
                  <a:txBody>
                    <a:bodyPr/>
                    <a:lstStyle/>
                    <a:p>
                      <a:r>
                        <a:rPr lang="en-US" dirty="0"/>
                        <a:t>Cutoff</a:t>
                      </a:r>
                    </a:p>
                  </a:txBody>
                  <a:tcPr/>
                </a:tc>
                <a:tc>
                  <a:txBody>
                    <a:bodyPr/>
                    <a:lstStyle/>
                    <a:p>
                      <a:r>
                        <a:rPr lang="en-US" dirty="0"/>
                        <a:t>#</a:t>
                      </a:r>
                    </a:p>
                  </a:txBody>
                  <a:tcPr/>
                </a:tc>
                <a:extLst>
                  <a:ext uri="{0D108BD9-81ED-4DB2-BD59-A6C34878D82A}">
                    <a16:rowId xmlns:a16="http://schemas.microsoft.com/office/drawing/2014/main" val="2116682214"/>
                  </a:ext>
                </a:extLst>
              </a:tr>
              <a:tr h="370840">
                <a:tc>
                  <a:txBody>
                    <a:bodyPr/>
                    <a:lstStyle/>
                    <a:p>
                      <a:r>
                        <a:rPr lang="en-US" dirty="0"/>
                        <a:t>Total designed sequences</a:t>
                      </a:r>
                    </a:p>
                  </a:txBody>
                  <a:tcPr/>
                </a:tc>
                <a:tc>
                  <a:txBody>
                    <a:bodyPr/>
                    <a:lstStyle/>
                    <a:p>
                      <a:r>
                        <a:rPr lang="en-US" dirty="0"/>
                        <a:t>2440</a:t>
                      </a:r>
                    </a:p>
                  </a:txBody>
                  <a:tcPr/>
                </a:tc>
                <a:extLst>
                  <a:ext uri="{0D108BD9-81ED-4DB2-BD59-A6C34878D82A}">
                    <a16:rowId xmlns:a16="http://schemas.microsoft.com/office/drawing/2014/main" val="495206900"/>
                  </a:ext>
                </a:extLst>
              </a:tr>
              <a:tr h="370840">
                <a:tc>
                  <a:txBody>
                    <a:bodyPr/>
                    <a:lstStyle/>
                    <a:p>
                      <a:r>
                        <a:rPr lang="en-US" dirty="0"/>
                        <a:t>&lt; 5 polar AAs</a:t>
                      </a:r>
                    </a:p>
                  </a:txBody>
                  <a:tcPr/>
                </a:tc>
                <a:tc>
                  <a:txBody>
                    <a:bodyPr/>
                    <a:lstStyle/>
                    <a:p>
                      <a:r>
                        <a:rPr lang="en-US" dirty="0"/>
                        <a:t>2102</a:t>
                      </a:r>
                    </a:p>
                  </a:txBody>
                  <a:tcPr/>
                </a:tc>
                <a:extLst>
                  <a:ext uri="{0D108BD9-81ED-4DB2-BD59-A6C34878D82A}">
                    <a16:rowId xmlns:a16="http://schemas.microsoft.com/office/drawing/2014/main" val="4265041965"/>
                  </a:ext>
                </a:extLst>
              </a:tr>
              <a:tr h="370840">
                <a:tc>
                  <a:txBody>
                    <a:bodyPr/>
                    <a:lstStyle/>
                    <a:p>
                      <a:r>
                        <a:rPr lang="en-US" dirty="0"/>
                        <a:t>Energy Score &lt; 0</a:t>
                      </a:r>
                    </a:p>
                  </a:txBody>
                  <a:tcPr/>
                </a:tc>
                <a:tc>
                  <a:txBody>
                    <a:bodyPr/>
                    <a:lstStyle/>
                    <a:p>
                      <a:r>
                        <a:rPr lang="en-US" dirty="0"/>
                        <a:t>278</a:t>
                      </a:r>
                    </a:p>
                  </a:txBody>
                  <a:tcPr/>
                </a:tc>
                <a:extLst>
                  <a:ext uri="{0D108BD9-81ED-4DB2-BD59-A6C34878D82A}">
                    <a16:rowId xmlns:a16="http://schemas.microsoft.com/office/drawing/2014/main" val="2601986268"/>
                  </a:ext>
                </a:extLst>
              </a:tr>
              <a:tr h="370840">
                <a:tc>
                  <a:txBody>
                    <a:bodyPr/>
                    <a:lstStyle/>
                    <a:p>
                      <a:r>
                        <a:rPr lang="en-US" dirty="0" err="1"/>
                        <a:t>Hbond</a:t>
                      </a:r>
                      <a:r>
                        <a:rPr lang="en-US" dirty="0"/>
                        <a:t> Energy &gt; -5</a:t>
                      </a:r>
                    </a:p>
                  </a:txBody>
                  <a:tcPr/>
                </a:tc>
                <a:tc>
                  <a:txBody>
                    <a:bodyPr/>
                    <a:lstStyle/>
                    <a:p>
                      <a:r>
                        <a:rPr lang="en-US" dirty="0"/>
                        <a:t>224</a:t>
                      </a:r>
                    </a:p>
                  </a:txBody>
                  <a:tcPr/>
                </a:tc>
                <a:extLst>
                  <a:ext uri="{0D108BD9-81ED-4DB2-BD59-A6C34878D82A}">
                    <a16:rowId xmlns:a16="http://schemas.microsoft.com/office/drawing/2014/main" val="59122817"/>
                  </a:ext>
                </a:extLst>
              </a:tr>
            </a:tbl>
          </a:graphicData>
        </a:graphic>
      </p:graphicFrame>
    </p:spTree>
    <p:extLst>
      <p:ext uri="{BB962C8B-B14F-4D97-AF65-F5344CB8AC3E}">
        <p14:creationId xmlns:p14="http://schemas.microsoft.com/office/powerpoint/2010/main" val="35834076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240C-6655-41FE-9D97-3EF8E439A293}"/>
              </a:ext>
            </a:extLst>
          </p:cNvPr>
          <p:cNvSpPr>
            <a:spLocks noGrp="1"/>
          </p:cNvSpPr>
          <p:nvPr>
            <p:ph type="title"/>
          </p:nvPr>
        </p:nvSpPr>
        <p:spPr/>
        <p:txBody>
          <a:bodyPr/>
          <a:lstStyle/>
          <a:p>
            <a:r>
              <a:rPr lang="en-US" dirty="0"/>
              <a:t>Favorable </a:t>
            </a:r>
            <a:r>
              <a:rPr lang="en-US" dirty="0" err="1"/>
              <a:t>zShifts</a:t>
            </a:r>
            <a:endParaRPr lang="en-US" dirty="0"/>
          </a:p>
        </p:txBody>
      </p:sp>
      <p:sp>
        <p:nvSpPr>
          <p:cNvPr id="4" name="Slide Number Placeholder 3">
            <a:extLst>
              <a:ext uri="{FF2B5EF4-FFF2-40B4-BE49-F238E27FC236}">
                <a16:creationId xmlns:a16="http://schemas.microsoft.com/office/drawing/2014/main" id="{5FB63178-E2D8-4336-B978-3E5354DAA8AE}"/>
              </a:ext>
            </a:extLst>
          </p:cNvPr>
          <p:cNvSpPr>
            <a:spLocks noGrp="1"/>
          </p:cNvSpPr>
          <p:nvPr>
            <p:ph type="sldNum" sz="quarter" idx="12"/>
          </p:nvPr>
        </p:nvSpPr>
        <p:spPr/>
        <p:txBody>
          <a:bodyPr/>
          <a:lstStyle/>
          <a:p>
            <a:fld id="{9B82FBD2-BAA9-4702-AF2F-778E64D3E821}" type="slidenum">
              <a:rPr lang="en-US" smtClean="0"/>
              <a:t>153</a:t>
            </a:fld>
            <a:endParaRPr lang="en-US"/>
          </a:p>
        </p:txBody>
      </p:sp>
      <p:pic>
        <p:nvPicPr>
          <p:cNvPr id="7" name="Picture 6">
            <a:extLst>
              <a:ext uri="{FF2B5EF4-FFF2-40B4-BE49-F238E27FC236}">
                <a16:creationId xmlns:a16="http://schemas.microsoft.com/office/drawing/2014/main" id="{28A025CA-B6B7-4992-B3E1-1EDD2B4A3D4C}"/>
              </a:ext>
            </a:extLst>
          </p:cNvPr>
          <p:cNvPicPr>
            <a:picLocks noChangeAspect="1"/>
          </p:cNvPicPr>
          <p:nvPr/>
        </p:nvPicPr>
        <p:blipFill>
          <a:blip r:embed="rId2"/>
          <a:stretch>
            <a:fillRect/>
          </a:stretch>
        </p:blipFill>
        <p:spPr>
          <a:xfrm>
            <a:off x="522869" y="1405464"/>
            <a:ext cx="7902041" cy="5452536"/>
          </a:xfrm>
          <a:prstGeom prst="rect">
            <a:avLst/>
          </a:prstGeom>
        </p:spPr>
      </p:pic>
      <p:graphicFrame>
        <p:nvGraphicFramePr>
          <p:cNvPr id="8" name="Table 3">
            <a:extLst>
              <a:ext uri="{FF2B5EF4-FFF2-40B4-BE49-F238E27FC236}">
                <a16:creationId xmlns:a16="http://schemas.microsoft.com/office/drawing/2014/main" id="{6DD82C7F-2A30-4B62-9476-82EA1DE9ACEF}"/>
              </a:ext>
            </a:extLst>
          </p:cNvPr>
          <p:cNvGraphicFramePr>
            <a:graphicFrameLocks noGrp="1"/>
          </p:cNvGraphicFramePr>
          <p:nvPr/>
        </p:nvGraphicFramePr>
        <p:xfrm>
          <a:off x="9430271" y="756975"/>
          <a:ext cx="2690394" cy="2123440"/>
        </p:xfrm>
        <a:graphic>
          <a:graphicData uri="http://schemas.openxmlformats.org/drawingml/2006/table">
            <a:tbl>
              <a:tblPr firstRow="1" bandRow="1">
                <a:tableStyleId>{BDBED569-4797-4DF1-A0F4-6AAB3CD982D8}</a:tableStyleId>
              </a:tblPr>
              <a:tblGrid>
                <a:gridCol w="2019185">
                  <a:extLst>
                    <a:ext uri="{9D8B030D-6E8A-4147-A177-3AD203B41FA5}">
                      <a16:colId xmlns:a16="http://schemas.microsoft.com/office/drawing/2014/main" val="2819350750"/>
                    </a:ext>
                  </a:extLst>
                </a:gridCol>
                <a:gridCol w="671209">
                  <a:extLst>
                    <a:ext uri="{9D8B030D-6E8A-4147-A177-3AD203B41FA5}">
                      <a16:colId xmlns:a16="http://schemas.microsoft.com/office/drawing/2014/main" val="1672049760"/>
                    </a:ext>
                  </a:extLst>
                </a:gridCol>
              </a:tblGrid>
              <a:tr h="370840">
                <a:tc>
                  <a:txBody>
                    <a:bodyPr/>
                    <a:lstStyle/>
                    <a:p>
                      <a:r>
                        <a:rPr lang="en-US" dirty="0"/>
                        <a:t>Cutoff</a:t>
                      </a:r>
                    </a:p>
                  </a:txBody>
                  <a:tcPr/>
                </a:tc>
                <a:tc>
                  <a:txBody>
                    <a:bodyPr/>
                    <a:lstStyle/>
                    <a:p>
                      <a:r>
                        <a:rPr lang="en-US" dirty="0"/>
                        <a:t>#</a:t>
                      </a:r>
                    </a:p>
                  </a:txBody>
                  <a:tcPr/>
                </a:tc>
                <a:extLst>
                  <a:ext uri="{0D108BD9-81ED-4DB2-BD59-A6C34878D82A}">
                    <a16:rowId xmlns:a16="http://schemas.microsoft.com/office/drawing/2014/main" val="2116682214"/>
                  </a:ext>
                </a:extLst>
              </a:tr>
              <a:tr h="370840">
                <a:tc>
                  <a:txBody>
                    <a:bodyPr/>
                    <a:lstStyle/>
                    <a:p>
                      <a:r>
                        <a:rPr lang="en-US" dirty="0"/>
                        <a:t>Total designed sequences</a:t>
                      </a:r>
                    </a:p>
                  </a:txBody>
                  <a:tcPr/>
                </a:tc>
                <a:tc>
                  <a:txBody>
                    <a:bodyPr/>
                    <a:lstStyle/>
                    <a:p>
                      <a:r>
                        <a:rPr lang="en-US" dirty="0"/>
                        <a:t>2440</a:t>
                      </a:r>
                    </a:p>
                  </a:txBody>
                  <a:tcPr/>
                </a:tc>
                <a:extLst>
                  <a:ext uri="{0D108BD9-81ED-4DB2-BD59-A6C34878D82A}">
                    <a16:rowId xmlns:a16="http://schemas.microsoft.com/office/drawing/2014/main" val="495206900"/>
                  </a:ext>
                </a:extLst>
              </a:tr>
              <a:tr h="370840">
                <a:tc>
                  <a:txBody>
                    <a:bodyPr/>
                    <a:lstStyle/>
                    <a:p>
                      <a:r>
                        <a:rPr lang="en-US" dirty="0"/>
                        <a:t>&lt; 5 polar AAs</a:t>
                      </a:r>
                    </a:p>
                  </a:txBody>
                  <a:tcPr/>
                </a:tc>
                <a:tc>
                  <a:txBody>
                    <a:bodyPr/>
                    <a:lstStyle/>
                    <a:p>
                      <a:r>
                        <a:rPr lang="en-US" dirty="0"/>
                        <a:t>2102</a:t>
                      </a:r>
                    </a:p>
                  </a:txBody>
                  <a:tcPr/>
                </a:tc>
                <a:extLst>
                  <a:ext uri="{0D108BD9-81ED-4DB2-BD59-A6C34878D82A}">
                    <a16:rowId xmlns:a16="http://schemas.microsoft.com/office/drawing/2014/main" val="4265041965"/>
                  </a:ext>
                </a:extLst>
              </a:tr>
              <a:tr h="370840">
                <a:tc>
                  <a:txBody>
                    <a:bodyPr/>
                    <a:lstStyle/>
                    <a:p>
                      <a:r>
                        <a:rPr lang="en-US" dirty="0"/>
                        <a:t>Energy Score &lt; 0</a:t>
                      </a:r>
                    </a:p>
                  </a:txBody>
                  <a:tcPr/>
                </a:tc>
                <a:tc>
                  <a:txBody>
                    <a:bodyPr/>
                    <a:lstStyle/>
                    <a:p>
                      <a:r>
                        <a:rPr lang="en-US" dirty="0"/>
                        <a:t>278</a:t>
                      </a:r>
                    </a:p>
                  </a:txBody>
                  <a:tcPr/>
                </a:tc>
                <a:extLst>
                  <a:ext uri="{0D108BD9-81ED-4DB2-BD59-A6C34878D82A}">
                    <a16:rowId xmlns:a16="http://schemas.microsoft.com/office/drawing/2014/main" val="2601986268"/>
                  </a:ext>
                </a:extLst>
              </a:tr>
              <a:tr h="370840">
                <a:tc>
                  <a:txBody>
                    <a:bodyPr/>
                    <a:lstStyle/>
                    <a:p>
                      <a:r>
                        <a:rPr lang="en-US" dirty="0" err="1"/>
                        <a:t>Hbond</a:t>
                      </a:r>
                      <a:r>
                        <a:rPr lang="en-US" dirty="0"/>
                        <a:t> Energy &gt; -5</a:t>
                      </a:r>
                    </a:p>
                  </a:txBody>
                  <a:tcPr/>
                </a:tc>
                <a:tc>
                  <a:txBody>
                    <a:bodyPr/>
                    <a:lstStyle/>
                    <a:p>
                      <a:r>
                        <a:rPr lang="en-US" dirty="0"/>
                        <a:t>224</a:t>
                      </a:r>
                    </a:p>
                  </a:txBody>
                  <a:tcPr/>
                </a:tc>
                <a:extLst>
                  <a:ext uri="{0D108BD9-81ED-4DB2-BD59-A6C34878D82A}">
                    <a16:rowId xmlns:a16="http://schemas.microsoft.com/office/drawing/2014/main" val="59122817"/>
                  </a:ext>
                </a:extLst>
              </a:tr>
            </a:tbl>
          </a:graphicData>
        </a:graphic>
      </p:graphicFrame>
    </p:spTree>
    <p:extLst>
      <p:ext uri="{BB962C8B-B14F-4D97-AF65-F5344CB8AC3E}">
        <p14:creationId xmlns:p14="http://schemas.microsoft.com/office/powerpoint/2010/main" val="19282305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Sort-Seq Math</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154</a:t>
            </a:fld>
            <a:endParaRPr lang="en-US"/>
          </a:p>
        </p:txBody>
      </p:sp>
    </p:spTree>
    <p:extLst>
      <p:ext uri="{BB962C8B-B14F-4D97-AF65-F5344CB8AC3E}">
        <p14:creationId xmlns:p14="http://schemas.microsoft.com/office/powerpoint/2010/main" val="2391944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25164D-B890-4C4A-86D4-5D073D08C217}"/>
              </a:ext>
            </a:extLst>
          </p:cNvPr>
          <p:cNvSpPr>
            <a:spLocks noGrp="1"/>
          </p:cNvSpPr>
          <p:nvPr>
            <p:ph type="sldNum" sz="quarter" idx="12"/>
          </p:nvPr>
        </p:nvSpPr>
        <p:spPr/>
        <p:txBody>
          <a:bodyPr/>
          <a:lstStyle/>
          <a:p>
            <a:fld id="{4E91C212-0822-4214-A666-CB9B8F88F3E1}" type="slidenum">
              <a:rPr lang="en-US" smtClean="0"/>
              <a:t>155</a:t>
            </a:fld>
            <a:endParaRPr lang="en-US"/>
          </a:p>
        </p:txBody>
      </p:sp>
      <p:pic>
        <p:nvPicPr>
          <p:cNvPr id="5" name="Picture 4">
            <a:extLst>
              <a:ext uri="{FF2B5EF4-FFF2-40B4-BE49-F238E27FC236}">
                <a16:creationId xmlns:a16="http://schemas.microsoft.com/office/drawing/2014/main" id="{A1699890-D13B-4A17-9F8E-4AD3C6357F96}"/>
              </a:ext>
            </a:extLst>
          </p:cNvPr>
          <p:cNvPicPr>
            <a:picLocks noChangeAspect="1"/>
          </p:cNvPicPr>
          <p:nvPr/>
        </p:nvPicPr>
        <p:blipFill>
          <a:blip r:embed="rId2"/>
          <a:stretch>
            <a:fillRect/>
          </a:stretch>
        </p:blipFill>
        <p:spPr>
          <a:xfrm>
            <a:off x="700087" y="1953419"/>
            <a:ext cx="10791825" cy="4095750"/>
          </a:xfrm>
          <a:prstGeom prst="rect">
            <a:avLst/>
          </a:prstGeom>
        </p:spPr>
      </p:pic>
      <p:sp>
        <p:nvSpPr>
          <p:cNvPr id="6" name="Title 1">
            <a:extLst>
              <a:ext uri="{FF2B5EF4-FFF2-40B4-BE49-F238E27FC236}">
                <a16:creationId xmlns:a16="http://schemas.microsoft.com/office/drawing/2014/main" id="{0B9A2F60-FCE8-46AD-92DC-99C3F3C63039}"/>
              </a:ext>
            </a:extLst>
          </p:cNvPr>
          <p:cNvSpPr>
            <a:spLocks noGrp="1"/>
          </p:cNvSpPr>
          <p:nvPr>
            <p:ph type="title"/>
          </p:nvPr>
        </p:nvSpPr>
        <p:spPr>
          <a:xfrm>
            <a:off x="838200" y="365125"/>
            <a:ext cx="10515600" cy="1325563"/>
          </a:xfrm>
        </p:spPr>
        <p:txBody>
          <a:bodyPr/>
          <a:lstStyle/>
          <a:p>
            <a:r>
              <a:rPr lang="en-US" dirty="0"/>
              <a:t>Weighted average is used to reconstruct the fluorescence profile</a:t>
            </a:r>
          </a:p>
        </p:txBody>
      </p:sp>
    </p:spTree>
    <p:extLst>
      <p:ext uri="{BB962C8B-B14F-4D97-AF65-F5344CB8AC3E}">
        <p14:creationId xmlns:p14="http://schemas.microsoft.com/office/powerpoint/2010/main" val="31571334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156</a:t>
            </a:fld>
            <a:endParaRPr lang="en-US"/>
          </a:p>
        </p:txBody>
      </p:sp>
      <p:pic>
        <p:nvPicPr>
          <p:cNvPr id="3" name="Picture 2">
            <a:extLst>
              <a:ext uri="{FF2B5EF4-FFF2-40B4-BE49-F238E27FC236}">
                <a16:creationId xmlns:a16="http://schemas.microsoft.com/office/drawing/2014/main" id="{22BCBF28-4904-4441-91FC-67239195F159}"/>
              </a:ext>
            </a:extLst>
          </p:cNvPr>
          <p:cNvPicPr>
            <a:picLocks noChangeAspect="1"/>
          </p:cNvPicPr>
          <p:nvPr/>
        </p:nvPicPr>
        <p:blipFill rotWithShape="1">
          <a:blip r:embed="rId3"/>
          <a:srcRect l="329"/>
          <a:stretch/>
        </p:blipFill>
        <p:spPr>
          <a:xfrm>
            <a:off x="2261936" y="1566617"/>
            <a:ext cx="7724274" cy="5291383"/>
          </a:xfrm>
          <a:prstGeom prst="rect">
            <a:avLst/>
          </a:prstGeom>
        </p:spPr>
      </p:pic>
    </p:spTree>
    <p:extLst>
      <p:ext uri="{BB962C8B-B14F-4D97-AF65-F5344CB8AC3E}">
        <p14:creationId xmlns:p14="http://schemas.microsoft.com/office/powerpoint/2010/main" val="23505882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B35E19-C3F4-49A8-9E49-E5326630DA2D}"/>
              </a:ext>
            </a:extLst>
          </p:cNvPr>
          <p:cNvSpPr>
            <a:spLocks noGrp="1"/>
          </p:cNvSpPr>
          <p:nvPr>
            <p:ph type="sldNum" sz="quarter" idx="12"/>
          </p:nvPr>
        </p:nvSpPr>
        <p:spPr/>
        <p:txBody>
          <a:bodyPr/>
          <a:lstStyle/>
          <a:p>
            <a:fld id="{4E91C212-0822-4214-A666-CB9B8F88F3E1}" type="slidenum">
              <a:rPr lang="en-US" smtClean="0"/>
              <a:t>157</a:t>
            </a:fld>
            <a:endParaRPr lang="en-US"/>
          </a:p>
        </p:txBody>
      </p:sp>
      <p:pic>
        <p:nvPicPr>
          <p:cNvPr id="5" name="Picture 4">
            <a:extLst>
              <a:ext uri="{FF2B5EF4-FFF2-40B4-BE49-F238E27FC236}">
                <a16:creationId xmlns:a16="http://schemas.microsoft.com/office/drawing/2014/main" id="{94A8FB7A-1F45-4DE9-85C9-9BE0BE349A5F}"/>
              </a:ext>
            </a:extLst>
          </p:cNvPr>
          <p:cNvPicPr>
            <a:picLocks noChangeAspect="1"/>
          </p:cNvPicPr>
          <p:nvPr/>
        </p:nvPicPr>
        <p:blipFill>
          <a:blip r:embed="rId3"/>
          <a:stretch>
            <a:fillRect/>
          </a:stretch>
        </p:blipFill>
        <p:spPr>
          <a:xfrm>
            <a:off x="1810018" y="1793638"/>
            <a:ext cx="8172182" cy="5064362"/>
          </a:xfrm>
          <a:prstGeom prst="rect">
            <a:avLst/>
          </a:prstGeom>
        </p:spPr>
      </p:pic>
      <p:sp>
        <p:nvSpPr>
          <p:cNvPr id="6" name="Title 1">
            <a:extLst>
              <a:ext uri="{FF2B5EF4-FFF2-40B4-BE49-F238E27FC236}">
                <a16:creationId xmlns:a16="http://schemas.microsoft.com/office/drawing/2014/main" id="{346ED20A-C72D-4E86-B67B-CCEBED8CABEA}"/>
              </a:ext>
            </a:extLst>
          </p:cNvPr>
          <p:cNvSpPr>
            <a:spLocks noGrp="1"/>
          </p:cNvSpPr>
          <p:nvPr>
            <p:ph type="title"/>
          </p:nvPr>
        </p:nvSpPr>
        <p:spPr>
          <a:xfrm>
            <a:off x="838200" y="365125"/>
            <a:ext cx="10515600" cy="1325563"/>
          </a:xfrm>
        </p:spPr>
        <p:txBody>
          <a:bodyPr/>
          <a:lstStyle/>
          <a:p>
            <a:r>
              <a:rPr lang="en-US" dirty="0"/>
              <a:t>Weighted average is used to reconstruct the fluorescence profile</a:t>
            </a:r>
          </a:p>
        </p:txBody>
      </p:sp>
    </p:spTree>
    <p:extLst>
      <p:ext uri="{BB962C8B-B14F-4D97-AF65-F5344CB8AC3E}">
        <p14:creationId xmlns:p14="http://schemas.microsoft.com/office/powerpoint/2010/main" val="1505567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158</a:t>
            </a:fld>
            <a:endParaRPr lang="en-US"/>
          </a:p>
        </p:txBody>
      </p:sp>
      <p:pic>
        <p:nvPicPr>
          <p:cNvPr id="3" name="Picture 2">
            <a:extLst>
              <a:ext uri="{FF2B5EF4-FFF2-40B4-BE49-F238E27FC236}">
                <a16:creationId xmlns:a16="http://schemas.microsoft.com/office/drawing/2014/main" id="{00598E33-27F0-42DB-8B46-29FD3D3C1E02}"/>
              </a:ext>
            </a:extLst>
          </p:cNvPr>
          <p:cNvPicPr>
            <a:picLocks noChangeAspect="1"/>
          </p:cNvPicPr>
          <p:nvPr/>
        </p:nvPicPr>
        <p:blipFill>
          <a:blip r:embed="rId3"/>
          <a:stretch>
            <a:fillRect/>
          </a:stretch>
        </p:blipFill>
        <p:spPr>
          <a:xfrm>
            <a:off x="1480809" y="1577251"/>
            <a:ext cx="8625717" cy="5268717"/>
          </a:xfrm>
          <a:prstGeom prst="rect">
            <a:avLst/>
          </a:prstGeom>
        </p:spPr>
      </p:pic>
    </p:spTree>
    <p:extLst>
      <p:ext uri="{BB962C8B-B14F-4D97-AF65-F5344CB8AC3E}">
        <p14:creationId xmlns:p14="http://schemas.microsoft.com/office/powerpoint/2010/main" val="33908418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159</a:t>
            </a:fld>
            <a:endParaRPr lang="en-US"/>
          </a:p>
        </p:txBody>
      </p:sp>
      <p:pic>
        <p:nvPicPr>
          <p:cNvPr id="3" name="Picture 2">
            <a:extLst>
              <a:ext uri="{FF2B5EF4-FFF2-40B4-BE49-F238E27FC236}">
                <a16:creationId xmlns:a16="http://schemas.microsoft.com/office/drawing/2014/main" id="{0C3E3661-D1B2-4FDE-941D-0EC5E2D234E3}"/>
              </a:ext>
            </a:extLst>
          </p:cNvPr>
          <p:cNvPicPr>
            <a:picLocks noChangeAspect="1"/>
          </p:cNvPicPr>
          <p:nvPr/>
        </p:nvPicPr>
        <p:blipFill>
          <a:blip r:embed="rId3"/>
          <a:stretch>
            <a:fillRect/>
          </a:stretch>
        </p:blipFill>
        <p:spPr>
          <a:xfrm>
            <a:off x="1460945" y="1617369"/>
            <a:ext cx="8469118" cy="5240631"/>
          </a:xfrm>
          <a:prstGeom prst="rect">
            <a:avLst/>
          </a:prstGeom>
        </p:spPr>
      </p:pic>
    </p:spTree>
    <p:extLst>
      <p:ext uri="{BB962C8B-B14F-4D97-AF65-F5344CB8AC3E}">
        <p14:creationId xmlns:p14="http://schemas.microsoft.com/office/powerpoint/2010/main" val="1155537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99622" y="365125"/>
            <a:ext cx="11217897" cy="1325563"/>
          </a:xfrm>
        </p:spPr>
        <p:txBody>
          <a:bodyPr>
            <a:normAutofit/>
          </a:bodyPr>
          <a:lstStyle/>
          <a:p>
            <a:pPr algn="ctr"/>
            <a:r>
              <a:rPr lang="en-US" dirty="0"/>
              <a:t>Is packing generally a driving force in membrane protein systems?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16</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C46D30E-2752-4741-8218-A6219E879E44}"/>
              </a:ext>
            </a:extLst>
          </p:cNvPr>
          <p:cNvCxnSpPr>
            <a:cxnSpLocks/>
          </p:cNvCxnSpPr>
          <p:nvPr/>
        </p:nvCxnSpPr>
        <p:spPr>
          <a:xfrm>
            <a:off x="4238625"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00D59AB-8EC3-4734-B877-7503F5F15A33}"/>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pic>
        <p:nvPicPr>
          <p:cNvPr id="3" name="Picture 2">
            <a:extLst>
              <a:ext uri="{FF2B5EF4-FFF2-40B4-BE49-F238E27FC236}">
                <a16:creationId xmlns:a16="http://schemas.microsoft.com/office/drawing/2014/main" id="{994274D4-C85C-35B0-FA7E-F8D588111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110" y="1247775"/>
            <a:ext cx="4038600" cy="4038600"/>
          </a:xfrm>
          <a:prstGeom prst="rect">
            <a:avLst/>
          </a:prstGeom>
        </p:spPr>
      </p:pic>
      <p:pic>
        <p:nvPicPr>
          <p:cNvPr id="4" name="Picture 3">
            <a:extLst>
              <a:ext uri="{FF2B5EF4-FFF2-40B4-BE49-F238E27FC236}">
                <a16:creationId xmlns:a16="http://schemas.microsoft.com/office/drawing/2014/main" id="{BBB15EA3-7FB0-27B1-0E05-388272806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19113">
            <a:off x="1254848" y="1129649"/>
            <a:ext cx="4038600" cy="4038600"/>
          </a:xfrm>
          <a:prstGeom prst="rect">
            <a:avLst/>
          </a:prstGeom>
        </p:spPr>
      </p:pic>
      <p:pic>
        <p:nvPicPr>
          <p:cNvPr id="6" name="Picture 5">
            <a:extLst>
              <a:ext uri="{FF2B5EF4-FFF2-40B4-BE49-F238E27FC236}">
                <a16:creationId xmlns:a16="http://schemas.microsoft.com/office/drawing/2014/main" id="{ECEDE0B5-C0C1-AF2D-135C-3609B6985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13663">
            <a:off x="-657222" y="1121790"/>
            <a:ext cx="4038600" cy="4038600"/>
          </a:xfrm>
          <a:prstGeom prst="rect">
            <a:avLst/>
          </a:prstGeom>
        </p:spPr>
      </p:pic>
    </p:spTree>
    <p:extLst>
      <p:ext uri="{BB962C8B-B14F-4D97-AF65-F5344CB8AC3E}">
        <p14:creationId xmlns:p14="http://schemas.microsoft.com/office/powerpoint/2010/main" val="41188750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160</a:t>
            </a:fld>
            <a:endParaRPr lang="en-US"/>
          </a:p>
        </p:txBody>
      </p:sp>
      <p:pic>
        <p:nvPicPr>
          <p:cNvPr id="3" name="Picture 2">
            <a:extLst>
              <a:ext uri="{FF2B5EF4-FFF2-40B4-BE49-F238E27FC236}">
                <a16:creationId xmlns:a16="http://schemas.microsoft.com/office/drawing/2014/main" id="{1D919FF5-5559-4762-B621-0CD099580E08}"/>
              </a:ext>
            </a:extLst>
          </p:cNvPr>
          <p:cNvPicPr>
            <a:picLocks noChangeAspect="1"/>
          </p:cNvPicPr>
          <p:nvPr/>
        </p:nvPicPr>
        <p:blipFill>
          <a:blip r:embed="rId3"/>
          <a:stretch>
            <a:fillRect/>
          </a:stretch>
        </p:blipFill>
        <p:spPr>
          <a:xfrm>
            <a:off x="1566147" y="1534622"/>
            <a:ext cx="8323811" cy="5162790"/>
          </a:xfrm>
          <a:prstGeom prst="rect">
            <a:avLst/>
          </a:prstGeom>
        </p:spPr>
      </p:pic>
    </p:spTree>
    <p:extLst>
      <p:ext uri="{BB962C8B-B14F-4D97-AF65-F5344CB8AC3E}">
        <p14:creationId xmlns:p14="http://schemas.microsoft.com/office/powerpoint/2010/main" val="35352109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161</a:t>
            </a:fld>
            <a:endParaRPr lang="en-US"/>
          </a:p>
        </p:txBody>
      </p:sp>
      <p:pic>
        <p:nvPicPr>
          <p:cNvPr id="6" name="Picture 5">
            <a:extLst>
              <a:ext uri="{FF2B5EF4-FFF2-40B4-BE49-F238E27FC236}">
                <a16:creationId xmlns:a16="http://schemas.microsoft.com/office/drawing/2014/main" id="{2421E21D-091A-4482-9BEB-D4453F1CA1F0}"/>
              </a:ext>
            </a:extLst>
          </p:cNvPr>
          <p:cNvPicPr>
            <a:picLocks noChangeAspect="1"/>
          </p:cNvPicPr>
          <p:nvPr/>
        </p:nvPicPr>
        <p:blipFill rotWithShape="1">
          <a:blip r:embed="rId3"/>
          <a:srcRect l="3503"/>
          <a:stretch/>
        </p:blipFill>
        <p:spPr>
          <a:xfrm>
            <a:off x="2310063" y="1588983"/>
            <a:ext cx="7857164" cy="5269017"/>
          </a:xfrm>
          <a:prstGeom prst="rect">
            <a:avLst/>
          </a:prstGeom>
        </p:spPr>
      </p:pic>
      <p:pic>
        <p:nvPicPr>
          <p:cNvPr id="5" name="Picture 4">
            <a:extLst>
              <a:ext uri="{FF2B5EF4-FFF2-40B4-BE49-F238E27FC236}">
                <a16:creationId xmlns:a16="http://schemas.microsoft.com/office/drawing/2014/main" id="{9A958172-DEFA-82B0-2E18-E7BDB00C2C7D}"/>
              </a:ext>
            </a:extLst>
          </p:cNvPr>
          <p:cNvPicPr>
            <a:picLocks noChangeAspect="1"/>
          </p:cNvPicPr>
          <p:nvPr/>
        </p:nvPicPr>
        <p:blipFill rotWithShape="1">
          <a:blip r:embed="rId3"/>
          <a:srcRect l="64484" b="55356"/>
          <a:stretch/>
        </p:blipFill>
        <p:spPr>
          <a:xfrm>
            <a:off x="7427741" y="1741383"/>
            <a:ext cx="2891885" cy="2352315"/>
          </a:xfrm>
          <a:prstGeom prst="rect">
            <a:avLst/>
          </a:prstGeom>
        </p:spPr>
      </p:pic>
    </p:spTree>
    <p:extLst>
      <p:ext uri="{BB962C8B-B14F-4D97-AF65-F5344CB8AC3E}">
        <p14:creationId xmlns:p14="http://schemas.microsoft.com/office/powerpoint/2010/main" val="12009654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E849-D05A-48D0-A4B5-DCF6F1275D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1FD356-D876-4B96-B3F9-C058BA9C31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D6BA341-8A11-450E-9344-4E28B24BA34F}"/>
              </a:ext>
            </a:extLst>
          </p:cNvPr>
          <p:cNvSpPr>
            <a:spLocks noGrp="1"/>
          </p:cNvSpPr>
          <p:nvPr>
            <p:ph type="sldNum" sz="quarter" idx="12"/>
          </p:nvPr>
        </p:nvSpPr>
        <p:spPr/>
        <p:txBody>
          <a:bodyPr/>
          <a:lstStyle/>
          <a:p>
            <a:fld id="{4E91C212-0822-4214-A666-CB9B8F88F3E1}" type="slidenum">
              <a:rPr lang="en-US" smtClean="0"/>
              <a:t>162</a:t>
            </a:fld>
            <a:endParaRPr lang="en-US"/>
          </a:p>
        </p:txBody>
      </p:sp>
      <p:pic>
        <p:nvPicPr>
          <p:cNvPr id="6" name="Picture 5">
            <a:extLst>
              <a:ext uri="{FF2B5EF4-FFF2-40B4-BE49-F238E27FC236}">
                <a16:creationId xmlns:a16="http://schemas.microsoft.com/office/drawing/2014/main" id="{F7DD1B2D-E554-4E8C-9231-964C0CFFFC74}"/>
              </a:ext>
            </a:extLst>
          </p:cNvPr>
          <p:cNvPicPr>
            <a:picLocks noChangeAspect="1"/>
          </p:cNvPicPr>
          <p:nvPr/>
        </p:nvPicPr>
        <p:blipFill>
          <a:blip r:embed="rId3"/>
          <a:stretch>
            <a:fillRect/>
          </a:stretch>
        </p:blipFill>
        <p:spPr>
          <a:xfrm>
            <a:off x="707571" y="0"/>
            <a:ext cx="10776857" cy="6858000"/>
          </a:xfrm>
          <a:prstGeom prst="rect">
            <a:avLst/>
          </a:prstGeom>
        </p:spPr>
      </p:pic>
    </p:spTree>
    <p:extLst>
      <p:ext uri="{BB962C8B-B14F-4D97-AF65-F5344CB8AC3E}">
        <p14:creationId xmlns:p14="http://schemas.microsoft.com/office/powerpoint/2010/main" val="17612656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B860-9EEE-4F7E-B22F-849FD9914E55}"/>
              </a:ext>
            </a:extLst>
          </p:cNvPr>
          <p:cNvSpPr>
            <a:spLocks noGrp="1"/>
          </p:cNvSpPr>
          <p:nvPr>
            <p:ph type="title"/>
          </p:nvPr>
        </p:nvSpPr>
        <p:spPr/>
        <p:txBody>
          <a:bodyPr/>
          <a:lstStyle/>
          <a:p>
            <a:r>
              <a:rPr lang="en-US" dirty="0"/>
              <a:t>How to choose bins?</a:t>
            </a:r>
          </a:p>
        </p:txBody>
      </p:sp>
      <p:sp>
        <p:nvSpPr>
          <p:cNvPr id="3" name="Content Placeholder 2">
            <a:extLst>
              <a:ext uri="{FF2B5EF4-FFF2-40B4-BE49-F238E27FC236}">
                <a16:creationId xmlns:a16="http://schemas.microsoft.com/office/drawing/2014/main" id="{936F6734-CAA8-4986-899B-E083D3FA25B1}"/>
              </a:ext>
            </a:extLst>
          </p:cNvPr>
          <p:cNvSpPr>
            <a:spLocks noGrp="1"/>
          </p:cNvSpPr>
          <p:nvPr>
            <p:ph idx="1"/>
          </p:nvPr>
        </p:nvSpPr>
        <p:spPr/>
        <p:txBody>
          <a:bodyPr/>
          <a:lstStyle/>
          <a:p>
            <a:r>
              <a:rPr lang="en-US" dirty="0"/>
              <a:t>Peterson and Levine paper? Should likely read and put some notes here</a:t>
            </a:r>
          </a:p>
          <a:p>
            <a:pPr lvl="1"/>
            <a:r>
              <a:rPr lang="en-US" dirty="0"/>
              <a:t>Essentially, it depends on the data and the overall distribution of the data:</a:t>
            </a:r>
          </a:p>
          <a:p>
            <a:pPr lvl="2"/>
            <a:r>
              <a:rPr lang="en-US" dirty="0"/>
              <a:t>The more bins means more resolution, but if the data isn’t distributed well then we may be limited by how fine the instrument can make bins</a:t>
            </a:r>
          </a:p>
        </p:txBody>
      </p:sp>
      <p:sp>
        <p:nvSpPr>
          <p:cNvPr id="4" name="Slide Number Placeholder 3">
            <a:extLst>
              <a:ext uri="{FF2B5EF4-FFF2-40B4-BE49-F238E27FC236}">
                <a16:creationId xmlns:a16="http://schemas.microsoft.com/office/drawing/2014/main" id="{FCCD9430-D621-48BD-8BAA-6AA86919F245}"/>
              </a:ext>
            </a:extLst>
          </p:cNvPr>
          <p:cNvSpPr>
            <a:spLocks noGrp="1"/>
          </p:cNvSpPr>
          <p:nvPr>
            <p:ph type="sldNum" sz="quarter" idx="12"/>
          </p:nvPr>
        </p:nvSpPr>
        <p:spPr/>
        <p:txBody>
          <a:bodyPr/>
          <a:lstStyle/>
          <a:p>
            <a:fld id="{4E91C212-0822-4214-A666-CB9B8F88F3E1}" type="slidenum">
              <a:rPr lang="en-US" smtClean="0"/>
              <a:t>163</a:t>
            </a:fld>
            <a:endParaRPr lang="en-US"/>
          </a:p>
        </p:txBody>
      </p:sp>
    </p:spTree>
    <p:extLst>
      <p:ext uri="{BB962C8B-B14F-4D97-AF65-F5344CB8AC3E}">
        <p14:creationId xmlns:p14="http://schemas.microsoft.com/office/powerpoint/2010/main" val="2539163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783E96-352E-4F93-B2F7-DD32E460AAF7}"/>
              </a:ext>
            </a:extLst>
          </p:cNvPr>
          <p:cNvSpPr>
            <a:spLocks noGrp="1"/>
          </p:cNvSpPr>
          <p:nvPr>
            <p:ph type="sldNum" sz="quarter" idx="12"/>
          </p:nvPr>
        </p:nvSpPr>
        <p:spPr/>
        <p:txBody>
          <a:bodyPr/>
          <a:lstStyle/>
          <a:p>
            <a:fld id="{9B82FBD2-BAA9-4702-AF2F-778E64D3E821}" type="slidenum">
              <a:rPr lang="en-US" smtClean="0"/>
              <a:t>164</a:t>
            </a:fld>
            <a:endParaRPr lang="en-US"/>
          </a:p>
        </p:txBody>
      </p:sp>
      <p:sp>
        <p:nvSpPr>
          <p:cNvPr id="7" name="Title 1">
            <a:extLst>
              <a:ext uri="{FF2B5EF4-FFF2-40B4-BE49-F238E27FC236}">
                <a16:creationId xmlns:a16="http://schemas.microsoft.com/office/drawing/2014/main" id="{8C304C72-1C1F-452B-A122-5FB1401A374B}"/>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Sequence Entropy</a:t>
            </a:r>
          </a:p>
        </p:txBody>
      </p:sp>
    </p:spTree>
    <p:extLst>
      <p:ext uri="{BB962C8B-B14F-4D97-AF65-F5344CB8AC3E}">
        <p14:creationId xmlns:p14="http://schemas.microsoft.com/office/powerpoint/2010/main" val="39067404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3CDA-9B33-47E0-98BE-2CFA236F4915}"/>
              </a:ext>
            </a:extLst>
          </p:cNvPr>
          <p:cNvSpPr>
            <a:spLocks noGrp="1"/>
          </p:cNvSpPr>
          <p:nvPr>
            <p:ph type="title"/>
          </p:nvPr>
        </p:nvSpPr>
        <p:spPr/>
        <p:txBody>
          <a:bodyPr>
            <a:normAutofit fontScale="90000"/>
          </a:bodyPr>
          <a:lstStyle/>
          <a:p>
            <a:r>
              <a:rPr lang="en-US" dirty="0"/>
              <a:t>Developing an energy term to determine likelihood of sequence residing in the membrane</a:t>
            </a:r>
          </a:p>
        </p:txBody>
      </p:sp>
      <p:pic>
        <p:nvPicPr>
          <p:cNvPr id="4" name="Picture 3">
            <a:extLst>
              <a:ext uri="{FF2B5EF4-FFF2-40B4-BE49-F238E27FC236}">
                <a16:creationId xmlns:a16="http://schemas.microsoft.com/office/drawing/2014/main" id="{654C29BD-45DD-41A2-99FD-906DE479E00F}"/>
              </a:ext>
            </a:extLst>
          </p:cNvPr>
          <p:cNvPicPr>
            <a:picLocks noChangeAspect="1"/>
          </p:cNvPicPr>
          <p:nvPr/>
        </p:nvPicPr>
        <p:blipFill>
          <a:blip r:embed="rId3"/>
          <a:stretch>
            <a:fillRect/>
          </a:stretch>
        </p:blipFill>
        <p:spPr>
          <a:xfrm>
            <a:off x="1500187" y="1531258"/>
            <a:ext cx="4314825" cy="4931228"/>
          </a:xfrm>
          <a:prstGeom prst="rect">
            <a:avLst/>
          </a:prstGeom>
        </p:spPr>
      </p:pic>
      <p:sp>
        <p:nvSpPr>
          <p:cNvPr id="6" name="Content Placeholder 5">
            <a:extLst>
              <a:ext uri="{FF2B5EF4-FFF2-40B4-BE49-F238E27FC236}">
                <a16:creationId xmlns:a16="http://schemas.microsoft.com/office/drawing/2014/main" id="{E2AFC315-D570-4727-912B-13AE1FB8302B}"/>
              </a:ext>
            </a:extLst>
          </p:cNvPr>
          <p:cNvSpPr>
            <a:spLocks noGrp="1"/>
          </p:cNvSpPr>
          <p:nvPr>
            <p:ph idx="1"/>
          </p:nvPr>
        </p:nvSpPr>
        <p:spPr>
          <a:xfrm>
            <a:off x="6236208" y="1825625"/>
            <a:ext cx="5117592" cy="4351338"/>
          </a:xfrm>
        </p:spPr>
        <p:txBody>
          <a:bodyPr>
            <a:normAutofit fontScale="85000" lnSpcReduction="20000"/>
          </a:bodyPr>
          <a:lstStyle/>
          <a:p>
            <a:pPr marL="0" indent="0">
              <a:buNone/>
            </a:pPr>
            <a:r>
              <a:rPr lang="en-US" dirty="0"/>
              <a:t>Based on the Boltzmann distribution: determine the probability of being in one state over another</a:t>
            </a:r>
          </a:p>
          <a:p>
            <a:r>
              <a:rPr lang="en-US" dirty="0"/>
              <a:t>Count the number of each AA in a sequence</a:t>
            </a:r>
          </a:p>
          <a:p>
            <a:r>
              <a:rPr lang="en-US" dirty="0"/>
              <a:t>The closer it looks to this distribution, the higher the probability, and thus the more favorable the sequence</a:t>
            </a:r>
          </a:p>
          <a:p>
            <a:pPr marL="0" indent="0">
              <a:buNone/>
            </a:pPr>
            <a:endParaRPr lang="en-US" dirty="0"/>
          </a:p>
          <a:p>
            <a:pPr marL="0" indent="0">
              <a:buNone/>
            </a:pPr>
            <a:r>
              <a:rPr lang="en-US" dirty="0"/>
              <a:t>E</a:t>
            </a:r>
            <a:r>
              <a:rPr lang="en-US" baseline="-25000" dirty="0"/>
              <a:t>S1</a:t>
            </a:r>
            <a:r>
              <a:rPr lang="en-US" dirty="0"/>
              <a:t> = -</a:t>
            </a:r>
            <a:r>
              <a:rPr lang="en-US" dirty="0" err="1"/>
              <a:t>RTln</a:t>
            </a:r>
            <a:r>
              <a:rPr lang="en-US" dirty="0"/>
              <a:t>(P</a:t>
            </a:r>
            <a:r>
              <a:rPr lang="en-US" baseline="-25000" dirty="0"/>
              <a:t>S1</a:t>
            </a:r>
            <a:r>
              <a:rPr lang="en-US" dirty="0"/>
              <a:t>)</a:t>
            </a:r>
          </a:p>
          <a:p>
            <a:pPr marL="0" indent="0">
              <a:buNone/>
            </a:pPr>
            <a:r>
              <a:rPr lang="en-US" dirty="0"/>
              <a:t>E</a:t>
            </a:r>
            <a:r>
              <a:rPr lang="en-US" baseline="-25000" dirty="0"/>
              <a:t>S2</a:t>
            </a:r>
            <a:r>
              <a:rPr lang="en-US" dirty="0"/>
              <a:t> = -</a:t>
            </a:r>
            <a:r>
              <a:rPr lang="en-US" dirty="0" err="1"/>
              <a:t>RTln</a:t>
            </a:r>
            <a:r>
              <a:rPr lang="en-US" dirty="0"/>
              <a:t>(P</a:t>
            </a:r>
            <a:r>
              <a:rPr lang="en-US" baseline="-25000" dirty="0"/>
              <a:t>S2</a:t>
            </a:r>
            <a:r>
              <a:rPr lang="en-US" dirty="0"/>
              <a:t>)</a:t>
            </a:r>
          </a:p>
          <a:p>
            <a:pPr marL="0" indent="0">
              <a:buNone/>
            </a:pPr>
            <a:endParaRPr lang="en-US" dirty="0"/>
          </a:p>
          <a:p>
            <a:pPr marL="0" indent="0">
              <a:buNone/>
            </a:pPr>
            <a:r>
              <a:rPr lang="en-US" dirty="0"/>
              <a:t>If  P</a:t>
            </a:r>
            <a:r>
              <a:rPr lang="en-US" baseline="-25000" dirty="0"/>
              <a:t>S1</a:t>
            </a:r>
            <a:r>
              <a:rPr lang="en-US" dirty="0"/>
              <a:t> &gt; P</a:t>
            </a:r>
            <a:r>
              <a:rPr lang="en-US" baseline="-25000" dirty="0"/>
              <a:t>S2</a:t>
            </a:r>
            <a:r>
              <a:rPr lang="en-US" dirty="0"/>
              <a:t> , E</a:t>
            </a:r>
            <a:r>
              <a:rPr lang="en-US" baseline="-25000" dirty="0"/>
              <a:t>S1</a:t>
            </a:r>
            <a:r>
              <a:rPr lang="en-US" dirty="0"/>
              <a:t> &lt; E</a:t>
            </a:r>
            <a:r>
              <a:rPr lang="en-US" baseline="-25000" dirty="0"/>
              <a:t>S2</a:t>
            </a:r>
            <a:endParaRPr lang="en-US" dirty="0"/>
          </a:p>
          <a:p>
            <a:pPr marL="0" indent="0">
              <a:buNone/>
            </a:pPr>
            <a:endParaRPr lang="en-US" dirty="0"/>
          </a:p>
        </p:txBody>
      </p:sp>
      <p:sp>
        <p:nvSpPr>
          <p:cNvPr id="7" name="TextBox 6">
            <a:extLst>
              <a:ext uri="{FF2B5EF4-FFF2-40B4-BE49-F238E27FC236}">
                <a16:creationId xmlns:a16="http://schemas.microsoft.com/office/drawing/2014/main" id="{DDBDA9A4-9FE6-42A4-AAE5-7E03845A8BB6}"/>
              </a:ext>
            </a:extLst>
          </p:cNvPr>
          <p:cNvSpPr txBox="1"/>
          <p:nvPr/>
        </p:nvSpPr>
        <p:spPr>
          <a:xfrm>
            <a:off x="2492932" y="6462486"/>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3" name="Slide Number Placeholder 2">
            <a:extLst>
              <a:ext uri="{FF2B5EF4-FFF2-40B4-BE49-F238E27FC236}">
                <a16:creationId xmlns:a16="http://schemas.microsoft.com/office/drawing/2014/main" id="{B687FD63-C28A-54E4-E2C9-FDE57ADF1EFB}"/>
              </a:ext>
            </a:extLst>
          </p:cNvPr>
          <p:cNvSpPr>
            <a:spLocks noGrp="1"/>
          </p:cNvSpPr>
          <p:nvPr>
            <p:ph type="sldNum" sz="quarter" idx="12"/>
          </p:nvPr>
        </p:nvSpPr>
        <p:spPr/>
        <p:txBody>
          <a:bodyPr/>
          <a:lstStyle/>
          <a:p>
            <a:fld id="{310FD748-9934-4BE0-8086-B1A24885F31D}" type="slidenum">
              <a:rPr lang="en-US" smtClean="0"/>
              <a:t>165</a:t>
            </a:fld>
            <a:endParaRPr lang="en-US"/>
          </a:p>
        </p:txBody>
      </p:sp>
    </p:spTree>
    <p:extLst>
      <p:ext uri="{BB962C8B-B14F-4D97-AF65-F5344CB8AC3E}">
        <p14:creationId xmlns:p14="http://schemas.microsoft.com/office/powerpoint/2010/main" val="9249514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2457450"/>
            <a:ext cx="12135123" cy="4377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E821471-E4AD-4709-840C-8CDC78A540D8}"/>
              </a:ext>
            </a:extLst>
          </p:cNvPr>
          <p:cNvSpPr>
            <a:spLocks noGrp="1"/>
          </p:cNvSpPr>
          <p:nvPr>
            <p:ph type="sldNum" sz="quarter" idx="12"/>
          </p:nvPr>
        </p:nvSpPr>
        <p:spPr/>
        <p:txBody>
          <a:bodyPr/>
          <a:lstStyle/>
          <a:p>
            <a:fld id="{9B82FBD2-BAA9-4702-AF2F-778E64D3E821}" type="slidenum">
              <a:rPr lang="en-US" smtClean="0"/>
              <a:t>166</a:t>
            </a:fld>
            <a:endParaRPr lang="en-US"/>
          </a:p>
        </p:txBody>
      </p:sp>
    </p:spTree>
    <p:extLst>
      <p:ext uri="{BB962C8B-B14F-4D97-AF65-F5344CB8AC3E}">
        <p14:creationId xmlns:p14="http://schemas.microsoft.com/office/powerpoint/2010/main" val="15690989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3657600"/>
            <a:ext cx="12135123" cy="3177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ED8106-C9B0-4D22-9EB4-60C719849812}"/>
              </a:ext>
            </a:extLst>
          </p:cNvPr>
          <p:cNvSpPr>
            <a:spLocks noGrp="1"/>
          </p:cNvSpPr>
          <p:nvPr>
            <p:ph type="sldNum" sz="quarter" idx="12"/>
          </p:nvPr>
        </p:nvSpPr>
        <p:spPr/>
        <p:txBody>
          <a:bodyPr/>
          <a:lstStyle/>
          <a:p>
            <a:fld id="{9B82FBD2-BAA9-4702-AF2F-778E64D3E821}" type="slidenum">
              <a:rPr lang="en-US" smtClean="0"/>
              <a:t>167</a:t>
            </a:fld>
            <a:endParaRPr lang="en-US"/>
          </a:p>
        </p:txBody>
      </p:sp>
    </p:spTree>
    <p:extLst>
      <p:ext uri="{BB962C8B-B14F-4D97-AF65-F5344CB8AC3E}">
        <p14:creationId xmlns:p14="http://schemas.microsoft.com/office/powerpoint/2010/main" val="18643269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5295900"/>
            <a:ext cx="12135123" cy="1539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180CC02-8D12-4D4A-9C42-D9177E33BC7C}"/>
              </a:ext>
            </a:extLst>
          </p:cNvPr>
          <p:cNvSpPr>
            <a:spLocks noGrp="1"/>
          </p:cNvSpPr>
          <p:nvPr>
            <p:ph type="sldNum" sz="quarter" idx="12"/>
          </p:nvPr>
        </p:nvSpPr>
        <p:spPr/>
        <p:txBody>
          <a:bodyPr/>
          <a:lstStyle/>
          <a:p>
            <a:fld id="{9B82FBD2-BAA9-4702-AF2F-778E64D3E821}" type="slidenum">
              <a:rPr lang="en-US" smtClean="0"/>
              <a:t>168</a:t>
            </a:fld>
            <a:endParaRPr lang="en-US"/>
          </a:p>
        </p:txBody>
      </p:sp>
    </p:spTree>
    <p:extLst>
      <p:ext uri="{BB962C8B-B14F-4D97-AF65-F5344CB8AC3E}">
        <p14:creationId xmlns:p14="http://schemas.microsoft.com/office/powerpoint/2010/main" val="20512834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Slide Number Placeholder 3">
            <a:extLst>
              <a:ext uri="{FF2B5EF4-FFF2-40B4-BE49-F238E27FC236}">
                <a16:creationId xmlns:a16="http://schemas.microsoft.com/office/drawing/2014/main" id="{CF8159C5-A56F-4E1B-811D-501FCB55AE59}"/>
              </a:ext>
            </a:extLst>
          </p:cNvPr>
          <p:cNvSpPr>
            <a:spLocks noGrp="1"/>
          </p:cNvSpPr>
          <p:nvPr>
            <p:ph type="sldNum" sz="quarter" idx="12"/>
          </p:nvPr>
        </p:nvSpPr>
        <p:spPr/>
        <p:txBody>
          <a:bodyPr/>
          <a:lstStyle/>
          <a:p>
            <a:fld id="{9B82FBD2-BAA9-4702-AF2F-778E64D3E821}" type="slidenum">
              <a:rPr lang="en-US" smtClean="0"/>
              <a:t>169</a:t>
            </a:fld>
            <a:endParaRPr lang="en-US"/>
          </a:p>
        </p:txBody>
      </p:sp>
    </p:spTree>
    <p:extLst>
      <p:ext uri="{BB962C8B-B14F-4D97-AF65-F5344CB8AC3E}">
        <p14:creationId xmlns:p14="http://schemas.microsoft.com/office/powerpoint/2010/main" val="1820741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19290-661B-4329-A558-06ADBC5DB6B2}"/>
              </a:ext>
            </a:extLst>
          </p:cNvPr>
          <p:cNvSpPr>
            <a:spLocks noGrp="1"/>
          </p:cNvSpPr>
          <p:nvPr>
            <p:ph idx="1"/>
          </p:nvPr>
        </p:nvSpPr>
        <p:spPr>
          <a:xfrm>
            <a:off x="838200" y="3092450"/>
            <a:ext cx="10515600" cy="1098550"/>
          </a:xfrm>
        </p:spPr>
        <p:txBody>
          <a:bodyPr/>
          <a:lstStyle/>
          <a:p>
            <a:pPr marL="0" indent="0" algn="ctr">
              <a:buNone/>
            </a:pPr>
            <a:r>
              <a:rPr lang="en-US" dirty="0"/>
              <a:t>Computational design of homodimers using van der Waals packing as a major driving force </a:t>
            </a:r>
          </a:p>
        </p:txBody>
      </p:sp>
      <p:sp>
        <p:nvSpPr>
          <p:cNvPr id="2" name="Slide Number Placeholder 1">
            <a:extLst>
              <a:ext uri="{FF2B5EF4-FFF2-40B4-BE49-F238E27FC236}">
                <a16:creationId xmlns:a16="http://schemas.microsoft.com/office/drawing/2014/main" id="{40AE08A9-A2B5-401A-AEB7-34149A6F3A46}"/>
              </a:ext>
            </a:extLst>
          </p:cNvPr>
          <p:cNvSpPr>
            <a:spLocks noGrp="1"/>
          </p:cNvSpPr>
          <p:nvPr>
            <p:ph type="sldNum" sz="quarter" idx="12"/>
          </p:nvPr>
        </p:nvSpPr>
        <p:spPr/>
        <p:txBody>
          <a:bodyPr/>
          <a:lstStyle/>
          <a:p>
            <a:fld id="{9B82FBD2-BAA9-4702-AF2F-778E64D3E821}" type="slidenum">
              <a:rPr lang="en-US" smtClean="0"/>
              <a:t>17</a:t>
            </a:fld>
            <a:endParaRPr lang="en-US"/>
          </a:p>
        </p:txBody>
      </p:sp>
    </p:spTree>
    <p:extLst>
      <p:ext uri="{BB962C8B-B14F-4D97-AF65-F5344CB8AC3E}">
        <p14:creationId xmlns:p14="http://schemas.microsoft.com/office/powerpoint/2010/main" val="10308030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Slide Number Placeholder 3">
            <a:extLst>
              <a:ext uri="{FF2B5EF4-FFF2-40B4-BE49-F238E27FC236}">
                <a16:creationId xmlns:a16="http://schemas.microsoft.com/office/drawing/2014/main" id="{CF8159C5-A56F-4E1B-811D-501FCB55AE59}"/>
              </a:ext>
            </a:extLst>
          </p:cNvPr>
          <p:cNvSpPr>
            <a:spLocks noGrp="1"/>
          </p:cNvSpPr>
          <p:nvPr>
            <p:ph type="sldNum" sz="quarter" idx="12"/>
          </p:nvPr>
        </p:nvSpPr>
        <p:spPr/>
        <p:txBody>
          <a:bodyPr/>
          <a:lstStyle/>
          <a:p>
            <a:fld id="{9B82FBD2-BAA9-4702-AF2F-778E64D3E821}" type="slidenum">
              <a:rPr lang="en-US" smtClean="0"/>
              <a:t>170</a:t>
            </a:fld>
            <a:endParaRPr lang="en-US"/>
          </a:p>
        </p:txBody>
      </p:sp>
      <p:sp>
        <p:nvSpPr>
          <p:cNvPr id="6" name="TextBox 5">
            <a:extLst>
              <a:ext uri="{FF2B5EF4-FFF2-40B4-BE49-F238E27FC236}">
                <a16:creationId xmlns:a16="http://schemas.microsoft.com/office/drawing/2014/main" id="{F4584DCD-C2EF-46D4-9104-23FAC51D6683}"/>
              </a:ext>
            </a:extLst>
          </p:cNvPr>
          <p:cNvSpPr txBox="1"/>
          <p:nvPr/>
        </p:nvSpPr>
        <p:spPr>
          <a:xfrm>
            <a:off x="8942032" y="4806682"/>
            <a:ext cx="2328828" cy="1200329"/>
          </a:xfrm>
          <a:prstGeom prst="rect">
            <a:avLst/>
          </a:prstGeom>
          <a:noFill/>
        </p:spPr>
        <p:txBody>
          <a:bodyPr wrap="square">
            <a:spAutoFit/>
          </a:bodyPr>
          <a:lstStyle/>
          <a:p>
            <a:pPr marL="0" indent="0">
              <a:buNone/>
            </a:pPr>
            <a:r>
              <a:rPr lang="en-US" dirty="0"/>
              <a:t>E1 = -</a:t>
            </a:r>
            <a:r>
              <a:rPr lang="en-US" dirty="0" err="1"/>
              <a:t>RTln</a:t>
            </a:r>
            <a:r>
              <a:rPr lang="en-US" dirty="0"/>
              <a:t>(P1)</a:t>
            </a:r>
          </a:p>
          <a:p>
            <a:pPr marL="0" indent="0">
              <a:buNone/>
            </a:pPr>
            <a:r>
              <a:rPr lang="en-US" dirty="0"/>
              <a:t>E2 = -</a:t>
            </a:r>
            <a:r>
              <a:rPr lang="en-US" dirty="0" err="1"/>
              <a:t>RTln</a:t>
            </a:r>
            <a:r>
              <a:rPr lang="en-US" dirty="0"/>
              <a:t>(P2)</a:t>
            </a:r>
          </a:p>
          <a:p>
            <a:pPr marL="0" indent="0">
              <a:buNone/>
            </a:pPr>
            <a:endParaRPr lang="en-US" dirty="0"/>
          </a:p>
          <a:p>
            <a:pPr marL="0" indent="0">
              <a:buNone/>
            </a:pPr>
            <a:r>
              <a:rPr lang="en-US" dirty="0"/>
              <a:t>If  P1 &gt; P2 , E1 &lt; E2</a:t>
            </a:r>
          </a:p>
        </p:txBody>
      </p:sp>
    </p:spTree>
    <p:extLst>
      <p:ext uri="{BB962C8B-B14F-4D97-AF65-F5344CB8AC3E}">
        <p14:creationId xmlns:p14="http://schemas.microsoft.com/office/powerpoint/2010/main" val="18771580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107C1C-1CCA-451C-90F7-69F046948765}"/>
              </a:ext>
            </a:extLst>
          </p:cNvPr>
          <p:cNvPicPr>
            <a:picLocks noChangeAspect="1"/>
          </p:cNvPicPr>
          <p:nvPr/>
        </p:nvPicPr>
        <p:blipFill>
          <a:blip r:embed="rId3"/>
          <a:stretch>
            <a:fillRect/>
          </a:stretch>
        </p:blipFill>
        <p:spPr>
          <a:xfrm>
            <a:off x="1500187" y="1531258"/>
            <a:ext cx="4314825" cy="4931228"/>
          </a:xfrm>
          <a:prstGeom prst="rect">
            <a:avLst/>
          </a:prstGeom>
        </p:spPr>
      </p:pic>
      <p:sp>
        <p:nvSpPr>
          <p:cNvPr id="8" name="TextBox 7">
            <a:extLst>
              <a:ext uri="{FF2B5EF4-FFF2-40B4-BE49-F238E27FC236}">
                <a16:creationId xmlns:a16="http://schemas.microsoft.com/office/drawing/2014/main" id="{3F822F80-D5C3-48E8-A0C3-9A2440FFC24A}"/>
              </a:ext>
            </a:extLst>
          </p:cNvPr>
          <p:cNvSpPr txBox="1"/>
          <p:nvPr/>
        </p:nvSpPr>
        <p:spPr>
          <a:xfrm>
            <a:off x="9615404" y="6169484"/>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9" name="TextBox 8">
            <a:extLst>
              <a:ext uri="{FF2B5EF4-FFF2-40B4-BE49-F238E27FC236}">
                <a16:creationId xmlns:a16="http://schemas.microsoft.com/office/drawing/2014/main" id="{3C03F0E3-6C77-4861-B1B0-2EC967627391}"/>
              </a:ext>
            </a:extLst>
          </p:cNvPr>
          <p:cNvSpPr txBox="1"/>
          <p:nvPr/>
        </p:nvSpPr>
        <p:spPr>
          <a:xfrm>
            <a:off x="5810061" y="3029188"/>
            <a:ext cx="5885111" cy="1200329"/>
          </a:xfrm>
          <a:prstGeom prst="rect">
            <a:avLst/>
          </a:prstGeom>
          <a:noFill/>
        </p:spPr>
        <p:txBody>
          <a:bodyPr wrap="square" rtlCol="0">
            <a:spAutoFit/>
          </a:bodyPr>
          <a:lstStyle/>
          <a:p>
            <a:r>
              <a:rPr lang="en-US" sz="3600" dirty="0"/>
              <a:t>Example: </a:t>
            </a:r>
          </a:p>
          <a:p>
            <a:r>
              <a:rPr lang="en-US" sz="3600" dirty="0"/>
              <a:t>S1: LLLL</a:t>
            </a:r>
            <a:r>
              <a:rPr lang="en-US" sz="3600" b="1" dirty="0">
                <a:solidFill>
                  <a:srgbClr val="FF0000"/>
                </a:solidFill>
              </a:rPr>
              <a:t>M</a:t>
            </a:r>
            <a:r>
              <a:rPr lang="en-US" sz="3600" dirty="0"/>
              <a:t>LL</a:t>
            </a:r>
            <a:r>
              <a:rPr lang="en-US" sz="3600" b="1" dirty="0">
                <a:solidFill>
                  <a:srgbClr val="FF0000"/>
                </a:solidFill>
              </a:rPr>
              <a:t>CC</a:t>
            </a:r>
            <a:r>
              <a:rPr lang="en-US" sz="3600" dirty="0"/>
              <a:t>L</a:t>
            </a:r>
            <a:r>
              <a:rPr lang="en-US" sz="3600" b="1" dirty="0">
                <a:solidFill>
                  <a:srgbClr val="FF0000"/>
                </a:solidFill>
              </a:rPr>
              <a:t>CM</a:t>
            </a:r>
            <a:r>
              <a:rPr lang="en-US" sz="3600" dirty="0"/>
              <a:t>L</a:t>
            </a:r>
            <a:r>
              <a:rPr lang="en-US" sz="3600" b="1" dirty="0">
                <a:solidFill>
                  <a:srgbClr val="FF0000"/>
                </a:solidFill>
              </a:rPr>
              <a:t>MC</a:t>
            </a:r>
            <a:r>
              <a:rPr lang="en-US" sz="3600" dirty="0"/>
              <a:t>LLLLLL</a:t>
            </a:r>
          </a:p>
        </p:txBody>
      </p:sp>
      <p:sp>
        <p:nvSpPr>
          <p:cNvPr id="6" name="TextBox 5">
            <a:extLst>
              <a:ext uri="{FF2B5EF4-FFF2-40B4-BE49-F238E27FC236}">
                <a16:creationId xmlns:a16="http://schemas.microsoft.com/office/drawing/2014/main" id="{170B208C-1675-4481-BF3C-CBE8369EC3E1}"/>
              </a:ext>
            </a:extLst>
          </p:cNvPr>
          <p:cNvSpPr txBox="1"/>
          <p:nvPr/>
        </p:nvSpPr>
        <p:spPr>
          <a:xfrm>
            <a:off x="5816158" y="4783515"/>
            <a:ext cx="5879014" cy="646331"/>
          </a:xfrm>
          <a:prstGeom prst="rect">
            <a:avLst/>
          </a:prstGeom>
          <a:noFill/>
        </p:spPr>
        <p:txBody>
          <a:bodyPr wrap="square" rtlCol="0">
            <a:spAutoFit/>
          </a:bodyPr>
          <a:lstStyle/>
          <a:p>
            <a:r>
              <a:rPr lang="en-US" sz="3600" dirty="0"/>
              <a:t>S2: LLLL</a:t>
            </a:r>
            <a:r>
              <a:rPr lang="en-US" sz="3600" b="1" dirty="0">
                <a:solidFill>
                  <a:srgbClr val="FF0000"/>
                </a:solidFill>
              </a:rPr>
              <a:t>A</a:t>
            </a:r>
            <a:r>
              <a:rPr lang="en-US" sz="3600" dirty="0"/>
              <a:t>LL</a:t>
            </a:r>
            <a:r>
              <a:rPr lang="en-US" sz="3600" b="1" dirty="0">
                <a:solidFill>
                  <a:srgbClr val="FF0000"/>
                </a:solidFill>
              </a:rPr>
              <a:t>CC</a:t>
            </a:r>
            <a:r>
              <a:rPr lang="en-US" sz="3600" dirty="0"/>
              <a:t>L</a:t>
            </a:r>
            <a:r>
              <a:rPr lang="en-US" sz="3600" b="1" dirty="0">
                <a:solidFill>
                  <a:srgbClr val="FF0000"/>
                </a:solidFill>
              </a:rPr>
              <a:t>CM</a:t>
            </a:r>
            <a:r>
              <a:rPr lang="en-US" sz="3600" dirty="0"/>
              <a:t>L</a:t>
            </a:r>
            <a:r>
              <a:rPr lang="en-US" sz="3600" b="1" dirty="0">
                <a:solidFill>
                  <a:srgbClr val="FF0000"/>
                </a:solidFill>
              </a:rPr>
              <a:t>MC</a:t>
            </a:r>
            <a:r>
              <a:rPr lang="en-US" sz="3600" dirty="0"/>
              <a:t>LLLLLL</a:t>
            </a:r>
          </a:p>
        </p:txBody>
      </p:sp>
      <p:cxnSp>
        <p:nvCxnSpPr>
          <p:cNvPr id="4" name="Straight Arrow Connector 3">
            <a:extLst>
              <a:ext uri="{FF2B5EF4-FFF2-40B4-BE49-F238E27FC236}">
                <a16:creationId xmlns:a16="http://schemas.microsoft.com/office/drawing/2014/main" id="{A8B01E98-F8C5-4C42-8977-6A456F5B65C3}"/>
              </a:ext>
            </a:extLst>
          </p:cNvPr>
          <p:cNvCxnSpPr/>
          <p:nvPr/>
        </p:nvCxnSpPr>
        <p:spPr>
          <a:xfrm>
            <a:off x="7534656" y="4229517"/>
            <a:ext cx="0" cy="5619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73EEB6-DD3E-4CB6-BFA3-5A8704389112}"/>
              </a:ext>
            </a:extLst>
          </p:cNvPr>
          <p:cNvSpPr txBox="1"/>
          <p:nvPr/>
        </p:nvSpPr>
        <p:spPr>
          <a:xfrm>
            <a:off x="7533510" y="4275730"/>
            <a:ext cx="4545711" cy="369332"/>
          </a:xfrm>
          <a:prstGeom prst="rect">
            <a:avLst/>
          </a:prstGeom>
          <a:noFill/>
        </p:spPr>
        <p:txBody>
          <a:bodyPr wrap="square" rtlCol="0">
            <a:spAutoFit/>
          </a:bodyPr>
          <a:lstStyle/>
          <a:p>
            <a:r>
              <a:rPr lang="en-US" dirty="0"/>
              <a:t>Energy S1+ new term &gt; Energy S2 +new term</a:t>
            </a:r>
          </a:p>
        </p:txBody>
      </p:sp>
      <p:sp>
        <p:nvSpPr>
          <p:cNvPr id="13" name="Title 1">
            <a:extLst>
              <a:ext uri="{FF2B5EF4-FFF2-40B4-BE49-F238E27FC236}">
                <a16:creationId xmlns:a16="http://schemas.microsoft.com/office/drawing/2014/main" id="{C2D7A640-1FF1-41A4-817B-1C906AD7A4C3}"/>
              </a:ext>
            </a:extLst>
          </p:cNvPr>
          <p:cNvSpPr>
            <a:spLocks noGrp="1"/>
          </p:cNvSpPr>
          <p:nvPr>
            <p:ph type="title"/>
          </p:nvPr>
        </p:nvSpPr>
        <p:spPr>
          <a:xfrm>
            <a:off x="838200" y="365125"/>
            <a:ext cx="10515600" cy="1325563"/>
          </a:xfrm>
        </p:spPr>
        <p:txBody>
          <a:bodyPr>
            <a:normAutofit fontScale="90000"/>
          </a:bodyPr>
          <a:lstStyle/>
          <a:p>
            <a:r>
              <a:rPr lang="en-US" dirty="0"/>
              <a:t>Developing an energy term to determine likelihood of sequence residing in the membrane</a:t>
            </a:r>
          </a:p>
        </p:txBody>
      </p:sp>
      <p:sp>
        <p:nvSpPr>
          <p:cNvPr id="14" name="TextBox 13">
            <a:extLst>
              <a:ext uri="{FF2B5EF4-FFF2-40B4-BE49-F238E27FC236}">
                <a16:creationId xmlns:a16="http://schemas.microsoft.com/office/drawing/2014/main" id="{3DFB0EDF-C2E0-411F-83EC-182E7FD98FB0}"/>
              </a:ext>
            </a:extLst>
          </p:cNvPr>
          <p:cNvSpPr txBox="1"/>
          <p:nvPr/>
        </p:nvSpPr>
        <p:spPr>
          <a:xfrm>
            <a:off x="2492932" y="6462486"/>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2" name="Slide Number Placeholder 1">
            <a:extLst>
              <a:ext uri="{FF2B5EF4-FFF2-40B4-BE49-F238E27FC236}">
                <a16:creationId xmlns:a16="http://schemas.microsoft.com/office/drawing/2014/main" id="{28BE2F10-FD13-4406-AC96-99DE19675C80}"/>
              </a:ext>
            </a:extLst>
          </p:cNvPr>
          <p:cNvSpPr>
            <a:spLocks noGrp="1"/>
          </p:cNvSpPr>
          <p:nvPr>
            <p:ph type="sldNum" sz="quarter" idx="12"/>
          </p:nvPr>
        </p:nvSpPr>
        <p:spPr/>
        <p:txBody>
          <a:bodyPr/>
          <a:lstStyle/>
          <a:p>
            <a:fld id="{9B82FBD2-BAA9-4702-AF2F-778E64D3E821}" type="slidenum">
              <a:rPr lang="en-US" smtClean="0"/>
              <a:t>171</a:t>
            </a:fld>
            <a:endParaRPr lang="en-US"/>
          </a:p>
        </p:txBody>
      </p:sp>
    </p:spTree>
    <p:extLst>
      <p:ext uri="{BB962C8B-B14F-4D97-AF65-F5344CB8AC3E}">
        <p14:creationId xmlns:p14="http://schemas.microsoft.com/office/powerpoint/2010/main" val="91573505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101E-A08C-4238-A75F-19F158288CB5}"/>
              </a:ext>
            </a:extLst>
          </p:cNvPr>
          <p:cNvSpPr>
            <a:spLocks noGrp="1"/>
          </p:cNvSpPr>
          <p:nvPr>
            <p:ph type="title"/>
          </p:nvPr>
        </p:nvSpPr>
        <p:spPr/>
        <p:txBody>
          <a:bodyPr>
            <a:normAutofit/>
          </a:bodyPr>
          <a:lstStyle/>
          <a:p>
            <a:r>
              <a:rPr lang="en-US" dirty="0"/>
              <a:t>Sequence entropy working well slide</a:t>
            </a:r>
            <a:endParaRPr lang="en-US" b="1" dirty="0"/>
          </a:p>
        </p:txBody>
      </p:sp>
      <p:pic>
        <p:nvPicPr>
          <p:cNvPr id="5" name="Picture 4">
            <a:extLst>
              <a:ext uri="{FF2B5EF4-FFF2-40B4-BE49-F238E27FC236}">
                <a16:creationId xmlns:a16="http://schemas.microsoft.com/office/drawing/2014/main" id="{9C343860-7E2E-4CCE-8F3D-122B7780887B}"/>
              </a:ext>
            </a:extLst>
          </p:cNvPr>
          <p:cNvPicPr>
            <a:picLocks noChangeAspect="1"/>
          </p:cNvPicPr>
          <p:nvPr/>
        </p:nvPicPr>
        <p:blipFill>
          <a:blip r:embed="rId3"/>
          <a:stretch>
            <a:fillRect/>
          </a:stretch>
        </p:blipFill>
        <p:spPr>
          <a:xfrm>
            <a:off x="53215" y="2024661"/>
            <a:ext cx="6560293" cy="3690339"/>
          </a:xfrm>
          <a:prstGeom prst="rect">
            <a:avLst/>
          </a:prstGeom>
        </p:spPr>
      </p:pic>
      <p:graphicFrame>
        <p:nvGraphicFramePr>
          <p:cNvPr id="12" name="Table 12">
            <a:extLst>
              <a:ext uri="{FF2B5EF4-FFF2-40B4-BE49-F238E27FC236}">
                <a16:creationId xmlns:a16="http://schemas.microsoft.com/office/drawing/2014/main" id="{24EE60B8-B463-4C3E-9917-3F5DE180F2A0}"/>
              </a:ext>
            </a:extLst>
          </p:cNvPr>
          <p:cNvGraphicFramePr>
            <a:graphicFrameLocks noGrp="1"/>
          </p:cNvGraphicFramePr>
          <p:nvPr/>
        </p:nvGraphicFramePr>
        <p:xfrm>
          <a:off x="6704667" y="2794635"/>
          <a:ext cx="5434118" cy="2225040"/>
        </p:xfrm>
        <a:graphic>
          <a:graphicData uri="http://schemas.openxmlformats.org/drawingml/2006/table">
            <a:tbl>
              <a:tblPr firstRow="1" bandRow="1">
                <a:tableStyleId>{BDBED569-4797-4DF1-A0F4-6AAB3CD982D8}</a:tableStyleId>
              </a:tblPr>
              <a:tblGrid>
                <a:gridCol w="388408">
                  <a:extLst>
                    <a:ext uri="{9D8B030D-6E8A-4147-A177-3AD203B41FA5}">
                      <a16:colId xmlns:a16="http://schemas.microsoft.com/office/drawing/2014/main" val="2549198153"/>
                    </a:ext>
                  </a:extLst>
                </a:gridCol>
                <a:gridCol w="2522855">
                  <a:extLst>
                    <a:ext uri="{9D8B030D-6E8A-4147-A177-3AD203B41FA5}">
                      <a16:colId xmlns:a16="http://schemas.microsoft.com/office/drawing/2014/main" val="3606271392"/>
                    </a:ext>
                  </a:extLst>
                </a:gridCol>
                <a:gridCol w="2522855">
                  <a:extLst>
                    <a:ext uri="{9D8B030D-6E8A-4147-A177-3AD203B41FA5}">
                      <a16:colId xmlns:a16="http://schemas.microsoft.com/office/drawing/2014/main" val="253650608"/>
                    </a:ext>
                  </a:extLst>
                </a:gridCol>
              </a:tblGrid>
              <a:tr h="370840">
                <a:tc>
                  <a:txBody>
                    <a:bodyPr/>
                    <a:lstStyle/>
                    <a:p>
                      <a:endParaRPr lang="en-US" sz="1400" dirty="0"/>
                    </a:p>
                  </a:txBody>
                  <a:tcPr/>
                </a:tc>
                <a:tc>
                  <a:txBody>
                    <a:bodyPr/>
                    <a:lstStyle/>
                    <a:p>
                      <a:r>
                        <a:rPr lang="en-US" sz="1400" dirty="0"/>
                        <a:t>Previous Sequence</a:t>
                      </a:r>
                    </a:p>
                  </a:txBody>
                  <a:tcPr/>
                </a:tc>
                <a:tc>
                  <a:txBody>
                    <a:bodyPr/>
                    <a:lstStyle/>
                    <a:p>
                      <a:r>
                        <a:rPr lang="en-US" sz="1400" dirty="0"/>
                        <a:t>New Sequence</a:t>
                      </a:r>
                    </a:p>
                  </a:txBody>
                  <a:tcPr/>
                </a:tc>
                <a:extLst>
                  <a:ext uri="{0D108BD9-81ED-4DB2-BD59-A6C34878D82A}">
                    <a16:rowId xmlns:a16="http://schemas.microsoft.com/office/drawing/2014/main" val="114462197"/>
                  </a:ext>
                </a:extLst>
              </a:tr>
              <a:tr h="370840">
                <a:tc>
                  <a:txBody>
                    <a:bodyPr/>
                    <a:lstStyle/>
                    <a:p>
                      <a:r>
                        <a:rPr lang="en-US" sz="1400" dirty="0"/>
                        <a:t>1</a:t>
                      </a:r>
                    </a:p>
                  </a:txBody>
                  <a:tcPr/>
                </a:tc>
                <a:tc>
                  <a:txBody>
                    <a:bodyPr/>
                    <a:lstStyle/>
                    <a:p>
                      <a:pPr algn="l"/>
                      <a:r>
                        <a:rPr lang="en-US" sz="1400" b="1" dirty="0">
                          <a:effectLst/>
                        </a:rPr>
                        <a:t>LLLLSLLL</a:t>
                      </a:r>
                      <a:r>
                        <a:rPr lang="en-US" sz="1400" b="1" dirty="0">
                          <a:solidFill>
                            <a:srgbClr val="FF0000"/>
                          </a:solidFill>
                          <a:effectLst/>
                        </a:rPr>
                        <a:t>S</a:t>
                      </a:r>
                      <a:r>
                        <a:rPr lang="en-US" sz="1400" b="1" dirty="0">
                          <a:effectLst/>
                        </a:rPr>
                        <a:t>LWSLLTLLLLLL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LLLLSLLL</a:t>
                      </a:r>
                      <a:r>
                        <a:rPr lang="en-US" sz="1400" b="1" dirty="0">
                          <a:solidFill>
                            <a:srgbClr val="FF0000"/>
                          </a:solidFill>
                          <a:effectLst/>
                        </a:rPr>
                        <a:t>Y</a:t>
                      </a:r>
                      <a:r>
                        <a:rPr lang="en-US" sz="1400" b="1" dirty="0">
                          <a:effectLst/>
                        </a:rPr>
                        <a:t>LWSLLTLLLLLL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482404383"/>
                  </a:ext>
                </a:extLst>
              </a:tr>
              <a:tr h="370840">
                <a:tc>
                  <a:txBody>
                    <a:bodyPr/>
                    <a:lstStyle/>
                    <a:p>
                      <a:r>
                        <a:rPr lang="en-US" sz="1400" dirty="0"/>
                        <a:t>2</a:t>
                      </a:r>
                    </a:p>
                  </a:txBody>
                  <a:tcPr/>
                </a:tc>
                <a:tc>
                  <a:txBody>
                    <a:bodyPr/>
                    <a:lstStyle/>
                    <a:p>
                      <a:pPr algn="l"/>
                      <a:r>
                        <a:rPr lang="en-US" sz="1400" b="1" dirty="0">
                          <a:effectLst/>
                        </a:rPr>
                        <a:t>LLLL</a:t>
                      </a:r>
                      <a:r>
                        <a:rPr lang="en-US" sz="1400" b="1" dirty="0">
                          <a:solidFill>
                            <a:srgbClr val="FF0000"/>
                          </a:solidFill>
                          <a:effectLst/>
                        </a:rPr>
                        <a:t>S</a:t>
                      </a:r>
                      <a:r>
                        <a:rPr lang="en-US" sz="1400" b="1" dirty="0">
                          <a:effectLst/>
                        </a:rPr>
                        <a:t>LLLYLWSLLTLLLLLL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a:t>
                      </a:r>
                      <a:r>
                        <a:rPr lang="en-US" sz="1400" b="1" dirty="0">
                          <a:solidFill>
                            <a:srgbClr val="FF0000"/>
                          </a:solidFill>
                          <a:effectLst/>
                        </a:rPr>
                        <a:t>F</a:t>
                      </a:r>
                      <a:r>
                        <a:rPr lang="en-US" sz="1400" b="1" dirty="0">
                          <a:effectLst/>
                        </a:rPr>
                        <a:t>LLLYLWSLLTLLLLLL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770550350"/>
                  </a:ext>
                </a:extLst>
              </a:tr>
              <a:tr h="370840">
                <a:tc>
                  <a:txBody>
                    <a:bodyPr/>
                    <a:lstStyle/>
                    <a:p>
                      <a:r>
                        <a:rPr lang="en-US" sz="1400" dirty="0"/>
                        <a:t>3</a:t>
                      </a:r>
                    </a:p>
                  </a:txBody>
                  <a:tcPr/>
                </a:tc>
                <a:tc>
                  <a:txBody>
                    <a:bodyPr/>
                    <a:lstStyle/>
                    <a:p>
                      <a:pPr algn="l"/>
                      <a:r>
                        <a:rPr lang="en-US" sz="1400" b="1" dirty="0">
                          <a:effectLst/>
                        </a:rPr>
                        <a:t>LLLLFLLLYL</a:t>
                      </a:r>
                      <a:r>
                        <a:rPr lang="en-US" sz="1400" b="1" dirty="0">
                          <a:solidFill>
                            <a:srgbClr val="FF0000"/>
                          </a:solidFill>
                          <a:effectLst/>
                        </a:rPr>
                        <a:t>W</a:t>
                      </a:r>
                      <a:r>
                        <a:rPr lang="en-US" sz="1400" b="1" dirty="0">
                          <a:effectLst/>
                        </a:rPr>
                        <a:t>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LLLLFLLLYL</a:t>
                      </a:r>
                      <a:r>
                        <a:rPr lang="en-US" sz="1400" b="1" dirty="0">
                          <a:solidFill>
                            <a:srgbClr val="FF0000"/>
                          </a:solidFill>
                          <a:effectLst/>
                        </a:rPr>
                        <a:t>I</a:t>
                      </a:r>
                      <a:r>
                        <a:rPr lang="en-US" sz="1400" b="1" dirty="0">
                          <a:effectLst/>
                        </a:rPr>
                        <a:t>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286949012"/>
                  </a:ext>
                </a:extLst>
              </a:tr>
              <a:tr h="370840">
                <a:tc>
                  <a:txBody>
                    <a:bodyPr/>
                    <a:lstStyle/>
                    <a:p>
                      <a:r>
                        <a:rPr lang="en-US" sz="1400" dirty="0"/>
                        <a:t>4</a:t>
                      </a:r>
                    </a:p>
                  </a:txBody>
                  <a:tcPr/>
                </a:tc>
                <a:tc>
                  <a:txBody>
                    <a:bodyPr/>
                    <a:lstStyle/>
                    <a:p>
                      <a:pPr algn="l"/>
                      <a:r>
                        <a:rPr lang="en-US" sz="1400" b="1" dirty="0">
                          <a:effectLst/>
                        </a:rPr>
                        <a:t>LLLLFLL</a:t>
                      </a:r>
                      <a:r>
                        <a:rPr lang="en-US" sz="1400" b="1" dirty="0">
                          <a:solidFill>
                            <a:srgbClr val="FF0000"/>
                          </a:solidFill>
                          <a:effectLst/>
                        </a:rPr>
                        <a:t>L</a:t>
                      </a:r>
                      <a:r>
                        <a:rPr lang="en-US" sz="1400" b="1" dirty="0">
                          <a:effectLst/>
                        </a:rPr>
                        <a:t>YLISLLTLLLLLL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a:t>
                      </a:r>
                      <a:r>
                        <a:rPr lang="en-US" sz="1400" b="1" dirty="0">
                          <a:solidFill>
                            <a:srgbClr val="FF0000"/>
                          </a:solidFill>
                          <a:effectLst/>
                        </a:rPr>
                        <a:t>V</a:t>
                      </a:r>
                      <a:r>
                        <a:rPr lang="en-US" sz="1400" b="1" dirty="0">
                          <a:effectLst/>
                        </a:rPr>
                        <a:t>YLISLLTLLLLLL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224101614"/>
                  </a:ext>
                </a:extLst>
              </a:tr>
              <a:tr h="370840">
                <a:tc>
                  <a:txBody>
                    <a:bodyPr/>
                    <a:lstStyle/>
                    <a:p>
                      <a:r>
                        <a:rPr lang="en-US" sz="1400" dirty="0"/>
                        <a:t>5</a:t>
                      </a:r>
                    </a:p>
                  </a:txBody>
                  <a:tcPr/>
                </a:tc>
                <a:tc>
                  <a:txBody>
                    <a:bodyPr/>
                    <a:lstStyle/>
                    <a:p>
                      <a:pPr algn="l"/>
                      <a:r>
                        <a:rPr lang="en-US" sz="1400" b="1" dirty="0">
                          <a:effectLst/>
                        </a:rPr>
                        <a:t>LLLLFLLV</a:t>
                      </a:r>
                      <a:r>
                        <a:rPr lang="en-US" sz="1400" b="1" dirty="0">
                          <a:solidFill>
                            <a:srgbClr val="FF0000"/>
                          </a:solidFill>
                          <a:effectLst/>
                        </a:rPr>
                        <a:t>Y</a:t>
                      </a:r>
                      <a:r>
                        <a:rPr lang="en-US" sz="1400" b="1" dirty="0">
                          <a:effectLst/>
                        </a:rPr>
                        <a:t>LISLLTLLLLLL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LLLLFLLV</a:t>
                      </a:r>
                      <a:r>
                        <a:rPr lang="en-US" sz="1400" b="1" dirty="0">
                          <a:solidFill>
                            <a:srgbClr val="FF0000"/>
                          </a:solidFill>
                          <a:effectLst/>
                        </a:rPr>
                        <a:t>A</a:t>
                      </a:r>
                      <a:r>
                        <a:rPr lang="en-US" sz="1400" b="1" dirty="0">
                          <a:effectLst/>
                        </a:rPr>
                        <a:t>LISLLTLLLLLL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282733574"/>
                  </a:ext>
                </a:extLst>
              </a:tr>
            </a:tbl>
          </a:graphicData>
        </a:graphic>
      </p:graphicFrame>
      <p:sp>
        <p:nvSpPr>
          <p:cNvPr id="3" name="Slide Number Placeholder 2">
            <a:extLst>
              <a:ext uri="{FF2B5EF4-FFF2-40B4-BE49-F238E27FC236}">
                <a16:creationId xmlns:a16="http://schemas.microsoft.com/office/drawing/2014/main" id="{BA5C2AF1-F49B-4FF9-8B63-B4665E8A13AA}"/>
              </a:ext>
            </a:extLst>
          </p:cNvPr>
          <p:cNvSpPr>
            <a:spLocks noGrp="1"/>
          </p:cNvSpPr>
          <p:nvPr>
            <p:ph type="sldNum" sz="quarter" idx="12"/>
          </p:nvPr>
        </p:nvSpPr>
        <p:spPr/>
        <p:txBody>
          <a:bodyPr/>
          <a:lstStyle/>
          <a:p>
            <a:fld id="{9B82FBD2-BAA9-4702-AF2F-778E64D3E821}" type="slidenum">
              <a:rPr lang="en-US" smtClean="0"/>
              <a:t>172</a:t>
            </a:fld>
            <a:endParaRPr lang="en-US"/>
          </a:p>
        </p:txBody>
      </p:sp>
    </p:spTree>
    <p:extLst>
      <p:ext uri="{BB962C8B-B14F-4D97-AF65-F5344CB8AC3E}">
        <p14:creationId xmlns:p14="http://schemas.microsoft.com/office/powerpoint/2010/main" val="27037378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3E52-137F-4F87-AD38-9E6ABB2B12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E42FA2-3FEE-4A34-90AE-CEB6493B098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927311-C88B-4607-B223-11010DF6E9DD}"/>
              </a:ext>
            </a:extLst>
          </p:cNvPr>
          <p:cNvSpPr>
            <a:spLocks noGrp="1"/>
          </p:cNvSpPr>
          <p:nvPr>
            <p:ph type="sldNum" sz="quarter" idx="12"/>
          </p:nvPr>
        </p:nvSpPr>
        <p:spPr/>
        <p:txBody>
          <a:bodyPr/>
          <a:lstStyle/>
          <a:p>
            <a:fld id="{4E91C212-0822-4214-A666-CB9B8F88F3E1}" type="slidenum">
              <a:rPr lang="en-US" smtClean="0"/>
              <a:t>173</a:t>
            </a:fld>
            <a:endParaRPr lang="en-US"/>
          </a:p>
        </p:txBody>
      </p:sp>
      <p:pic>
        <p:nvPicPr>
          <p:cNvPr id="6" name="Picture 5">
            <a:extLst>
              <a:ext uri="{FF2B5EF4-FFF2-40B4-BE49-F238E27FC236}">
                <a16:creationId xmlns:a16="http://schemas.microsoft.com/office/drawing/2014/main" id="{FBA8EBA5-D038-4F1D-8254-9D8FF30DB7FC}"/>
              </a:ext>
            </a:extLst>
          </p:cNvPr>
          <p:cNvPicPr>
            <a:picLocks noChangeAspect="1"/>
          </p:cNvPicPr>
          <p:nvPr/>
        </p:nvPicPr>
        <p:blipFill>
          <a:blip r:embed="rId2"/>
          <a:stretch>
            <a:fillRect/>
          </a:stretch>
        </p:blipFill>
        <p:spPr>
          <a:xfrm>
            <a:off x="399435" y="0"/>
            <a:ext cx="11393129" cy="6858000"/>
          </a:xfrm>
          <a:prstGeom prst="rect">
            <a:avLst/>
          </a:prstGeom>
        </p:spPr>
      </p:pic>
    </p:spTree>
    <p:extLst>
      <p:ext uri="{BB962C8B-B14F-4D97-AF65-F5344CB8AC3E}">
        <p14:creationId xmlns:p14="http://schemas.microsoft.com/office/powerpoint/2010/main" val="7990783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174</a:t>
            </a:fld>
            <a:endParaRPr lang="en-US"/>
          </a:p>
        </p:txBody>
      </p:sp>
      <p:pic>
        <p:nvPicPr>
          <p:cNvPr id="6" name="Picture 5">
            <a:extLst>
              <a:ext uri="{FF2B5EF4-FFF2-40B4-BE49-F238E27FC236}">
                <a16:creationId xmlns:a16="http://schemas.microsoft.com/office/drawing/2014/main" id="{565AC88E-E138-4A26-B570-FEBEA4CA5BDF}"/>
              </a:ext>
            </a:extLst>
          </p:cNvPr>
          <p:cNvPicPr>
            <a:picLocks noChangeAspect="1"/>
          </p:cNvPicPr>
          <p:nvPr/>
        </p:nvPicPr>
        <p:blipFill rotWithShape="1">
          <a:blip r:embed="rId3"/>
          <a:srcRect l="31202" r="2454"/>
          <a:stretch/>
        </p:blipFill>
        <p:spPr>
          <a:xfrm>
            <a:off x="4138863" y="2326029"/>
            <a:ext cx="6940215" cy="3818174"/>
          </a:xfrm>
          <a:prstGeom prst="rect">
            <a:avLst/>
          </a:prstGeom>
        </p:spPr>
      </p:pic>
      <p:sp>
        <p:nvSpPr>
          <p:cNvPr id="11" name="Title 1">
            <a:extLst>
              <a:ext uri="{FF2B5EF4-FFF2-40B4-BE49-F238E27FC236}">
                <a16:creationId xmlns:a16="http://schemas.microsoft.com/office/drawing/2014/main" id="{74663B4E-EF09-4DCC-B58D-15F0F8D99094}"/>
              </a:ext>
            </a:extLst>
          </p:cNvPr>
          <p:cNvSpPr>
            <a:spLocks noGrp="1"/>
          </p:cNvSpPr>
          <p:nvPr>
            <p:ph type="title"/>
          </p:nvPr>
        </p:nvSpPr>
        <p:spPr>
          <a:xfrm>
            <a:off x="838200" y="365125"/>
            <a:ext cx="10515600" cy="1325563"/>
          </a:xfrm>
        </p:spPr>
        <p:txBody>
          <a:bodyPr/>
          <a:lstStyle/>
          <a:p>
            <a:pPr algn="ctr"/>
            <a:r>
              <a:rPr lang="en-US" dirty="0"/>
              <a:t>Example of expected scanning mutagenesis for my constructs</a:t>
            </a:r>
          </a:p>
        </p:txBody>
      </p:sp>
      <p:sp>
        <p:nvSpPr>
          <p:cNvPr id="2" name="TextBox 1">
            <a:extLst>
              <a:ext uri="{FF2B5EF4-FFF2-40B4-BE49-F238E27FC236}">
                <a16:creationId xmlns:a16="http://schemas.microsoft.com/office/drawing/2014/main" id="{B6E884F4-E6B2-480F-B0EA-E5FF9B7A6CA9}"/>
              </a:ext>
            </a:extLst>
          </p:cNvPr>
          <p:cNvSpPr txBox="1"/>
          <p:nvPr/>
        </p:nvSpPr>
        <p:spPr>
          <a:xfrm>
            <a:off x="4974772" y="5831790"/>
            <a:ext cx="6343792" cy="523220"/>
          </a:xfrm>
          <a:prstGeom prst="rect">
            <a:avLst/>
          </a:prstGeom>
          <a:solidFill>
            <a:schemeClr val="bg1"/>
          </a:solidFill>
        </p:spPr>
        <p:txBody>
          <a:bodyPr wrap="square" rtlCol="0">
            <a:spAutoFit/>
          </a:bodyPr>
          <a:lstStyle/>
          <a:p>
            <a:r>
              <a:rPr lang="en-US" sz="2800" dirty="0"/>
              <a:t>L  </a:t>
            </a:r>
            <a:r>
              <a:rPr lang="en-US" sz="2800" dirty="0" err="1"/>
              <a:t>L</a:t>
            </a:r>
            <a:r>
              <a:rPr lang="en-US" sz="2800" dirty="0"/>
              <a:t>  </a:t>
            </a:r>
            <a:r>
              <a:rPr lang="en-US" sz="2800" dirty="0" err="1"/>
              <a:t>L</a:t>
            </a:r>
            <a:r>
              <a:rPr lang="en-US" sz="2800" dirty="0"/>
              <a:t>   </a:t>
            </a:r>
            <a:r>
              <a:rPr lang="en-US" sz="2800" dirty="0">
                <a:solidFill>
                  <a:srgbClr val="FF0000"/>
                </a:solidFill>
              </a:rPr>
              <a:t>I   L</a:t>
            </a:r>
            <a:r>
              <a:rPr lang="en-US" sz="2800" dirty="0"/>
              <a:t>   </a:t>
            </a:r>
            <a:r>
              <a:rPr lang="en-US" sz="2800" dirty="0" err="1"/>
              <a:t>L</a:t>
            </a:r>
            <a:r>
              <a:rPr lang="en-US" sz="2800" dirty="0"/>
              <a:t>  </a:t>
            </a:r>
            <a:r>
              <a:rPr lang="en-US" sz="2800" dirty="0" err="1"/>
              <a:t>L</a:t>
            </a:r>
            <a:r>
              <a:rPr lang="en-US" sz="2800" dirty="0"/>
              <a:t>   </a:t>
            </a:r>
            <a:r>
              <a:rPr lang="en-US" sz="2800" dirty="0">
                <a:solidFill>
                  <a:srgbClr val="FF0000"/>
                </a:solidFill>
              </a:rPr>
              <a:t>A  </a:t>
            </a:r>
            <a:r>
              <a:rPr lang="en-US" sz="2800" dirty="0"/>
              <a:t>L  </a:t>
            </a:r>
            <a:r>
              <a:rPr lang="en-US" sz="2800" dirty="0" err="1"/>
              <a:t>L</a:t>
            </a:r>
            <a:r>
              <a:rPr lang="en-US" sz="2800" dirty="0"/>
              <a:t>   </a:t>
            </a:r>
            <a:r>
              <a:rPr lang="en-US" sz="2800" dirty="0" err="1">
                <a:solidFill>
                  <a:srgbClr val="FF0000"/>
                </a:solidFill>
              </a:rPr>
              <a:t>L</a:t>
            </a:r>
            <a:r>
              <a:rPr lang="en-US" sz="2800" dirty="0"/>
              <a:t>   </a:t>
            </a:r>
            <a:r>
              <a:rPr lang="en-US" sz="2800" dirty="0" err="1">
                <a:solidFill>
                  <a:srgbClr val="FF0000"/>
                </a:solidFill>
              </a:rPr>
              <a:t>L</a:t>
            </a:r>
            <a:r>
              <a:rPr lang="en-US" sz="2800" dirty="0">
                <a:solidFill>
                  <a:srgbClr val="FF0000"/>
                </a:solidFill>
              </a:rPr>
              <a:t>  </a:t>
            </a:r>
            <a:r>
              <a:rPr lang="en-US" sz="2800" dirty="0" err="1"/>
              <a:t>L</a:t>
            </a:r>
            <a:r>
              <a:rPr lang="en-US" sz="2800" dirty="0"/>
              <a:t>  </a:t>
            </a:r>
            <a:r>
              <a:rPr lang="en-US" sz="2800" dirty="0" err="1"/>
              <a:t>L</a:t>
            </a:r>
            <a:r>
              <a:rPr lang="en-US" sz="2800" dirty="0"/>
              <a:t>  </a:t>
            </a:r>
            <a:r>
              <a:rPr lang="en-US" sz="2800" dirty="0" err="1">
                <a:solidFill>
                  <a:srgbClr val="FF0000"/>
                </a:solidFill>
              </a:rPr>
              <a:t>L</a:t>
            </a:r>
            <a:r>
              <a:rPr lang="en-US" sz="2800" dirty="0">
                <a:solidFill>
                  <a:srgbClr val="FF0000"/>
                </a:solidFill>
              </a:rPr>
              <a:t>  </a:t>
            </a:r>
            <a:r>
              <a:rPr lang="en-US" sz="2800" dirty="0" err="1">
                <a:solidFill>
                  <a:srgbClr val="FF0000"/>
                </a:solidFill>
              </a:rPr>
              <a:t>L</a:t>
            </a:r>
            <a:r>
              <a:rPr lang="en-US" sz="2800" dirty="0">
                <a:solidFill>
                  <a:srgbClr val="FF0000"/>
                </a:solidFill>
              </a:rPr>
              <a:t>   </a:t>
            </a:r>
            <a:r>
              <a:rPr lang="en-US" sz="2800" dirty="0" err="1"/>
              <a:t>L</a:t>
            </a:r>
            <a:endParaRPr lang="en-US" sz="2800" dirty="0"/>
          </a:p>
        </p:txBody>
      </p:sp>
      <p:pic>
        <p:nvPicPr>
          <p:cNvPr id="9" name="Picture 8">
            <a:extLst>
              <a:ext uri="{FF2B5EF4-FFF2-40B4-BE49-F238E27FC236}">
                <a16:creationId xmlns:a16="http://schemas.microsoft.com/office/drawing/2014/main" id="{098D97E1-9A30-4130-A03D-CAB3410965CB}"/>
              </a:ext>
            </a:extLst>
          </p:cNvPr>
          <p:cNvPicPr>
            <a:picLocks noChangeAspect="1"/>
          </p:cNvPicPr>
          <p:nvPr/>
        </p:nvPicPr>
        <p:blipFill rotWithShape="1">
          <a:blip r:embed="rId4">
            <a:extLst>
              <a:ext uri="{28A0092B-C50C-407E-A947-70E740481C1C}">
                <a14:useLocalDpi xmlns:a14="http://schemas.microsoft.com/office/drawing/2010/main" val="0"/>
              </a:ext>
            </a:extLst>
          </a:blip>
          <a:srcRect l="31078" r="31869"/>
          <a:stretch/>
        </p:blipFill>
        <p:spPr>
          <a:xfrm>
            <a:off x="838200" y="1580882"/>
            <a:ext cx="1947807" cy="3696235"/>
          </a:xfrm>
          <a:prstGeom prst="rect">
            <a:avLst/>
          </a:prstGeom>
        </p:spPr>
      </p:pic>
      <p:sp>
        <p:nvSpPr>
          <p:cNvPr id="3" name="Rectangle 2">
            <a:extLst>
              <a:ext uri="{FF2B5EF4-FFF2-40B4-BE49-F238E27FC236}">
                <a16:creationId xmlns:a16="http://schemas.microsoft.com/office/drawing/2014/main" id="{67FB606F-BB07-4237-A052-15E764856A78}"/>
              </a:ext>
            </a:extLst>
          </p:cNvPr>
          <p:cNvSpPr/>
          <p:nvPr/>
        </p:nvSpPr>
        <p:spPr>
          <a:xfrm>
            <a:off x="517437" y="5541220"/>
            <a:ext cx="2517036" cy="461665"/>
          </a:xfrm>
          <a:prstGeom prst="rect">
            <a:avLst/>
          </a:prstGeom>
        </p:spPr>
        <p:txBody>
          <a:bodyPr wrap="none">
            <a:spAutoFit/>
          </a:bodyPr>
          <a:lstStyle/>
          <a:p>
            <a:r>
              <a:rPr lang="en-US" sz="2400" dirty="0">
                <a:solidFill>
                  <a:srgbClr val="000000"/>
                </a:solidFill>
                <a:latin typeface="Calibri" panose="020F0502020204030204" pitchFamily="34" charset="0"/>
              </a:rPr>
              <a:t>LLL</a:t>
            </a:r>
            <a:r>
              <a:rPr lang="en-US" sz="2400" dirty="0">
                <a:solidFill>
                  <a:srgbClr val="FF0000"/>
                </a:solidFill>
                <a:latin typeface="Calibri" panose="020F0502020204030204" pitchFamily="34" charset="0"/>
              </a:rPr>
              <a:t>IL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A</a:t>
            </a:r>
            <a:r>
              <a:rPr lang="en-US" sz="2400" dirty="0">
                <a:latin typeface="Calibri" panose="020F0502020204030204" pitchFamily="34" charset="0"/>
              </a:rPr>
              <a:t>L</a:t>
            </a:r>
            <a:r>
              <a:rPr lang="en-US" sz="2400" dirty="0">
                <a:solidFill>
                  <a:srgbClr val="000000"/>
                </a:solidFill>
                <a:latin typeface="Calibri" panose="020F0502020204030204" pitchFamily="34" charset="0"/>
              </a:rPr>
              <a:t>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p>
        </p:txBody>
      </p:sp>
      <p:sp>
        <p:nvSpPr>
          <p:cNvPr id="12" name="TextShape 4">
            <a:extLst>
              <a:ext uri="{FF2B5EF4-FFF2-40B4-BE49-F238E27FC236}">
                <a16:creationId xmlns:a16="http://schemas.microsoft.com/office/drawing/2014/main" id="{E5265C81-3948-417B-9566-DCF6989E5055}"/>
              </a:ext>
            </a:extLst>
          </p:cNvPr>
          <p:cNvSpPr txBox="1"/>
          <p:nvPr/>
        </p:nvSpPr>
        <p:spPr>
          <a:xfrm>
            <a:off x="8860972" y="6164519"/>
            <a:ext cx="3079692" cy="328356"/>
          </a:xfrm>
          <a:prstGeom prst="rect">
            <a:avLst/>
          </a:prstGeom>
          <a:noFill/>
          <a:ln>
            <a:noFill/>
          </a:ln>
        </p:spPr>
        <p:txBody>
          <a:bodyPr lIns="90000" tIns="45000" rIns="90000" bIns="45000"/>
          <a:lstStyle/>
          <a:p>
            <a:pPr algn="r"/>
            <a:r>
              <a:rPr lang="en-US" sz="1200" b="0" strike="noStrike" spc="-1" dirty="0">
                <a:latin typeface="Liberation Sans"/>
              </a:rPr>
              <a:t>Adapted from LaPointe </a:t>
            </a:r>
            <a:r>
              <a:rPr lang="en-US" sz="1200" b="0" i="1" strike="noStrike" spc="-1" dirty="0">
                <a:latin typeface="Liberation Sans"/>
              </a:rPr>
              <a:t>et al. Biochemistry </a:t>
            </a:r>
            <a:r>
              <a:rPr lang="en-US" sz="1200" b="0" strike="noStrike" spc="-1" dirty="0">
                <a:latin typeface="Liberation Sans"/>
              </a:rPr>
              <a:t>2013</a:t>
            </a:r>
          </a:p>
        </p:txBody>
      </p:sp>
    </p:spTree>
    <p:extLst>
      <p:ext uri="{BB962C8B-B14F-4D97-AF65-F5344CB8AC3E}">
        <p14:creationId xmlns:p14="http://schemas.microsoft.com/office/powerpoint/2010/main" val="22986781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8800" dirty="0"/>
              <a:t>Previous Research has measured differences in dimerization using minimalistic set of energy functions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175</a:t>
            </a:fld>
            <a:endParaRPr lang="en-US"/>
          </a:p>
        </p:txBody>
      </p:sp>
    </p:spTree>
    <p:extLst>
      <p:ext uri="{BB962C8B-B14F-4D97-AF65-F5344CB8AC3E}">
        <p14:creationId xmlns:p14="http://schemas.microsoft.com/office/powerpoint/2010/main" val="2764315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668D4-05F0-4F36-8C82-04F2EA01077F}"/>
              </a:ext>
            </a:extLst>
          </p:cNvPr>
          <p:cNvSpPr>
            <a:spLocks noGrp="1"/>
          </p:cNvSpPr>
          <p:nvPr>
            <p:ph type="title"/>
          </p:nvPr>
        </p:nvSpPr>
        <p:spPr/>
        <p:txBody>
          <a:bodyPr/>
          <a:lstStyle/>
          <a:p>
            <a:r>
              <a:rPr lang="en-US" dirty="0"/>
              <a:t>Energy Function</a:t>
            </a:r>
          </a:p>
        </p:txBody>
      </p:sp>
      <p:sp>
        <p:nvSpPr>
          <p:cNvPr id="3" name="Content Placeholder 2">
            <a:extLst>
              <a:ext uri="{FF2B5EF4-FFF2-40B4-BE49-F238E27FC236}">
                <a16:creationId xmlns:a16="http://schemas.microsoft.com/office/drawing/2014/main" id="{7047A14F-3255-4B29-B2F6-3FCF9FC34DB5}"/>
              </a:ext>
            </a:extLst>
          </p:cNvPr>
          <p:cNvSpPr>
            <a:spLocks noGrp="1"/>
          </p:cNvSpPr>
          <p:nvPr>
            <p:ph idx="1"/>
          </p:nvPr>
        </p:nvSpPr>
        <p:spPr/>
        <p:txBody>
          <a:bodyPr/>
          <a:lstStyle/>
          <a:p>
            <a:pPr marL="0" indent="0">
              <a:buNone/>
            </a:pPr>
            <a:r>
              <a:rPr lang="en-US" dirty="0"/>
              <a:t>Energy Score = </a:t>
            </a:r>
            <a:r>
              <a:rPr lang="en-US" dirty="0" err="1"/>
              <a:t>vdW</a:t>
            </a:r>
            <a:r>
              <a:rPr lang="en-US" dirty="0"/>
              <a:t> + Hydrogen bonding + solvation energy</a:t>
            </a:r>
          </a:p>
          <a:p>
            <a:pPr lvl="1"/>
            <a:r>
              <a:rPr lang="en-US" dirty="0"/>
              <a:t>CHARMM22 = </a:t>
            </a:r>
            <a:r>
              <a:rPr lang="en-US" dirty="0" err="1"/>
              <a:t>vdW</a:t>
            </a:r>
            <a:r>
              <a:rPr lang="en-US" dirty="0"/>
              <a:t> based on Lennard-Jones potential</a:t>
            </a:r>
          </a:p>
          <a:p>
            <a:pPr lvl="1"/>
            <a:r>
              <a:rPr lang="en-US" dirty="0"/>
              <a:t>SCRWL4 = H-bonding</a:t>
            </a:r>
          </a:p>
          <a:p>
            <a:pPr lvl="1"/>
            <a:r>
              <a:rPr lang="en-US" dirty="0"/>
              <a:t>IMM1 = solvation energy</a:t>
            </a:r>
          </a:p>
        </p:txBody>
      </p:sp>
      <p:sp>
        <p:nvSpPr>
          <p:cNvPr id="4" name="Slide Number Placeholder 3">
            <a:extLst>
              <a:ext uri="{FF2B5EF4-FFF2-40B4-BE49-F238E27FC236}">
                <a16:creationId xmlns:a16="http://schemas.microsoft.com/office/drawing/2014/main" id="{A4B00247-D708-46D6-89B2-CA49186B8C4D}"/>
              </a:ext>
            </a:extLst>
          </p:cNvPr>
          <p:cNvSpPr>
            <a:spLocks noGrp="1"/>
          </p:cNvSpPr>
          <p:nvPr>
            <p:ph type="sldNum" sz="quarter" idx="12"/>
          </p:nvPr>
        </p:nvSpPr>
        <p:spPr/>
        <p:txBody>
          <a:bodyPr/>
          <a:lstStyle/>
          <a:p>
            <a:fld id="{4E91C212-0822-4214-A666-CB9B8F88F3E1}" type="slidenum">
              <a:rPr lang="en-US" smtClean="0"/>
              <a:t>176</a:t>
            </a:fld>
            <a:endParaRPr lang="en-US"/>
          </a:p>
        </p:txBody>
      </p:sp>
    </p:spTree>
    <p:extLst>
      <p:ext uri="{BB962C8B-B14F-4D97-AF65-F5344CB8AC3E}">
        <p14:creationId xmlns:p14="http://schemas.microsoft.com/office/powerpoint/2010/main" val="1718985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DF1F13-5F27-4A4B-852C-41F124B56E8B}"/>
              </a:ext>
            </a:extLst>
          </p:cNvPr>
          <p:cNvSpPr>
            <a:spLocks noGrp="1"/>
          </p:cNvSpPr>
          <p:nvPr>
            <p:ph type="sldNum" sz="quarter" idx="12"/>
          </p:nvPr>
        </p:nvSpPr>
        <p:spPr/>
        <p:txBody>
          <a:bodyPr/>
          <a:lstStyle/>
          <a:p>
            <a:fld id="{5CB23740-0A07-4BC6-91B8-16E408126341}" type="slidenum">
              <a:rPr lang="en-US" smtClean="0"/>
              <a:t>177</a:t>
            </a:fld>
            <a:endParaRPr lang="en-US"/>
          </a:p>
        </p:txBody>
      </p:sp>
      <p:sp>
        <p:nvSpPr>
          <p:cNvPr id="40" name="Isosceles Triangle 39">
            <a:extLst>
              <a:ext uri="{FF2B5EF4-FFF2-40B4-BE49-F238E27FC236}">
                <a16:creationId xmlns:a16="http://schemas.microsoft.com/office/drawing/2014/main" id="{F14F8B63-14DE-4A18-8A60-EB3D3BEE2595}"/>
              </a:ext>
            </a:extLst>
          </p:cNvPr>
          <p:cNvSpPr/>
          <p:nvPr/>
        </p:nvSpPr>
        <p:spPr>
          <a:xfrm rot="5400000">
            <a:off x="5806802" y="1946510"/>
            <a:ext cx="791643" cy="7458725"/>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https://pubs-acs-org.ezproxy.library.wisc.edu/appl/literatum/publisher/achs/journals/content/jacsat/2017/jacsat.2017.139.issue-44/jacs.7b07505/20181013/images/large/ja-2017-07505b_0004.jpeg">
            <a:extLst>
              <a:ext uri="{FF2B5EF4-FFF2-40B4-BE49-F238E27FC236}">
                <a16:creationId xmlns:a16="http://schemas.microsoft.com/office/drawing/2014/main" id="{B030AB07-FF3C-4492-BB83-D2D71D2F87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93" b="50000"/>
          <a:stretch/>
        </p:blipFill>
        <p:spPr bwMode="auto">
          <a:xfrm>
            <a:off x="1806259" y="624770"/>
            <a:ext cx="8339226" cy="505947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F19F3D9-4EE2-4E8E-8D95-1BF71D635570}"/>
              </a:ext>
            </a:extLst>
          </p:cNvPr>
          <p:cNvSpPr txBox="1"/>
          <p:nvPr/>
        </p:nvSpPr>
        <p:spPr>
          <a:xfrm>
            <a:off x="1508061" y="5597634"/>
            <a:ext cx="965200" cy="369332"/>
          </a:xfrm>
          <a:prstGeom prst="rect">
            <a:avLst/>
          </a:prstGeom>
          <a:noFill/>
        </p:spPr>
        <p:txBody>
          <a:bodyPr wrap="square" rtlCol="0">
            <a:spAutoFit/>
          </a:bodyPr>
          <a:lstStyle/>
          <a:p>
            <a:r>
              <a:rPr lang="en-US" dirty="0"/>
              <a:t>strong</a:t>
            </a:r>
          </a:p>
        </p:txBody>
      </p:sp>
      <p:sp>
        <p:nvSpPr>
          <p:cNvPr id="46" name="TextBox 45">
            <a:extLst>
              <a:ext uri="{FF2B5EF4-FFF2-40B4-BE49-F238E27FC236}">
                <a16:creationId xmlns:a16="http://schemas.microsoft.com/office/drawing/2014/main" id="{2C49CFE5-09F8-4E7D-AA00-C1A23EF3DB14}"/>
              </a:ext>
            </a:extLst>
          </p:cNvPr>
          <p:cNvSpPr txBox="1"/>
          <p:nvPr/>
        </p:nvSpPr>
        <p:spPr>
          <a:xfrm>
            <a:off x="5290456" y="6074104"/>
            <a:ext cx="3038568" cy="369332"/>
          </a:xfrm>
          <a:prstGeom prst="rect">
            <a:avLst/>
          </a:prstGeom>
          <a:noFill/>
        </p:spPr>
        <p:txBody>
          <a:bodyPr wrap="square" rtlCol="0">
            <a:spAutoFit/>
          </a:bodyPr>
          <a:lstStyle/>
          <a:p>
            <a:r>
              <a:rPr lang="en-US" dirty="0"/>
              <a:t>Predicted Energy Score</a:t>
            </a:r>
          </a:p>
        </p:txBody>
      </p:sp>
      <p:sp>
        <p:nvSpPr>
          <p:cNvPr id="47" name="TextBox 46">
            <a:extLst>
              <a:ext uri="{FF2B5EF4-FFF2-40B4-BE49-F238E27FC236}">
                <a16:creationId xmlns:a16="http://schemas.microsoft.com/office/drawing/2014/main" id="{15AA4CFF-1515-480B-8884-0F13929CB3F8}"/>
              </a:ext>
            </a:extLst>
          </p:cNvPr>
          <p:cNvSpPr txBox="1"/>
          <p:nvPr/>
        </p:nvSpPr>
        <p:spPr>
          <a:xfrm rot="16200000">
            <a:off x="-645446" y="2969841"/>
            <a:ext cx="3937682" cy="369332"/>
          </a:xfrm>
          <a:prstGeom prst="rect">
            <a:avLst/>
          </a:prstGeom>
          <a:noFill/>
        </p:spPr>
        <p:txBody>
          <a:bodyPr wrap="square" rtlCol="0">
            <a:spAutoFit/>
          </a:bodyPr>
          <a:lstStyle/>
          <a:p>
            <a:r>
              <a:rPr lang="en-US" i="1" dirty="0"/>
              <a:t>In vivo </a:t>
            </a:r>
            <a:r>
              <a:rPr lang="en-US" dirty="0"/>
              <a:t>Dimerization Propensity (%</a:t>
            </a:r>
            <a:r>
              <a:rPr lang="en-US" dirty="0" err="1"/>
              <a:t>GpA</a:t>
            </a:r>
            <a:r>
              <a:rPr lang="en-US" dirty="0"/>
              <a:t>)</a:t>
            </a:r>
          </a:p>
        </p:txBody>
      </p:sp>
      <p:sp>
        <p:nvSpPr>
          <p:cNvPr id="48" name="TextBox 47">
            <a:extLst>
              <a:ext uri="{FF2B5EF4-FFF2-40B4-BE49-F238E27FC236}">
                <a16:creationId xmlns:a16="http://schemas.microsoft.com/office/drawing/2014/main" id="{5E26F033-33D3-40B4-AA00-186E80C37F93}"/>
              </a:ext>
            </a:extLst>
          </p:cNvPr>
          <p:cNvSpPr txBox="1"/>
          <p:nvPr/>
        </p:nvSpPr>
        <p:spPr>
          <a:xfrm>
            <a:off x="10269374" y="5512979"/>
            <a:ext cx="812800" cy="369332"/>
          </a:xfrm>
          <a:prstGeom prst="rect">
            <a:avLst/>
          </a:prstGeom>
          <a:noFill/>
        </p:spPr>
        <p:txBody>
          <a:bodyPr wrap="square" rtlCol="0">
            <a:spAutoFit/>
          </a:bodyPr>
          <a:lstStyle/>
          <a:p>
            <a:r>
              <a:rPr lang="en-US" dirty="0"/>
              <a:t>weak</a:t>
            </a:r>
          </a:p>
        </p:txBody>
      </p:sp>
    </p:spTree>
    <p:extLst>
      <p:ext uri="{BB962C8B-B14F-4D97-AF65-F5344CB8AC3E}">
        <p14:creationId xmlns:p14="http://schemas.microsoft.com/office/powerpoint/2010/main" val="13047506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DF1F13-5F27-4A4B-852C-41F124B56E8B}"/>
              </a:ext>
            </a:extLst>
          </p:cNvPr>
          <p:cNvSpPr>
            <a:spLocks noGrp="1"/>
          </p:cNvSpPr>
          <p:nvPr>
            <p:ph type="sldNum" sz="quarter" idx="12"/>
          </p:nvPr>
        </p:nvSpPr>
        <p:spPr/>
        <p:txBody>
          <a:bodyPr/>
          <a:lstStyle/>
          <a:p>
            <a:fld id="{5CB23740-0A07-4BC6-91B8-16E408126341}" type="slidenum">
              <a:rPr lang="en-US" smtClean="0"/>
              <a:t>178</a:t>
            </a:fld>
            <a:endParaRPr lang="en-US"/>
          </a:p>
        </p:txBody>
      </p:sp>
      <p:sp>
        <p:nvSpPr>
          <p:cNvPr id="40" name="Isosceles Triangle 39">
            <a:extLst>
              <a:ext uri="{FF2B5EF4-FFF2-40B4-BE49-F238E27FC236}">
                <a16:creationId xmlns:a16="http://schemas.microsoft.com/office/drawing/2014/main" id="{F14F8B63-14DE-4A18-8A60-EB3D3BEE2595}"/>
              </a:ext>
            </a:extLst>
          </p:cNvPr>
          <p:cNvSpPr/>
          <p:nvPr/>
        </p:nvSpPr>
        <p:spPr>
          <a:xfrm rot="5400000">
            <a:off x="5795410" y="2281767"/>
            <a:ext cx="791643" cy="7458725"/>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https://pubs-acs-org.ezproxy.library.wisc.edu/appl/literatum/publisher/achs/journals/content/jacsat/2017/jacsat.2017.139.issue-44/jacs.7b07505/20181013/images/large/ja-2017-07505b_0004.jpeg">
            <a:extLst>
              <a:ext uri="{FF2B5EF4-FFF2-40B4-BE49-F238E27FC236}">
                <a16:creationId xmlns:a16="http://schemas.microsoft.com/office/drawing/2014/main" id="{B030AB07-FF3C-4492-BB83-D2D71D2F8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93" b="53068"/>
          <a:stretch/>
        </p:blipFill>
        <p:spPr bwMode="auto">
          <a:xfrm>
            <a:off x="1806259" y="973114"/>
            <a:ext cx="8339226" cy="474894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F19F3D9-4EE2-4E8E-8D95-1BF71D635570}"/>
              </a:ext>
            </a:extLst>
          </p:cNvPr>
          <p:cNvSpPr txBox="1"/>
          <p:nvPr/>
        </p:nvSpPr>
        <p:spPr>
          <a:xfrm>
            <a:off x="1486289" y="6043949"/>
            <a:ext cx="965200" cy="369332"/>
          </a:xfrm>
          <a:prstGeom prst="rect">
            <a:avLst/>
          </a:prstGeom>
          <a:noFill/>
        </p:spPr>
        <p:txBody>
          <a:bodyPr wrap="square" rtlCol="0">
            <a:spAutoFit/>
          </a:bodyPr>
          <a:lstStyle/>
          <a:p>
            <a:r>
              <a:rPr lang="en-US" dirty="0"/>
              <a:t>strong</a:t>
            </a:r>
          </a:p>
        </p:txBody>
      </p:sp>
      <p:sp>
        <p:nvSpPr>
          <p:cNvPr id="46" name="TextBox 45">
            <a:extLst>
              <a:ext uri="{FF2B5EF4-FFF2-40B4-BE49-F238E27FC236}">
                <a16:creationId xmlns:a16="http://schemas.microsoft.com/office/drawing/2014/main" id="{2C49CFE5-09F8-4E7D-AA00-C1A23EF3DB14}"/>
              </a:ext>
            </a:extLst>
          </p:cNvPr>
          <p:cNvSpPr txBox="1"/>
          <p:nvPr/>
        </p:nvSpPr>
        <p:spPr>
          <a:xfrm>
            <a:off x="5290456" y="6422448"/>
            <a:ext cx="3038568" cy="369332"/>
          </a:xfrm>
          <a:prstGeom prst="rect">
            <a:avLst/>
          </a:prstGeom>
          <a:noFill/>
        </p:spPr>
        <p:txBody>
          <a:bodyPr wrap="square" rtlCol="0">
            <a:spAutoFit/>
          </a:bodyPr>
          <a:lstStyle/>
          <a:p>
            <a:r>
              <a:rPr lang="en-US" dirty="0"/>
              <a:t>Predicted Energy Score</a:t>
            </a:r>
          </a:p>
        </p:txBody>
      </p:sp>
      <p:sp>
        <p:nvSpPr>
          <p:cNvPr id="47" name="TextBox 46">
            <a:extLst>
              <a:ext uri="{FF2B5EF4-FFF2-40B4-BE49-F238E27FC236}">
                <a16:creationId xmlns:a16="http://schemas.microsoft.com/office/drawing/2014/main" id="{15AA4CFF-1515-480B-8884-0F13929CB3F8}"/>
              </a:ext>
            </a:extLst>
          </p:cNvPr>
          <p:cNvSpPr txBox="1"/>
          <p:nvPr/>
        </p:nvSpPr>
        <p:spPr>
          <a:xfrm rot="16200000">
            <a:off x="-993350" y="3318623"/>
            <a:ext cx="4633492" cy="369332"/>
          </a:xfrm>
          <a:prstGeom prst="rect">
            <a:avLst/>
          </a:prstGeom>
          <a:noFill/>
        </p:spPr>
        <p:txBody>
          <a:bodyPr wrap="square" rtlCol="0">
            <a:spAutoFit/>
          </a:bodyPr>
          <a:lstStyle/>
          <a:p>
            <a:pPr algn="ctr"/>
            <a:r>
              <a:rPr lang="en-US" dirty="0"/>
              <a:t>Dimerization Propensity (%</a:t>
            </a:r>
            <a:r>
              <a:rPr lang="en-US" dirty="0" err="1"/>
              <a:t>GpA</a:t>
            </a:r>
            <a:r>
              <a:rPr lang="en-US" dirty="0"/>
              <a:t> </a:t>
            </a:r>
            <a:r>
              <a:rPr lang="en-US" dirty="0" err="1"/>
              <a:t>Flourescence</a:t>
            </a:r>
            <a:r>
              <a:rPr lang="en-US" dirty="0"/>
              <a:t>)</a:t>
            </a:r>
          </a:p>
        </p:txBody>
      </p:sp>
      <p:sp>
        <p:nvSpPr>
          <p:cNvPr id="48" name="TextBox 47">
            <a:extLst>
              <a:ext uri="{FF2B5EF4-FFF2-40B4-BE49-F238E27FC236}">
                <a16:creationId xmlns:a16="http://schemas.microsoft.com/office/drawing/2014/main" id="{5E26F033-33D3-40B4-AA00-186E80C37F93}"/>
              </a:ext>
            </a:extLst>
          </p:cNvPr>
          <p:cNvSpPr txBox="1"/>
          <p:nvPr/>
        </p:nvSpPr>
        <p:spPr>
          <a:xfrm>
            <a:off x="10247602" y="5959294"/>
            <a:ext cx="812800" cy="369332"/>
          </a:xfrm>
          <a:prstGeom prst="rect">
            <a:avLst/>
          </a:prstGeom>
          <a:noFill/>
        </p:spPr>
        <p:txBody>
          <a:bodyPr wrap="square" rtlCol="0">
            <a:spAutoFit/>
          </a:bodyPr>
          <a:lstStyle/>
          <a:p>
            <a:r>
              <a:rPr lang="en-US" dirty="0"/>
              <a:t>weak</a:t>
            </a:r>
          </a:p>
        </p:txBody>
      </p:sp>
      <p:sp>
        <p:nvSpPr>
          <p:cNvPr id="2" name="Rectangle 1">
            <a:extLst>
              <a:ext uri="{FF2B5EF4-FFF2-40B4-BE49-F238E27FC236}">
                <a16:creationId xmlns:a16="http://schemas.microsoft.com/office/drawing/2014/main" id="{0D492240-FA52-4E6A-B02A-A67104F22377}"/>
              </a:ext>
            </a:extLst>
          </p:cNvPr>
          <p:cNvSpPr/>
          <p:nvPr/>
        </p:nvSpPr>
        <p:spPr>
          <a:xfrm>
            <a:off x="2220686" y="1186542"/>
            <a:ext cx="7870371" cy="4439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5B12B8-122F-412D-9375-0A1F3F268330}"/>
              </a:ext>
            </a:extLst>
          </p:cNvPr>
          <p:cNvSpPr/>
          <p:nvPr/>
        </p:nvSpPr>
        <p:spPr>
          <a:xfrm flipH="1">
            <a:off x="1708287" y="1088569"/>
            <a:ext cx="427586" cy="4633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74AE70-C55A-4013-8645-3E507FD9DD87}"/>
              </a:ext>
            </a:extLst>
          </p:cNvPr>
          <p:cNvSpPr txBox="1"/>
          <p:nvPr/>
        </p:nvSpPr>
        <p:spPr>
          <a:xfrm>
            <a:off x="2135872" y="5660572"/>
            <a:ext cx="8166157" cy="369332"/>
          </a:xfrm>
          <a:prstGeom prst="rect">
            <a:avLst/>
          </a:prstGeom>
          <a:solidFill>
            <a:schemeClr val="bg1"/>
          </a:solidFill>
        </p:spPr>
        <p:txBody>
          <a:bodyPr wrap="square" rtlCol="0">
            <a:spAutoFit/>
          </a:bodyPr>
          <a:lstStyle/>
          <a:p>
            <a:r>
              <a:rPr lang="en-US" dirty="0"/>
              <a:t>-30                -25                   -20                   -15                   -10                     -5                      0</a:t>
            </a:r>
          </a:p>
        </p:txBody>
      </p:sp>
      <p:sp>
        <p:nvSpPr>
          <p:cNvPr id="8" name="TextBox 7">
            <a:extLst>
              <a:ext uri="{FF2B5EF4-FFF2-40B4-BE49-F238E27FC236}">
                <a16:creationId xmlns:a16="http://schemas.microsoft.com/office/drawing/2014/main" id="{75BEA522-18A7-4B75-B390-0933E935FEFA}"/>
              </a:ext>
            </a:extLst>
          </p:cNvPr>
          <p:cNvSpPr txBox="1"/>
          <p:nvPr/>
        </p:nvSpPr>
        <p:spPr>
          <a:xfrm>
            <a:off x="1551743" y="1066797"/>
            <a:ext cx="583118" cy="4801314"/>
          </a:xfrm>
          <a:prstGeom prst="rect">
            <a:avLst/>
          </a:prstGeom>
          <a:noFill/>
        </p:spPr>
        <p:txBody>
          <a:bodyPr wrap="square" rtlCol="0">
            <a:spAutoFit/>
          </a:bodyPr>
          <a:lstStyle/>
          <a:p>
            <a:pPr algn="r"/>
            <a:r>
              <a:rPr lang="en-US" dirty="0"/>
              <a:t>100</a:t>
            </a:r>
          </a:p>
          <a:p>
            <a:pPr algn="r"/>
            <a:endParaRPr lang="en-US" dirty="0"/>
          </a:p>
          <a:p>
            <a:pPr algn="r"/>
            <a:endParaRPr lang="en-US" dirty="0"/>
          </a:p>
          <a:p>
            <a:pPr algn="r"/>
            <a:endParaRPr lang="en-US" dirty="0"/>
          </a:p>
          <a:p>
            <a:pPr algn="r"/>
            <a:r>
              <a:rPr lang="en-US" dirty="0"/>
              <a:t>75</a:t>
            </a:r>
          </a:p>
          <a:p>
            <a:pPr algn="r"/>
            <a:endParaRPr lang="en-US" dirty="0"/>
          </a:p>
          <a:p>
            <a:pPr algn="r"/>
            <a:endParaRPr lang="en-US" dirty="0"/>
          </a:p>
          <a:p>
            <a:pPr algn="r"/>
            <a:endParaRPr lang="en-US" dirty="0"/>
          </a:p>
          <a:p>
            <a:pPr algn="r"/>
            <a:r>
              <a:rPr lang="en-US" dirty="0"/>
              <a:t>50</a:t>
            </a:r>
          </a:p>
          <a:p>
            <a:pPr algn="r"/>
            <a:endParaRPr lang="en-US" dirty="0"/>
          </a:p>
          <a:p>
            <a:pPr algn="r"/>
            <a:endParaRPr lang="en-US" dirty="0"/>
          </a:p>
          <a:p>
            <a:pPr algn="r"/>
            <a:endParaRPr lang="en-US" dirty="0"/>
          </a:p>
          <a:p>
            <a:pPr algn="r"/>
            <a:r>
              <a:rPr lang="en-US" dirty="0"/>
              <a:t>25</a:t>
            </a:r>
          </a:p>
          <a:p>
            <a:pPr algn="r"/>
            <a:endParaRPr lang="en-US" dirty="0"/>
          </a:p>
          <a:p>
            <a:pPr algn="r"/>
            <a:endParaRPr lang="en-US" dirty="0"/>
          </a:p>
          <a:p>
            <a:pPr algn="r"/>
            <a:endParaRPr lang="en-US" dirty="0"/>
          </a:p>
          <a:p>
            <a:pPr algn="r"/>
            <a:r>
              <a:rPr lang="en-US" dirty="0"/>
              <a:t>0</a:t>
            </a:r>
          </a:p>
        </p:txBody>
      </p:sp>
      <p:cxnSp>
        <p:nvCxnSpPr>
          <p:cNvPr id="11" name="Straight Connector 10">
            <a:extLst>
              <a:ext uri="{FF2B5EF4-FFF2-40B4-BE49-F238E27FC236}">
                <a16:creationId xmlns:a16="http://schemas.microsoft.com/office/drawing/2014/main" id="{2B3066BD-F75C-4673-B669-F55CA49F8755}"/>
              </a:ext>
            </a:extLst>
          </p:cNvPr>
          <p:cNvCxnSpPr/>
          <p:nvPr/>
        </p:nvCxnSpPr>
        <p:spPr>
          <a:xfrm>
            <a:off x="2134861" y="2284045"/>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299AAE7-918F-45C9-96E0-A85724F32EF1}"/>
              </a:ext>
            </a:extLst>
          </p:cNvPr>
          <p:cNvCxnSpPr/>
          <p:nvPr/>
        </p:nvCxnSpPr>
        <p:spPr>
          <a:xfrm>
            <a:off x="2167515" y="3416159"/>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419DC5D-BC18-424B-949B-20ACEA4FAEB8}"/>
              </a:ext>
            </a:extLst>
          </p:cNvPr>
          <p:cNvCxnSpPr/>
          <p:nvPr/>
        </p:nvCxnSpPr>
        <p:spPr>
          <a:xfrm>
            <a:off x="2178401" y="4515617"/>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AD3925D-DDF8-4651-B84C-64C318FC4C98}"/>
              </a:ext>
            </a:extLst>
          </p:cNvPr>
          <p:cNvCxnSpPr>
            <a:cxnSpLocks/>
          </p:cNvCxnSpPr>
          <p:nvPr/>
        </p:nvCxnSpPr>
        <p:spPr>
          <a:xfrm flipH="1" flipV="1">
            <a:off x="3189516" y="2394860"/>
            <a:ext cx="5139508" cy="1926770"/>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itle 1">
            <a:extLst>
              <a:ext uri="{FF2B5EF4-FFF2-40B4-BE49-F238E27FC236}">
                <a16:creationId xmlns:a16="http://schemas.microsoft.com/office/drawing/2014/main" id="{F691321D-5797-4914-A5E4-C873FCC9E69F}"/>
              </a:ext>
            </a:extLst>
          </p:cNvPr>
          <p:cNvSpPr>
            <a:spLocks noGrp="1"/>
          </p:cNvSpPr>
          <p:nvPr>
            <p:ph type="title"/>
          </p:nvPr>
        </p:nvSpPr>
        <p:spPr>
          <a:xfrm>
            <a:off x="855159" y="-5172"/>
            <a:ext cx="10515600" cy="1325563"/>
          </a:xfrm>
        </p:spPr>
        <p:txBody>
          <a:bodyPr>
            <a:normAutofit/>
          </a:bodyPr>
          <a:lstStyle/>
          <a:p>
            <a:r>
              <a:rPr lang="en-US" dirty="0"/>
              <a:t>Estimated dynamic range of measuring sidechain packing comparing to </a:t>
            </a:r>
            <a:r>
              <a:rPr lang="en-US" dirty="0" err="1"/>
              <a:t>GpA</a:t>
            </a:r>
            <a:endParaRPr lang="en-US" dirty="0"/>
          </a:p>
        </p:txBody>
      </p:sp>
    </p:spTree>
    <p:extLst>
      <p:ext uri="{BB962C8B-B14F-4D97-AF65-F5344CB8AC3E}">
        <p14:creationId xmlns:p14="http://schemas.microsoft.com/office/powerpoint/2010/main" val="5043095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1618-E905-4C99-BA1E-ACA60FB56455}"/>
              </a:ext>
            </a:extLst>
          </p:cNvPr>
          <p:cNvSpPr>
            <a:spLocks noGrp="1"/>
          </p:cNvSpPr>
          <p:nvPr>
            <p:ph type="title"/>
          </p:nvPr>
        </p:nvSpPr>
        <p:spPr/>
        <p:txBody>
          <a:bodyPr>
            <a:normAutofit fontScale="90000"/>
          </a:bodyPr>
          <a:lstStyle/>
          <a:p>
            <a:r>
              <a:rPr lang="en-US" dirty="0"/>
              <a:t>Previous research: Predicted energies of structures correlate to dimerization propensity</a:t>
            </a:r>
          </a:p>
        </p:txBody>
      </p:sp>
      <p:sp>
        <p:nvSpPr>
          <p:cNvPr id="5" name="TextBox 4">
            <a:extLst>
              <a:ext uri="{FF2B5EF4-FFF2-40B4-BE49-F238E27FC236}">
                <a16:creationId xmlns:a16="http://schemas.microsoft.com/office/drawing/2014/main" id="{E54D7501-D7B4-4929-AB14-B28DA4D919A5}"/>
              </a:ext>
            </a:extLst>
          </p:cNvPr>
          <p:cNvSpPr txBox="1"/>
          <p:nvPr/>
        </p:nvSpPr>
        <p:spPr>
          <a:xfrm>
            <a:off x="8948106" y="6169484"/>
            <a:ext cx="2996631"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b="0" i="0" u="none" strike="noStrike" kern="1200" cap="none" dirty="0">
                <a:ln>
                  <a:noFill/>
                </a:ln>
                <a:latin typeface="Liberation Sans" pitchFamily="18"/>
                <a:ea typeface="Noto Sans CJK SC Regular" pitchFamily="2"/>
                <a:cs typeface="FreeSans" pitchFamily="2"/>
              </a:rPr>
              <a:t>Adapted from Anderson </a:t>
            </a:r>
            <a:r>
              <a:rPr lang="en-US" sz="1200" b="0" i="1" u="none" strike="noStrike" kern="1200" cap="none" dirty="0">
                <a:ln>
                  <a:noFill/>
                </a:ln>
                <a:latin typeface="Liberation Sans" pitchFamily="18"/>
                <a:ea typeface="Noto Sans CJK SC Regular" pitchFamily="2"/>
                <a:cs typeface="FreeSans" pitchFamily="2"/>
              </a:rPr>
              <a:t>et al. JACS </a:t>
            </a:r>
            <a:r>
              <a:rPr lang="en-US" sz="1200" b="0" i="0" u="none" strike="noStrike" kern="1200" cap="none" dirty="0">
                <a:ln>
                  <a:noFill/>
                </a:ln>
                <a:latin typeface="Liberation Sans" pitchFamily="18"/>
                <a:ea typeface="Noto Sans CJK SC Regular" pitchFamily="2"/>
                <a:cs typeface="FreeSans" pitchFamily="2"/>
              </a:rPr>
              <a:t>2017</a:t>
            </a:r>
          </a:p>
        </p:txBody>
      </p:sp>
      <p:sp>
        <p:nvSpPr>
          <p:cNvPr id="19" name="Slide Number Placeholder 18">
            <a:extLst>
              <a:ext uri="{FF2B5EF4-FFF2-40B4-BE49-F238E27FC236}">
                <a16:creationId xmlns:a16="http://schemas.microsoft.com/office/drawing/2014/main" id="{04AE078F-F140-4A2F-ABE9-540A9B95BE50}"/>
              </a:ext>
            </a:extLst>
          </p:cNvPr>
          <p:cNvSpPr>
            <a:spLocks noGrp="1"/>
          </p:cNvSpPr>
          <p:nvPr>
            <p:ph type="sldNum" sz="quarter" idx="12"/>
          </p:nvPr>
        </p:nvSpPr>
        <p:spPr/>
        <p:txBody>
          <a:bodyPr/>
          <a:lstStyle/>
          <a:p>
            <a:fld id="{5CB23740-0A07-4BC6-91B8-16E408126341}" type="slidenum">
              <a:rPr lang="en-US" smtClean="0"/>
              <a:t>179</a:t>
            </a:fld>
            <a:endParaRPr lang="en-US"/>
          </a:p>
        </p:txBody>
      </p:sp>
      <p:pic>
        <p:nvPicPr>
          <p:cNvPr id="14" name="Picture 13">
            <a:extLst>
              <a:ext uri="{FF2B5EF4-FFF2-40B4-BE49-F238E27FC236}">
                <a16:creationId xmlns:a16="http://schemas.microsoft.com/office/drawing/2014/main" id="{13DF8D88-45EE-4524-A12D-874601ACFFFB}"/>
              </a:ext>
            </a:extLst>
          </p:cNvPr>
          <p:cNvPicPr>
            <a:picLocks noChangeAspect="1"/>
          </p:cNvPicPr>
          <p:nvPr/>
        </p:nvPicPr>
        <p:blipFill rotWithShape="1">
          <a:blip r:embed="rId3"/>
          <a:srcRect t="13056" r="15865" b="45901"/>
          <a:stretch/>
        </p:blipFill>
        <p:spPr>
          <a:xfrm>
            <a:off x="0" y="2513179"/>
            <a:ext cx="12049948" cy="2646948"/>
          </a:xfrm>
          <a:prstGeom prst="rect">
            <a:avLst/>
          </a:prstGeom>
        </p:spPr>
      </p:pic>
    </p:spTree>
    <p:extLst>
      <p:ext uri="{BB962C8B-B14F-4D97-AF65-F5344CB8AC3E}">
        <p14:creationId xmlns:p14="http://schemas.microsoft.com/office/powerpoint/2010/main" val="2477885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B5A1-FF26-4E7D-930F-DEDB07B95C3D}"/>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18</a:t>
            </a:fld>
            <a:endParaRPr lang="en-US"/>
          </a:p>
        </p:txBody>
      </p:sp>
      <p:grpSp>
        <p:nvGrpSpPr>
          <p:cNvPr id="11" name="Group 10">
            <a:extLst>
              <a:ext uri="{FF2B5EF4-FFF2-40B4-BE49-F238E27FC236}">
                <a16:creationId xmlns:a16="http://schemas.microsoft.com/office/drawing/2014/main" id="{025C5AF3-A5F3-458F-BBB9-ECB176E01084}"/>
              </a:ext>
            </a:extLst>
          </p:cNvPr>
          <p:cNvGrpSpPr/>
          <p:nvPr/>
        </p:nvGrpSpPr>
        <p:grpSpPr>
          <a:xfrm>
            <a:off x="3090621" y="1484961"/>
            <a:ext cx="5519979" cy="4451372"/>
            <a:chOff x="3419484" y="2374965"/>
            <a:chExt cx="4753433" cy="3801998"/>
          </a:xfrm>
        </p:grpSpPr>
        <p:pic>
          <p:nvPicPr>
            <p:cNvPr id="7" name="Picture 6">
              <a:extLst>
                <a:ext uri="{FF2B5EF4-FFF2-40B4-BE49-F238E27FC236}">
                  <a16:creationId xmlns:a16="http://schemas.microsoft.com/office/drawing/2014/main" id="{4BEAF672-0971-4275-97E4-2FE17638A37E}"/>
                </a:ext>
              </a:extLst>
            </p:cNvPr>
            <p:cNvPicPr>
              <a:picLocks noChangeAspect="1"/>
            </p:cNvPicPr>
            <p:nvPr/>
          </p:nvPicPr>
          <p:blipFill>
            <a:blip r:embed="rId3"/>
            <a:stretch>
              <a:fillRect/>
            </a:stretch>
          </p:blipFill>
          <p:spPr>
            <a:xfrm>
              <a:off x="3580597" y="2761949"/>
              <a:ext cx="4592320" cy="3415014"/>
            </a:xfrm>
            <a:prstGeom prst="rect">
              <a:avLst/>
            </a:prstGeom>
          </p:spPr>
        </p:pic>
        <p:sp>
          <p:nvSpPr>
            <p:cNvPr id="8" name="Rectangle 7">
              <a:extLst>
                <a:ext uri="{FF2B5EF4-FFF2-40B4-BE49-F238E27FC236}">
                  <a16:creationId xmlns:a16="http://schemas.microsoft.com/office/drawing/2014/main" id="{B46B44F9-280D-40AE-96FE-E1AFC588810E}"/>
                </a:ext>
              </a:extLst>
            </p:cNvPr>
            <p:cNvSpPr/>
            <p:nvPr/>
          </p:nvSpPr>
          <p:spPr>
            <a:xfrm>
              <a:off x="3419484" y="4030673"/>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F3C0CC-27A1-477F-A4FA-1523EB5C1E7E}"/>
                </a:ext>
              </a:extLst>
            </p:cNvPr>
            <p:cNvSpPr/>
            <p:nvPr/>
          </p:nvSpPr>
          <p:spPr>
            <a:xfrm rot="19581744">
              <a:off x="6378313" y="2732444"/>
              <a:ext cx="530423" cy="619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86B779-2133-42A4-A58F-FF4525095258}"/>
                </a:ext>
              </a:extLst>
            </p:cNvPr>
            <p:cNvSpPr/>
            <p:nvPr/>
          </p:nvSpPr>
          <p:spPr>
            <a:xfrm>
              <a:off x="7464125" y="237496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45631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1618-E905-4C99-BA1E-ACA60FB56455}"/>
              </a:ext>
            </a:extLst>
          </p:cNvPr>
          <p:cNvSpPr>
            <a:spLocks noGrp="1"/>
          </p:cNvSpPr>
          <p:nvPr>
            <p:ph type="title"/>
          </p:nvPr>
        </p:nvSpPr>
        <p:spPr/>
        <p:txBody>
          <a:bodyPr>
            <a:normAutofit fontScale="90000"/>
          </a:bodyPr>
          <a:lstStyle/>
          <a:p>
            <a:r>
              <a:rPr lang="en-US" dirty="0"/>
              <a:t>Previous research: Predicted energies of structures correlate to dimerization propensity</a:t>
            </a:r>
          </a:p>
        </p:txBody>
      </p:sp>
      <p:sp>
        <p:nvSpPr>
          <p:cNvPr id="5" name="TextBox 4">
            <a:extLst>
              <a:ext uri="{FF2B5EF4-FFF2-40B4-BE49-F238E27FC236}">
                <a16:creationId xmlns:a16="http://schemas.microsoft.com/office/drawing/2014/main" id="{E54D7501-D7B4-4929-AB14-B28DA4D919A5}"/>
              </a:ext>
            </a:extLst>
          </p:cNvPr>
          <p:cNvSpPr txBox="1"/>
          <p:nvPr/>
        </p:nvSpPr>
        <p:spPr>
          <a:xfrm>
            <a:off x="8948106" y="6169484"/>
            <a:ext cx="2996631"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b="0" i="0" u="none" strike="noStrike" kern="1200" cap="none" dirty="0">
                <a:ln>
                  <a:noFill/>
                </a:ln>
                <a:latin typeface="Liberation Sans" pitchFamily="18"/>
                <a:ea typeface="Noto Sans CJK SC Regular" pitchFamily="2"/>
                <a:cs typeface="FreeSans" pitchFamily="2"/>
              </a:rPr>
              <a:t>Adapted from Anderson </a:t>
            </a:r>
            <a:r>
              <a:rPr lang="en-US" sz="1200" b="0" i="1" u="none" strike="noStrike" kern="1200" cap="none" dirty="0">
                <a:ln>
                  <a:noFill/>
                </a:ln>
                <a:latin typeface="Liberation Sans" pitchFamily="18"/>
                <a:ea typeface="Noto Sans CJK SC Regular" pitchFamily="2"/>
                <a:cs typeface="FreeSans" pitchFamily="2"/>
              </a:rPr>
              <a:t>et al. JACS </a:t>
            </a:r>
            <a:r>
              <a:rPr lang="en-US" sz="1200" b="0" i="0" u="none" strike="noStrike" kern="1200" cap="none" dirty="0">
                <a:ln>
                  <a:noFill/>
                </a:ln>
                <a:latin typeface="Liberation Sans" pitchFamily="18"/>
                <a:ea typeface="Noto Sans CJK SC Regular" pitchFamily="2"/>
                <a:cs typeface="FreeSans" pitchFamily="2"/>
              </a:rPr>
              <a:t>2017</a:t>
            </a:r>
          </a:p>
        </p:txBody>
      </p:sp>
      <p:sp>
        <p:nvSpPr>
          <p:cNvPr id="19" name="Slide Number Placeholder 18">
            <a:extLst>
              <a:ext uri="{FF2B5EF4-FFF2-40B4-BE49-F238E27FC236}">
                <a16:creationId xmlns:a16="http://schemas.microsoft.com/office/drawing/2014/main" id="{04AE078F-F140-4A2F-ABE9-540A9B95BE50}"/>
              </a:ext>
            </a:extLst>
          </p:cNvPr>
          <p:cNvSpPr>
            <a:spLocks noGrp="1"/>
          </p:cNvSpPr>
          <p:nvPr>
            <p:ph type="sldNum" sz="quarter" idx="12"/>
          </p:nvPr>
        </p:nvSpPr>
        <p:spPr/>
        <p:txBody>
          <a:bodyPr/>
          <a:lstStyle/>
          <a:p>
            <a:fld id="{5CB23740-0A07-4BC6-91B8-16E408126341}" type="slidenum">
              <a:rPr lang="en-US" smtClean="0"/>
              <a:t>180</a:t>
            </a:fld>
            <a:endParaRPr lang="en-US"/>
          </a:p>
        </p:txBody>
      </p:sp>
      <p:pic>
        <p:nvPicPr>
          <p:cNvPr id="14" name="Picture 13">
            <a:extLst>
              <a:ext uri="{FF2B5EF4-FFF2-40B4-BE49-F238E27FC236}">
                <a16:creationId xmlns:a16="http://schemas.microsoft.com/office/drawing/2014/main" id="{13DF8D88-45EE-4524-A12D-874601ACFFFB}"/>
              </a:ext>
            </a:extLst>
          </p:cNvPr>
          <p:cNvPicPr>
            <a:picLocks noChangeAspect="1"/>
          </p:cNvPicPr>
          <p:nvPr/>
        </p:nvPicPr>
        <p:blipFill rotWithShape="1">
          <a:blip r:embed="rId3"/>
          <a:srcRect t="13056" r="15865" b="45901"/>
          <a:stretch/>
        </p:blipFill>
        <p:spPr>
          <a:xfrm>
            <a:off x="0" y="2513179"/>
            <a:ext cx="12049948" cy="2646948"/>
          </a:xfrm>
          <a:prstGeom prst="rect">
            <a:avLst/>
          </a:prstGeom>
        </p:spPr>
      </p:pic>
      <p:sp>
        <p:nvSpPr>
          <p:cNvPr id="18" name="Rectangle 17">
            <a:extLst>
              <a:ext uri="{FF2B5EF4-FFF2-40B4-BE49-F238E27FC236}">
                <a16:creationId xmlns:a16="http://schemas.microsoft.com/office/drawing/2014/main" id="{87D4693E-9FC8-4E68-8796-C50F15069E6A}"/>
              </a:ext>
            </a:extLst>
          </p:cNvPr>
          <p:cNvSpPr/>
          <p:nvPr/>
        </p:nvSpPr>
        <p:spPr>
          <a:xfrm>
            <a:off x="177800" y="3947898"/>
            <a:ext cx="11728112" cy="8822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0357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FRET</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181</a:t>
            </a:fld>
            <a:endParaRPr lang="en-US"/>
          </a:p>
        </p:txBody>
      </p:sp>
    </p:spTree>
    <p:extLst>
      <p:ext uri="{BB962C8B-B14F-4D97-AF65-F5344CB8AC3E}">
        <p14:creationId xmlns:p14="http://schemas.microsoft.com/office/powerpoint/2010/main" val="13964805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0BAD3-611D-4E37-9901-1D991FBB3866}"/>
              </a:ext>
            </a:extLst>
          </p:cNvPr>
          <p:cNvSpPr>
            <a:spLocks noGrp="1"/>
          </p:cNvSpPr>
          <p:nvPr>
            <p:ph type="title"/>
          </p:nvPr>
        </p:nvSpPr>
        <p:spPr/>
        <p:txBody>
          <a:bodyPr/>
          <a:lstStyle/>
          <a:p>
            <a:r>
              <a:rPr lang="en-US" dirty="0"/>
              <a:t>Cy3 and Cy5 have limited spectral overlap</a:t>
            </a:r>
          </a:p>
        </p:txBody>
      </p:sp>
      <p:sp>
        <p:nvSpPr>
          <p:cNvPr id="4" name="Slide Number Placeholder 3">
            <a:extLst>
              <a:ext uri="{FF2B5EF4-FFF2-40B4-BE49-F238E27FC236}">
                <a16:creationId xmlns:a16="http://schemas.microsoft.com/office/drawing/2014/main" id="{E6432788-48F3-4D24-BE4F-013E97C3422E}"/>
              </a:ext>
            </a:extLst>
          </p:cNvPr>
          <p:cNvSpPr>
            <a:spLocks noGrp="1"/>
          </p:cNvSpPr>
          <p:nvPr>
            <p:ph type="sldNum" sz="quarter" idx="12"/>
          </p:nvPr>
        </p:nvSpPr>
        <p:spPr/>
        <p:txBody>
          <a:bodyPr/>
          <a:lstStyle/>
          <a:p>
            <a:fld id="{4E91C212-0822-4214-A666-CB9B8F88F3E1}" type="slidenum">
              <a:rPr lang="en-US" smtClean="0"/>
              <a:t>182</a:t>
            </a:fld>
            <a:endParaRPr lang="en-US"/>
          </a:p>
        </p:txBody>
      </p:sp>
      <p:pic>
        <p:nvPicPr>
          <p:cNvPr id="5" name="Picture 4" descr="See the source image">
            <a:extLst>
              <a:ext uri="{FF2B5EF4-FFF2-40B4-BE49-F238E27FC236}">
                <a16:creationId xmlns:a16="http://schemas.microsoft.com/office/drawing/2014/main" id="{2753E2F9-641D-411C-BCEA-538DD8356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436" y="2208423"/>
            <a:ext cx="5410978" cy="405823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See the source image">
            <a:extLst>
              <a:ext uri="{FF2B5EF4-FFF2-40B4-BE49-F238E27FC236}">
                <a16:creationId xmlns:a16="http://schemas.microsoft.com/office/drawing/2014/main" id="{7546B760-52FA-48CB-A6AF-813E20AC0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586" y="2546852"/>
            <a:ext cx="3414261"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457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F972EF-DE19-43B2-8DB8-1C520981FC05}"/>
              </a:ext>
            </a:extLst>
          </p:cNvPr>
          <p:cNvPicPr>
            <a:picLocks noChangeAspect="1"/>
          </p:cNvPicPr>
          <p:nvPr/>
        </p:nvPicPr>
        <p:blipFill rotWithShape="1">
          <a:blip r:embed="rId3">
            <a:extLst>
              <a:ext uri="{28A0092B-C50C-407E-A947-70E740481C1C}">
                <a14:useLocalDpi xmlns:a14="http://schemas.microsoft.com/office/drawing/2010/main" val="0"/>
              </a:ext>
            </a:extLst>
          </a:blip>
          <a:srcRect l="14431" t="15383" r="12205" b="17493"/>
          <a:stretch/>
        </p:blipFill>
        <p:spPr>
          <a:xfrm>
            <a:off x="2647067" y="1961145"/>
            <a:ext cx="6797842" cy="3862137"/>
          </a:xfrm>
          <a:prstGeom prst="rect">
            <a:avLst/>
          </a:prstGeom>
        </p:spPr>
      </p:pic>
      <p:sp>
        <p:nvSpPr>
          <p:cNvPr id="9" name="TextBox 8">
            <a:extLst>
              <a:ext uri="{FF2B5EF4-FFF2-40B4-BE49-F238E27FC236}">
                <a16:creationId xmlns:a16="http://schemas.microsoft.com/office/drawing/2014/main" id="{25F4051B-9870-43B2-8F62-17A5BE07A73C}"/>
              </a:ext>
            </a:extLst>
          </p:cNvPr>
          <p:cNvSpPr txBox="1"/>
          <p:nvPr/>
        </p:nvSpPr>
        <p:spPr>
          <a:xfrm>
            <a:off x="3865952" y="2291348"/>
            <a:ext cx="633462" cy="369332"/>
          </a:xfrm>
          <a:prstGeom prst="rect">
            <a:avLst/>
          </a:prstGeom>
          <a:noFill/>
        </p:spPr>
        <p:txBody>
          <a:bodyPr wrap="square" rtlCol="0">
            <a:spAutoFit/>
          </a:bodyPr>
          <a:lstStyle/>
          <a:p>
            <a:r>
              <a:rPr lang="en-US" dirty="0"/>
              <a:t>D</a:t>
            </a:r>
          </a:p>
        </p:txBody>
      </p:sp>
      <p:sp>
        <p:nvSpPr>
          <p:cNvPr id="10" name="TextBox 9">
            <a:extLst>
              <a:ext uri="{FF2B5EF4-FFF2-40B4-BE49-F238E27FC236}">
                <a16:creationId xmlns:a16="http://schemas.microsoft.com/office/drawing/2014/main" id="{64DBAF7A-2F09-49C3-B27B-748069468EFB}"/>
              </a:ext>
            </a:extLst>
          </p:cNvPr>
          <p:cNvSpPr txBox="1"/>
          <p:nvPr/>
        </p:nvSpPr>
        <p:spPr>
          <a:xfrm>
            <a:off x="5460654" y="2285702"/>
            <a:ext cx="633462" cy="369332"/>
          </a:xfrm>
          <a:prstGeom prst="rect">
            <a:avLst/>
          </a:prstGeom>
          <a:noFill/>
        </p:spPr>
        <p:txBody>
          <a:bodyPr wrap="square" rtlCol="0">
            <a:spAutoFit/>
          </a:bodyPr>
          <a:lstStyle/>
          <a:p>
            <a:r>
              <a:rPr lang="en-US" dirty="0"/>
              <a:t>A</a:t>
            </a:r>
          </a:p>
        </p:txBody>
      </p:sp>
      <p:sp>
        <p:nvSpPr>
          <p:cNvPr id="13" name="Slide Number Placeholder 12">
            <a:extLst>
              <a:ext uri="{FF2B5EF4-FFF2-40B4-BE49-F238E27FC236}">
                <a16:creationId xmlns:a16="http://schemas.microsoft.com/office/drawing/2014/main" id="{1F405CD8-8EB5-4D4F-86D5-06BED7435BF9}"/>
              </a:ext>
            </a:extLst>
          </p:cNvPr>
          <p:cNvSpPr>
            <a:spLocks noGrp="1"/>
          </p:cNvSpPr>
          <p:nvPr>
            <p:ph type="sldNum" sz="quarter" idx="12"/>
          </p:nvPr>
        </p:nvSpPr>
        <p:spPr/>
        <p:txBody>
          <a:bodyPr/>
          <a:lstStyle/>
          <a:p>
            <a:fld id="{5CB23740-0A07-4BC6-91B8-16E408126341}" type="slidenum">
              <a:rPr lang="en-US" smtClean="0"/>
              <a:t>183</a:t>
            </a:fld>
            <a:endParaRPr lang="en-US"/>
          </a:p>
        </p:txBody>
      </p:sp>
      <p:sp>
        <p:nvSpPr>
          <p:cNvPr id="11" name="Title 1">
            <a:extLst>
              <a:ext uri="{FF2B5EF4-FFF2-40B4-BE49-F238E27FC236}">
                <a16:creationId xmlns:a16="http://schemas.microsoft.com/office/drawing/2014/main" id="{A4502F04-7590-43A3-BD53-C52BAB32AFF8}"/>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7" name="Rectangle 6">
            <a:extLst>
              <a:ext uri="{FF2B5EF4-FFF2-40B4-BE49-F238E27FC236}">
                <a16:creationId xmlns:a16="http://schemas.microsoft.com/office/drawing/2014/main" id="{69D44EF9-9359-4A13-BD34-E631CC15F065}"/>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Tree>
    <p:extLst>
      <p:ext uri="{BB962C8B-B14F-4D97-AF65-F5344CB8AC3E}">
        <p14:creationId xmlns:p14="http://schemas.microsoft.com/office/powerpoint/2010/main" val="34985882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184</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Tree>
    <p:extLst>
      <p:ext uri="{BB962C8B-B14F-4D97-AF65-F5344CB8AC3E}">
        <p14:creationId xmlns:p14="http://schemas.microsoft.com/office/powerpoint/2010/main" val="36154944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185</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0" name="TextBox 19">
            <a:extLst>
              <a:ext uri="{FF2B5EF4-FFF2-40B4-BE49-F238E27FC236}">
                <a16:creationId xmlns:a16="http://schemas.microsoft.com/office/drawing/2014/main" id="{B8F66F90-C583-4DD1-A8C3-2ACF0B8D25FE}"/>
              </a:ext>
            </a:extLst>
          </p:cNvPr>
          <p:cNvSpPr txBox="1"/>
          <p:nvPr/>
        </p:nvSpPr>
        <p:spPr>
          <a:xfrm>
            <a:off x="3836580" y="2852408"/>
            <a:ext cx="2586789" cy="646331"/>
          </a:xfrm>
          <a:prstGeom prst="rect">
            <a:avLst/>
          </a:prstGeom>
          <a:noFill/>
        </p:spPr>
        <p:txBody>
          <a:bodyPr wrap="square" rtlCol="0">
            <a:spAutoFit/>
          </a:bodyPr>
          <a:lstStyle/>
          <a:p>
            <a:pPr algn="ctr"/>
            <a:r>
              <a:rPr lang="en-US" dirty="0"/>
              <a:t>Extract from membrane into detergent</a:t>
            </a:r>
          </a:p>
        </p:txBody>
      </p:sp>
      <p:sp>
        <p:nvSpPr>
          <p:cNvPr id="25" name="Oval 24">
            <a:extLst>
              <a:ext uri="{FF2B5EF4-FFF2-40B4-BE49-F238E27FC236}">
                <a16:creationId xmlns:a16="http://schemas.microsoft.com/office/drawing/2014/main" id="{D4178E3C-502D-4518-91E8-24F25B288CEB}"/>
              </a:ext>
            </a:extLst>
          </p:cNvPr>
          <p:cNvSpPr/>
          <p:nvPr/>
        </p:nvSpPr>
        <p:spPr>
          <a:xfrm>
            <a:off x="7135129" y="3368394"/>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E06B4E4-223D-4A6B-B90B-B5003CC298AC}"/>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995905" y="3015631"/>
            <a:ext cx="666776" cy="1325563"/>
          </a:xfrm>
          <a:prstGeom prst="rect">
            <a:avLst/>
          </a:prstGeom>
        </p:spPr>
      </p:pic>
      <p:cxnSp>
        <p:nvCxnSpPr>
          <p:cNvPr id="28" name="Straight Arrow Connector 27">
            <a:extLst>
              <a:ext uri="{FF2B5EF4-FFF2-40B4-BE49-F238E27FC236}">
                <a16:creationId xmlns:a16="http://schemas.microsoft.com/office/drawing/2014/main" id="{977898F9-6395-413D-9A19-5C64FA6AFCC2}"/>
              </a:ext>
            </a:extLst>
          </p:cNvPr>
          <p:cNvCxnSpPr/>
          <p:nvPr/>
        </p:nvCxnSpPr>
        <p:spPr>
          <a:xfrm>
            <a:off x="4110791" y="3678413"/>
            <a:ext cx="2081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0" name="TextBox 29">
            <a:extLst>
              <a:ext uri="{FF2B5EF4-FFF2-40B4-BE49-F238E27FC236}">
                <a16:creationId xmlns:a16="http://schemas.microsoft.com/office/drawing/2014/main" id="{4352C3C3-D449-402B-850F-F62A82ADAA79}"/>
              </a:ext>
            </a:extLst>
          </p:cNvPr>
          <p:cNvSpPr txBox="1"/>
          <p:nvPr/>
        </p:nvSpPr>
        <p:spPr>
          <a:xfrm>
            <a:off x="6625875" y="4500942"/>
            <a:ext cx="1400418" cy="923330"/>
          </a:xfrm>
          <a:prstGeom prst="rect">
            <a:avLst/>
          </a:prstGeom>
          <a:noFill/>
        </p:spPr>
        <p:txBody>
          <a:bodyPr wrap="square" rtlCol="0">
            <a:spAutoFit/>
          </a:bodyPr>
          <a:lstStyle/>
          <a:p>
            <a:pPr algn="ctr"/>
            <a:r>
              <a:rPr lang="en-US" b="1" dirty="0"/>
              <a:t>Protein in detergent micelle</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Tree>
    <p:extLst>
      <p:ext uri="{BB962C8B-B14F-4D97-AF65-F5344CB8AC3E}">
        <p14:creationId xmlns:p14="http://schemas.microsoft.com/office/powerpoint/2010/main" val="355732053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52961FB-BC86-4667-A86A-13AB71EDD482}"/>
              </a:ext>
            </a:extLst>
          </p:cNvPr>
          <p:cNvSpPr/>
          <p:nvPr/>
        </p:nvSpPr>
        <p:spPr>
          <a:xfrm>
            <a:off x="10096043"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D9C01A-52A5-4F21-841D-795E3818B8A9}"/>
              </a:ext>
            </a:extLst>
          </p:cNvPr>
          <p:cNvSpPr/>
          <p:nvPr/>
        </p:nvSpPr>
        <p:spPr>
          <a:xfrm>
            <a:off x="10085158"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186</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0" name="TextBox 19">
            <a:extLst>
              <a:ext uri="{FF2B5EF4-FFF2-40B4-BE49-F238E27FC236}">
                <a16:creationId xmlns:a16="http://schemas.microsoft.com/office/drawing/2014/main" id="{B8F66F90-C583-4DD1-A8C3-2ACF0B8D25FE}"/>
              </a:ext>
            </a:extLst>
          </p:cNvPr>
          <p:cNvSpPr txBox="1"/>
          <p:nvPr/>
        </p:nvSpPr>
        <p:spPr>
          <a:xfrm>
            <a:off x="3836580" y="2852408"/>
            <a:ext cx="2586789" cy="646331"/>
          </a:xfrm>
          <a:prstGeom prst="rect">
            <a:avLst/>
          </a:prstGeom>
          <a:noFill/>
        </p:spPr>
        <p:txBody>
          <a:bodyPr wrap="square" rtlCol="0">
            <a:spAutoFit/>
          </a:bodyPr>
          <a:lstStyle/>
          <a:p>
            <a:pPr algn="ctr"/>
            <a:r>
              <a:rPr lang="en-US" dirty="0"/>
              <a:t>Extract from membrane into detergent</a:t>
            </a:r>
          </a:p>
        </p:txBody>
      </p:sp>
      <p:sp>
        <p:nvSpPr>
          <p:cNvPr id="25" name="Oval 24">
            <a:extLst>
              <a:ext uri="{FF2B5EF4-FFF2-40B4-BE49-F238E27FC236}">
                <a16:creationId xmlns:a16="http://schemas.microsoft.com/office/drawing/2014/main" id="{D4178E3C-502D-4518-91E8-24F25B288CEB}"/>
              </a:ext>
            </a:extLst>
          </p:cNvPr>
          <p:cNvSpPr/>
          <p:nvPr/>
        </p:nvSpPr>
        <p:spPr>
          <a:xfrm>
            <a:off x="7135129" y="3368394"/>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E06B4E4-223D-4A6B-B90B-B5003CC298AC}"/>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995905" y="3015631"/>
            <a:ext cx="666776" cy="1325563"/>
          </a:xfrm>
          <a:prstGeom prst="rect">
            <a:avLst/>
          </a:prstGeom>
        </p:spPr>
      </p:pic>
      <p:cxnSp>
        <p:nvCxnSpPr>
          <p:cNvPr id="28" name="Straight Arrow Connector 27">
            <a:extLst>
              <a:ext uri="{FF2B5EF4-FFF2-40B4-BE49-F238E27FC236}">
                <a16:creationId xmlns:a16="http://schemas.microsoft.com/office/drawing/2014/main" id="{977898F9-6395-413D-9A19-5C64FA6AFCC2}"/>
              </a:ext>
            </a:extLst>
          </p:cNvPr>
          <p:cNvCxnSpPr/>
          <p:nvPr/>
        </p:nvCxnSpPr>
        <p:spPr>
          <a:xfrm>
            <a:off x="4110791" y="3678413"/>
            <a:ext cx="2081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0" name="TextBox 29">
            <a:extLst>
              <a:ext uri="{FF2B5EF4-FFF2-40B4-BE49-F238E27FC236}">
                <a16:creationId xmlns:a16="http://schemas.microsoft.com/office/drawing/2014/main" id="{4352C3C3-D449-402B-850F-F62A82ADAA79}"/>
              </a:ext>
            </a:extLst>
          </p:cNvPr>
          <p:cNvSpPr txBox="1"/>
          <p:nvPr/>
        </p:nvSpPr>
        <p:spPr>
          <a:xfrm>
            <a:off x="6625875" y="4500942"/>
            <a:ext cx="1400418" cy="923330"/>
          </a:xfrm>
          <a:prstGeom prst="rect">
            <a:avLst/>
          </a:prstGeom>
          <a:noFill/>
        </p:spPr>
        <p:txBody>
          <a:bodyPr wrap="square" rtlCol="0">
            <a:spAutoFit/>
          </a:bodyPr>
          <a:lstStyle/>
          <a:p>
            <a:pPr algn="ctr"/>
            <a:r>
              <a:rPr lang="en-US" b="1" dirty="0"/>
              <a:t>Protein in detergent micelle</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pic>
        <p:nvPicPr>
          <p:cNvPr id="17" name="Picture 16">
            <a:extLst>
              <a:ext uri="{FF2B5EF4-FFF2-40B4-BE49-F238E27FC236}">
                <a16:creationId xmlns:a16="http://schemas.microsoft.com/office/drawing/2014/main" id="{8096BAAD-AAF2-4AA9-A12C-A9EE08B82C48}"/>
              </a:ext>
            </a:extLst>
          </p:cNvPr>
          <p:cNvPicPr>
            <a:picLocks noChangeAspect="1"/>
          </p:cNvPicPr>
          <p:nvPr/>
        </p:nvPicPr>
        <p:blipFill rotWithShape="1">
          <a:blip r:embed="rId4">
            <a:extLst>
              <a:ext uri="{28A0092B-C50C-407E-A947-70E740481C1C}">
                <a14:useLocalDpi xmlns:a14="http://schemas.microsoft.com/office/drawing/2010/main" val="0"/>
              </a:ext>
            </a:extLst>
          </a:blip>
          <a:srcRect t="14194" b="17449"/>
          <a:stretch/>
        </p:blipFill>
        <p:spPr>
          <a:xfrm>
            <a:off x="9976181" y="2026327"/>
            <a:ext cx="630875" cy="1513279"/>
          </a:xfrm>
          <a:prstGeom prst="rect">
            <a:avLst/>
          </a:prstGeom>
        </p:spPr>
      </p:pic>
      <p:pic>
        <p:nvPicPr>
          <p:cNvPr id="18" name="Picture 17">
            <a:extLst>
              <a:ext uri="{FF2B5EF4-FFF2-40B4-BE49-F238E27FC236}">
                <a16:creationId xmlns:a16="http://schemas.microsoft.com/office/drawing/2014/main" id="{F81916CA-A53B-40C9-ADF0-A9A855BE5EBE}"/>
              </a:ext>
            </a:extLst>
          </p:cNvPr>
          <p:cNvPicPr>
            <a:picLocks noChangeAspect="1"/>
          </p:cNvPicPr>
          <p:nvPr/>
        </p:nvPicPr>
        <p:blipFill rotWithShape="1">
          <a:blip r:embed="rId5">
            <a:extLst>
              <a:ext uri="{28A0092B-C50C-407E-A947-70E740481C1C}">
                <a14:useLocalDpi xmlns:a14="http://schemas.microsoft.com/office/drawing/2010/main" val="0"/>
              </a:ext>
            </a:extLst>
          </a:blip>
          <a:srcRect t="14562" b="17082"/>
          <a:stretch/>
        </p:blipFill>
        <p:spPr>
          <a:xfrm>
            <a:off x="9949701" y="4109284"/>
            <a:ext cx="668157" cy="1602706"/>
          </a:xfrm>
          <a:prstGeom prst="rect">
            <a:avLst/>
          </a:prstGeom>
        </p:spPr>
      </p:pic>
      <p:cxnSp>
        <p:nvCxnSpPr>
          <p:cNvPr id="31" name="Straight Arrow Connector 30">
            <a:extLst>
              <a:ext uri="{FF2B5EF4-FFF2-40B4-BE49-F238E27FC236}">
                <a16:creationId xmlns:a16="http://schemas.microsoft.com/office/drawing/2014/main" id="{CC8007BF-6E05-4DA1-A26D-60ADDA5F74E4}"/>
              </a:ext>
            </a:extLst>
          </p:cNvPr>
          <p:cNvCxnSpPr/>
          <p:nvPr/>
        </p:nvCxnSpPr>
        <p:spPr>
          <a:xfrm flipV="1">
            <a:off x="8241626" y="2843683"/>
            <a:ext cx="1419726" cy="68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E13F2B-B9B5-491A-9729-EA24667D8661}"/>
              </a:ext>
            </a:extLst>
          </p:cNvPr>
          <p:cNvCxnSpPr>
            <a:cxnSpLocks/>
          </p:cNvCxnSpPr>
          <p:nvPr/>
        </p:nvCxnSpPr>
        <p:spPr>
          <a:xfrm>
            <a:off x="8239120" y="4145421"/>
            <a:ext cx="1270996" cy="84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9283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187</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457262" y="3933415"/>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655963" y="3900667"/>
            <a:ext cx="668157" cy="1602706"/>
          </a:xfrm>
          <a:prstGeom prst="rect">
            <a:avLst/>
          </a:prstGeom>
        </p:spPr>
      </p:pic>
    </p:spTree>
    <p:extLst>
      <p:ext uri="{BB962C8B-B14F-4D97-AF65-F5344CB8AC3E}">
        <p14:creationId xmlns:p14="http://schemas.microsoft.com/office/powerpoint/2010/main" val="198358630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188</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0" name="Oval 19">
            <a:extLst>
              <a:ext uri="{FF2B5EF4-FFF2-40B4-BE49-F238E27FC236}">
                <a16:creationId xmlns:a16="http://schemas.microsoft.com/office/drawing/2014/main" id="{4345D35B-5209-42A7-BD54-7147391F78A4}"/>
              </a:ext>
            </a:extLst>
          </p:cNvPr>
          <p:cNvSpPr/>
          <p:nvPr/>
        </p:nvSpPr>
        <p:spPr>
          <a:xfrm>
            <a:off x="8882243" y="2345533"/>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90B67D-D5C5-4EF2-A839-EA885FDC1B08}"/>
              </a:ext>
            </a:extLst>
          </p:cNvPr>
          <p:cNvSpPr/>
          <p:nvPr/>
        </p:nvSpPr>
        <p:spPr>
          <a:xfrm>
            <a:off x="9679499" y="394276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C99670-DA01-4F1B-A9FB-6963E63CE607}"/>
              </a:ext>
            </a:extLst>
          </p:cNvPr>
          <p:cNvSpPr/>
          <p:nvPr/>
        </p:nvSpPr>
        <p:spPr>
          <a:xfrm>
            <a:off x="7762297" y="3539606"/>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C58EF-F72A-441F-8760-047D505E61D1}"/>
              </a:ext>
            </a:extLst>
          </p:cNvPr>
          <p:cNvSpPr/>
          <p:nvPr/>
        </p:nvSpPr>
        <p:spPr>
          <a:xfrm>
            <a:off x="8918428" y="530127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568F42-D0E4-44AD-80AE-BC6324B4F095}"/>
              </a:ext>
            </a:extLst>
          </p:cNvPr>
          <p:cNvSpPr/>
          <p:nvPr/>
        </p:nvSpPr>
        <p:spPr>
          <a:xfrm>
            <a:off x="7523618" y="211744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F4E21E-1E20-4FC5-B6A4-6DCB01862A80}"/>
              </a:ext>
            </a:extLst>
          </p:cNvPr>
          <p:cNvSpPr/>
          <p:nvPr/>
        </p:nvSpPr>
        <p:spPr>
          <a:xfrm>
            <a:off x="7261711" y="5162485"/>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2FF4C81-C1BD-4515-8EC4-A0A322CA1613}"/>
              </a:ext>
            </a:extLst>
          </p:cNvPr>
          <p:cNvCxnSpPr/>
          <p:nvPr/>
        </p:nvCxnSpPr>
        <p:spPr>
          <a:xfrm>
            <a:off x="7107131" y="2026327"/>
            <a:ext cx="0" cy="3978625"/>
          </a:xfrm>
          <a:prstGeom prst="line">
            <a:avLst/>
          </a:prstGeom>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457262" y="3933415"/>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655963" y="3900667"/>
            <a:ext cx="668157" cy="1602706"/>
          </a:xfrm>
          <a:prstGeom prst="rect">
            <a:avLst/>
          </a:prstGeom>
        </p:spPr>
      </p:pic>
      <p:pic>
        <p:nvPicPr>
          <p:cNvPr id="36" name="Picture 35">
            <a:extLst>
              <a:ext uri="{FF2B5EF4-FFF2-40B4-BE49-F238E27FC236}">
                <a16:creationId xmlns:a16="http://schemas.microsoft.com/office/drawing/2014/main" id="{105D709E-F928-4E9F-803B-C11958937C0B}"/>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9133544" y="1461587"/>
            <a:ext cx="630875" cy="1513279"/>
          </a:xfrm>
          <a:prstGeom prst="rect">
            <a:avLst/>
          </a:prstGeom>
        </p:spPr>
      </p:pic>
      <p:pic>
        <p:nvPicPr>
          <p:cNvPr id="37" name="Picture 36">
            <a:extLst>
              <a:ext uri="{FF2B5EF4-FFF2-40B4-BE49-F238E27FC236}">
                <a16:creationId xmlns:a16="http://schemas.microsoft.com/office/drawing/2014/main" id="{3A40E400-EBE8-464B-9106-89F9DBDF3A85}"/>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7467506" y="4212050"/>
            <a:ext cx="630875" cy="1513279"/>
          </a:xfrm>
          <a:prstGeom prst="rect">
            <a:avLst/>
          </a:prstGeom>
        </p:spPr>
      </p:pic>
      <p:pic>
        <p:nvPicPr>
          <p:cNvPr id="43" name="Picture 42">
            <a:extLst>
              <a:ext uri="{FF2B5EF4-FFF2-40B4-BE49-F238E27FC236}">
                <a16:creationId xmlns:a16="http://schemas.microsoft.com/office/drawing/2014/main" id="{C8C1C84A-34F8-4990-BDEB-4E8F9875B4FC}"/>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875137" y="2817733"/>
            <a:ext cx="668157" cy="1602706"/>
          </a:xfrm>
          <a:prstGeom prst="rect">
            <a:avLst/>
          </a:prstGeom>
        </p:spPr>
      </p:pic>
      <p:pic>
        <p:nvPicPr>
          <p:cNvPr id="44" name="Picture 43">
            <a:extLst>
              <a:ext uri="{FF2B5EF4-FFF2-40B4-BE49-F238E27FC236}">
                <a16:creationId xmlns:a16="http://schemas.microsoft.com/office/drawing/2014/main" id="{9D4FCA06-BD5C-4CD6-A578-499F7D8ECC0F}"/>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133544" y="4226105"/>
            <a:ext cx="668157" cy="1602706"/>
          </a:xfrm>
          <a:prstGeom prst="rect">
            <a:avLst/>
          </a:prstGeom>
        </p:spPr>
      </p:pic>
    </p:spTree>
    <p:extLst>
      <p:ext uri="{BB962C8B-B14F-4D97-AF65-F5344CB8AC3E}">
        <p14:creationId xmlns:p14="http://schemas.microsoft.com/office/powerpoint/2010/main" val="14872669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189</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We expect flipping to occur randomly</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0" name="Oval 19">
            <a:extLst>
              <a:ext uri="{FF2B5EF4-FFF2-40B4-BE49-F238E27FC236}">
                <a16:creationId xmlns:a16="http://schemas.microsoft.com/office/drawing/2014/main" id="{4345D35B-5209-42A7-BD54-7147391F78A4}"/>
              </a:ext>
            </a:extLst>
          </p:cNvPr>
          <p:cNvSpPr/>
          <p:nvPr/>
        </p:nvSpPr>
        <p:spPr>
          <a:xfrm>
            <a:off x="8882243" y="2345533"/>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90B67D-D5C5-4EF2-A839-EA885FDC1B08}"/>
              </a:ext>
            </a:extLst>
          </p:cNvPr>
          <p:cNvSpPr/>
          <p:nvPr/>
        </p:nvSpPr>
        <p:spPr>
          <a:xfrm>
            <a:off x="9679499" y="394276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C99670-DA01-4F1B-A9FB-6963E63CE607}"/>
              </a:ext>
            </a:extLst>
          </p:cNvPr>
          <p:cNvSpPr/>
          <p:nvPr/>
        </p:nvSpPr>
        <p:spPr>
          <a:xfrm>
            <a:off x="7762297" y="3539606"/>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C58EF-F72A-441F-8760-047D505E61D1}"/>
              </a:ext>
            </a:extLst>
          </p:cNvPr>
          <p:cNvSpPr/>
          <p:nvPr/>
        </p:nvSpPr>
        <p:spPr>
          <a:xfrm>
            <a:off x="8918428" y="530127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568F42-D0E4-44AD-80AE-BC6324B4F095}"/>
              </a:ext>
            </a:extLst>
          </p:cNvPr>
          <p:cNvSpPr/>
          <p:nvPr/>
        </p:nvSpPr>
        <p:spPr>
          <a:xfrm>
            <a:off x="7523618" y="211744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F4E21E-1E20-4FC5-B6A4-6DCB01862A80}"/>
              </a:ext>
            </a:extLst>
          </p:cNvPr>
          <p:cNvSpPr/>
          <p:nvPr/>
        </p:nvSpPr>
        <p:spPr>
          <a:xfrm>
            <a:off x="7261711" y="5162485"/>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2FF4C81-C1BD-4515-8EC4-A0A322CA1613}"/>
              </a:ext>
            </a:extLst>
          </p:cNvPr>
          <p:cNvCxnSpPr/>
          <p:nvPr/>
        </p:nvCxnSpPr>
        <p:spPr>
          <a:xfrm>
            <a:off x="7107131" y="2026327"/>
            <a:ext cx="0" cy="3978625"/>
          </a:xfrm>
          <a:prstGeom prst="line">
            <a:avLst/>
          </a:prstGeom>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9933710">
            <a:off x="5895556" y="4145073"/>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2276476">
            <a:off x="5667738" y="4097339"/>
            <a:ext cx="668157" cy="1602706"/>
          </a:xfrm>
          <a:prstGeom prst="rect">
            <a:avLst/>
          </a:prstGeom>
        </p:spPr>
      </p:pic>
      <p:pic>
        <p:nvPicPr>
          <p:cNvPr id="36" name="Picture 35">
            <a:extLst>
              <a:ext uri="{FF2B5EF4-FFF2-40B4-BE49-F238E27FC236}">
                <a16:creationId xmlns:a16="http://schemas.microsoft.com/office/drawing/2014/main" id="{105D709E-F928-4E9F-803B-C11958937C0B}"/>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10800000">
            <a:off x="9154076" y="1887332"/>
            <a:ext cx="630875" cy="1513279"/>
          </a:xfrm>
          <a:prstGeom prst="rect">
            <a:avLst/>
          </a:prstGeom>
        </p:spPr>
      </p:pic>
      <p:pic>
        <p:nvPicPr>
          <p:cNvPr id="37" name="Picture 36">
            <a:extLst>
              <a:ext uri="{FF2B5EF4-FFF2-40B4-BE49-F238E27FC236}">
                <a16:creationId xmlns:a16="http://schemas.microsoft.com/office/drawing/2014/main" id="{3A40E400-EBE8-464B-9106-89F9DBDF3A85}"/>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7467506" y="4212050"/>
            <a:ext cx="630875" cy="1513279"/>
          </a:xfrm>
          <a:prstGeom prst="rect">
            <a:avLst/>
          </a:prstGeom>
        </p:spPr>
      </p:pic>
      <p:pic>
        <p:nvPicPr>
          <p:cNvPr id="43" name="Picture 42">
            <a:extLst>
              <a:ext uri="{FF2B5EF4-FFF2-40B4-BE49-F238E27FC236}">
                <a16:creationId xmlns:a16="http://schemas.microsoft.com/office/drawing/2014/main" id="{C8C1C84A-34F8-4990-BDEB-4E8F9875B4FC}"/>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875137" y="2817733"/>
            <a:ext cx="668157" cy="1602706"/>
          </a:xfrm>
          <a:prstGeom prst="rect">
            <a:avLst/>
          </a:prstGeom>
        </p:spPr>
      </p:pic>
      <p:pic>
        <p:nvPicPr>
          <p:cNvPr id="44" name="Picture 43">
            <a:extLst>
              <a:ext uri="{FF2B5EF4-FFF2-40B4-BE49-F238E27FC236}">
                <a16:creationId xmlns:a16="http://schemas.microsoft.com/office/drawing/2014/main" id="{9D4FCA06-BD5C-4CD6-A578-499F7D8ECC0F}"/>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996733">
            <a:off x="9161692" y="4738637"/>
            <a:ext cx="668157" cy="1602706"/>
          </a:xfrm>
          <a:prstGeom prst="rect">
            <a:avLst/>
          </a:prstGeom>
        </p:spPr>
      </p:pic>
    </p:spTree>
    <p:extLst>
      <p:ext uri="{BB962C8B-B14F-4D97-AF65-F5344CB8AC3E}">
        <p14:creationId xmlns:p14="http://schemas.microsoft.com/office/powerpoint/2010/main" val="184851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19</a:t>
            </a:fld>
            <a:endParaRPr lang="en-US"/>
          </a:p>
        </p:txBody>
      </p:sp>
      <p:pic>
        <p:nvPicPr>
          <p:cNvPr id="10" name="Picture 9">
            <a:extLst>
              <a:ext uri="{FF2B5EF4-FFF2-40B4-BE49-F238E27FC236}">
                <a16:creationId xmlns:a16="http://schemas.microsoft.com/office/drawing/2014/main" id="{8BA1875F-A1EF-431A-98F0-83B6EFB6E8A0}"/>
              </a:ext>
            </a:extLst>
          </p:cNvPr>
          <p:cNvPicPr>
            <a:picLocks noChangeAspect="1"/>
          </p:cNvPicPr>
          <p:nvPr/>
        </p:nvPicPr>
        <p:blipFill>
          <a:blip r:embed="rId3"/>
          <a:stretch>
            <a:fillRect/>
          </a:stretch>
        </p:blipFill>
        <p:spPr>
          <a:xfrm>
            <a:off x="5603157" y="3255487"/>
            <a:ext cx="952499" cy="842962"/>
          </a:xfrm>
          <a:prstGeom prst="rect">
            <a:avLst/>
          </a:prstGeom>
        </p:spPr>
      </p:pic>
      <p:sp>
        <p:nvSpPr>
          <p:cNvPr id="9" name="Title 1">
            <a:extLst>
              <a:ext uri="{FF2B5EF4-FFF2-40B4-BE49-F238E27FC236}">
                <a16:creationId xmlns:a16="http://schemas.microsoft.com/office/drawing/2014/main" id="{3D6E60A9-14C0-6A28-E908-A7E7026E8DC1}"/>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pic>
        <p:nvPicPr>
          <p:cNvPr id="28" name="Picture 27" descr="A picture containing cable, connector&#10;&#10;Description automatically generated">
            <a:extLst>
              <a:ext uri="{FF2B5EF4-FFF2-40B4-BE49-F238E27FC236}">
                <a16:creationId xmlns:a16="http://schemas.microsoft.com/office/drawing/2014/main" id="{C653A362-2C87-A325-CDB4-ED8DD563432A}"/>
              </a:ext>
            </a:extLst>
          </p:cNvPr>
          <p:cNvPicPr>
            <a:picLocks noChangeAspect="1"/>
          </p:cNvPicPr>
          <p:nvPr/>
        </p:nvPicPr>
        <p:blipFill rotWithShape="1">
          <a:blip r:embed="rId4">
            <a:extLst>
              <a:ext uri="{28A0092B-C50C-407E-A947-70E740481C1C}">
                <a14:useLocalDpi xmlns:a14="http://schemas.microsoft.com/office/drawing/2010/main" val="0"/>
              </a:ext>
            </a:extLst>
          </a:blip>
          <a:srcRect l="30263" t="9951" r="29514" b="5418"/>
          <a:stretch/>
        </p:blipFill>
        <p:spPr>
          <a:xfrm>
            <a:off x="2330026" y="1510453"/>
            <a:ext cx="2018453" cy="4246881"/>
          </a:xfrm>
          <a:prstGeom prst="rect">
            <a:avLst/>
          </a:prstGeom>
        </p:spPr>
      </p:pic>
      <p:pic>
        <p:nvPicPr>
          <p:cNvPr id="31" name="Picture 30" descr="A picture containing light&#10;&#10;Description automatically generated">
            <a:extLst>
              <a:ext uri="{FF2B5EF4-FFF2-40B4-BE49-F238E27FC236}">
                <a16:creationId xmlns:a16="http://schemas.microsoft.com/office/drawing/2014/main" id="{CB768B92-46D0-C98E-2451-D97C5FAB11BF}"/>
              </a:ext>
            </a:extLst>
          </p:cNvPr>
          <p:cNvPicPr>
            <a:picLocks noChangeAspect="1"/>
          </p:cNvPicPr>
          <p:nvPr/>
        </p:nvPicPr>
        <p:blipFill rotWithShape="1">
          <a:blip r:embed="rId5">
            <a:extLst>
              <a:ext uri="{28A0092B-C50C-407E-A947-70E740481C1C}">
                <a14:useLocalDpi xmlns:a14="http://schemas.microsoft.com/office/drawing/2010/main" val="0"/>
              </a:ext>
            </a:extLst>
          </a:blip>
          <a:srcRect l="28111" t="9632" r="29161" b="4632"/>
          <a:stretch/>
        </p:blipFill>
        <p:spPr>
          <a:xfrm>
            <a:off x="7550574" y="1727197"/>
            <a:ext cx="2065867" cy="4145280"/>
          </a:xfrm>
          <a:prstGeom prst="rect">
            <a:avLst/>
          </a:prstGeom>
        </p:spPr>
      </p:pic>
    </p:spTree>
    <p:extLst>
      <p:ext uri="{BB962C8B-B14F-4D97-AF65-F5344CB8AC3E}">
        <p14:creationId xmlns:p14="http://schemas.microsoft.com/office/powerpoint/2010/main" val="1950184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190</a:t>
            </a:fld>
            <a:endParaRPr lang="en-US"/>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C2AD2869-4D4C-4534-B70F-7A8E2D4DB45B}"/>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pic>
        <p:nvPicPr>
          <p:cNvPr id="14" name="Picture 13">
            <a:extLst>
              <a:ext uri="{FF2B5EF4-FFF2-40B4-BE49-F238E27FC236}">
                <a16:creationId xmlns:a16="http://schemas.microsoft.com/office/drawing/2014/main" id="{56E8CAEE-D155-4196-BE0C-6CE7EC2721C5}"/>
              </a:ext>
            </a:extLst>
          </p:cNvPr>
          <p:cNvPicPr>
            <a:picLocks noChangeAspect="1"/>
          </p:cNvPicPr>
          <p:nvPr/>
        </p:nvPicPr>
        <p:blipFill rotWithShape="1">
          <a:blip r:embed="rId3"/>
          <a:srcRect l="6314" b="50715"/>
          <a:stretch/>
        </p:blipFill>
        <p:spPr>
          <a:xfrm>
            <a:off x="955343" y="1836963"/>
            <a:ext cx="4353963" cy="2296887"/>
          </a:xfrm>
          <a:prstGeom prst="rect">
            <a:avLst/>
          </a:prstGeom>
        </p:spPr>
      </p:pic>
    </p:spTree>
    <p:extLst>
      <p:ext uri="{BB962C8B-B14F-4D97-AF65-F5344CB8AC3E}">
        <p14:creationId xmlns:p14="http://schemas.microsoft.com/office/powerpoint/2010/main" val="16275678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191</a:t>
            </a:fld>
            <a:endParaRPr lang="en-US"/>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A1E39C1F-D51D-46A3-8A7F-FAC3BCB7B562}"/>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pic>
        <p:nvPicPr>
          <p:cNvPr id="14" name="Picture 13">
            <a:extLst>
              <a:ext uri="{FF2B5EF4-FFF2-40B4-BE49-F238E27FC236}">
                <a16:creationId xmlns:a16="http://schemas.microsoft.com/office/drawing/2014/main" id="{1C57DA48-F332-4943-93C3-6D8E307BF3B5}"/>
              </a:ext>
            </a:extLst>
          </p:cNvPr>
          <p:cNvPicPr>
            <a:picLocks noChangeAspect="1"/>
          </p:cNvPicPr>
          <p:nvPr/>
        </p:nvPicPr>
        <p:blipFill rotWithShape="1">
          <a:blip r:embed="rId3"/>
          <a:srcRect l="6314"/>
          <a:stretch/>
        </p:blipFill>
        <p:spPr>
          <a:xfrm>
            <a:off x="955343" y="1836963"/>
            <a:ext cx="4353963" cy="4660435"/>
          </a:xfrm>
          <a:prstGeom prst="rect">
            <a:avLst/>
          </a:prstGeom>
        </p:spPr>
      </p:pic>
    </p:spTree>
    <p:extLst>
      <p:ext uri="{BB962C8B-B14F-4D97-AF65-F5344CB8AC3E}">
        <p14:creationId xmlns:p14="http://schemas.microsoft.com/office/powerpoint/2010/main" val="42515494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192</a:t>
            </a:fld>
            <a:endParaRPr lang="en-US"/>
          </a:p>
        </p:txBody>
      </p:sp>
      <p:pic>
        <p:nvPicPr>
          <p:cNvPr id="5" name="Picture 4">
            <a:extLst>
              <a:ext uri="{FF2B5EF4-FFF2-40B4-BE49-F238E27FC236}">
                <a16:creationId xmlns:a16="http://schemas.microsoft.com/office/drawing/2014/main" id="{5E4A13AC-70B5-4128-9A21-C2B195800564}"/>
              </a:ext>
            </a:extLst>
          </p:cNvPr>
          <p:cNvPicPr>
            <a:picLocks noChangeAspect="1"/>
          </p:cNvPicPr>
          <p:nvPr/>
        </p:nvPicPr>
        <p:blipFill rotWithShape="1">
          <a:blip r:embed="rId3"/>
          <a:srcRect l="6314"/>
          <a:stretch/>
        </p:blipFill>
        <p:spPr>
          <a:xfrm>
            <a:off x="955343" y="1836963"/>
            <a:ext cx="4353963" cy="4660435"/>
          </a:xfrm>
          <a:prstGeom prst="rect">
            <a:avLst/>
          </a:prstGeom>
        </p:spPr>
      </p:pic>
      <p:pic>
        <p:nvPicPr>
          <p:cNvPr id="7" name="Picture 6">
            <a:extLst>
              <a:ext uri="{FF2B5EF4-FFF2-40B4-BE49-F238E27FC236}">
                <a16:creationId xmlns:a16="http://schemas.microsoft.com/office/drawing/2014/main" id="{A8FC9498-5B2F-442D-A3A9-ED300DC977A7}"/>
              </a:ext>
            </a:extLst>
          </p:cNvPr>
          <p:cNvPicPr>
            <a:picLocks noChangeAspect="1"/>
          </p:cNvPicPr>
          <p:nvPr/>
        </p:nvPicPr>
        <p:blipFill>
          <a:blip r:embed="rId4"/>
          <a:stretch>
            <a:fillRect/>
          </a:stretch>
        </p:blipFill>
        <p:spPr>
          <a:xfrm>
            <a:off x="6015569" y="1840964"/>
            <a:ext cx="4979002" cy="4979002"/>
          </a:xfrm>
          <a:prstGeom prst="rect">
            <a:avLst/>
          </a:prstGeom>
        </p:spPr>
      </p:pic>
      <p:pic>
        <p:nvPicPr>
          <p:cNvPr id="8" name="Picture 7">
            <a:extLst>
              <a:ext uri="{FF2B5EF4-FFF2-40B4-BE49-F238E27FC236}">
                <a16:creationId xmlns:a16="http://schemas.microsoft.com/office/drawing/2014/main" id="{9A91EFB9-F6DB-44B0-A900-1C74638F8990}"/>
              </a:ext>
            </a:extLst>
          </p:cNvPr>
          <p:cNvPicPr>
            <a:picLocks noChangeAspect="1"/>
          </p:cNvPicPr>
          <p:nvPr/>
        </p:nvPicPr>
        <p:blipFill>
          <a:blip r:embed="rId5"/>
          <a:stretch>
            <a:fillRect/>
          </a:stretch>
        </p:blipFill>
        <p:spPr>
          <a:xfrm>
            <a:off x="6806523" y="5320443"/>
            <a:ext cx="3789559" cy="503322"/>
          </a:xfrm>
          <a:prstGeom prst="rect">
            <a:avLst/>
          </a:prstGeom>
        </p:spPr>
      </p:pic>
      <p:sp>
        <p:nvSpPr>
          <p:cNvPr id="9" name="TextBox 8">
            <a:extLst>
              <a:ext uri="{FF2B5EF4-FFF2-40B4-BE49-F238E27FC236}">
                <a16:creationId xmlns:a16="http://schemas.microsoft.com/office/drawing/2014/main" id="{C916538F-F748-4DF5-8673-5CA3081B763A}"/>
              </a:ext>
            </a:extLst>
          </p:cNvPr>
          <p:cNvSpPr txBox="1"/>
          <p:nvPr/>
        </p:nvSpPr>
        <p:spPr>
          <a:xfrm>
            <a:off x="6905824" y="6174797"/>
            <a:ext cx="3690258" cy="369332"/>
          </a:xfrm>
          <a:prstGeom prst="rect">
            <a:avLst/>
          </a:prstGeom>
          <a:noFill/>
        </p:spPr>
        <p:txBody>
          <a:bodyPr wrap="square" rtlCol="0">
            <a:spAutoFit/>
          </a:bodyPr>
          <a:lstStyle/>
          <a:p>
            <a:r>
              <a:rPr lang="en-US" dirty="0"/>
              <a:t>Mole fraction (Protein/Detergent)</a:t>
            </a:r>
          </a:p>
        </p:txBody>
      </p:sp>
      <p:sp>
        <p:nvSpPr>
          <p:cNvPr id="10" name="TextBox 9">
            <a:extLst>
              <a:ext uri="{FF2B5EF4-FFF2-40B4-BE49-F238E27FC236}">
                <a16:creationId xmlns:a16="http://schemas.microsoft.com/office/drawing/2014/main" id="{DB1862E0-9753-4C18-9E8E-3544EF27A9AF}"/>
              </a:ext>
            </a:extLst>
          </p:cNvPr>
          <p:cNvSpPr txBox="1"/>
          <p:nvPr/>
        </p:nvSpPr>
        <p:spPr>
          <a:xfrm rot="16200000">
            <a:off x="4233380" y="4017502"/>
            <a:ext cx="3690258" cy="369332"/>
          </a:xfrm>
          <a:prstGeom prst="rect">
            <a:avLst/>
          </a:prstGeom>
          <a:noFill/>
        </p:spPr>
        <p:txBody>
          <a:bodyPr wrap="square" rtlCol="0">
            <a:spAutoFit/>
          </a:bodyPr>
          <a:lstStyle/>
          <a:p>
            <a:pPr algn="ctr"/>
            <a:r>
              <a:rPr lang="en-US" dirty="0"/>
              <a:t>F670</a:t>
            </a:r>
          </a:p>
        </p:txBody>
      </p:sp>
      <p:sp>
        <p:nvSpPr>
          <p:cNvPr id="11" name="TextBox 10">
            <a:extLst>
              <a:ext uri="{FF2B5EF4-FFF2-40B4-BE49-F238E27FC236}">
                <a16:creationId xmlns:a16="http://schemas.microsoft.com/office/drawing/2014/main" id="{40FDDAFD-8218-4AF9-8E88-8C833973DBDE}"/>
              </a:ext>
            </a:extLst>
          </p:cNvPr>
          <p:cNvSpPr txBox="1"/>
          <p:nvPr/>
        </p:nvSpPr>
        <p:spPr>
          <a:xfrm>
            <a:off x="6706579" y="1958596"/>
            <a:ext cx="4088747" cy="369332"/>
          </a:xfrm>
          <a:prstGeom prst="rect">
            <a:avLst/>
          </a:prstGeom>
          <a:noFill/>
        </p:spPr>
        <p:txBody>
          <a:bodyPr wrap="square" rtlCol="0">
            <a:spAutoFit/>
          </a:bodyPr>
          <a:lstStyle/>
          <a:p>
            <a:r>
              <a:rPr lang="en-US" dirty="0"/>
              <a:t>Calculating Free Energy from Acceptor</a:t>
            </a:r>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C229412C-CDCB-4213-B5E9-04FF634ABA89}"/>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Tree>
    <p:extLst>
      <p:ext uri="{BB962C8B-B14F-4D97-AF65-F5344CB8AC3E}">
        <p14:creationId xmlns:p14="http://schemas.microsoft.com/office/powerpoint/2010/main" val="36110895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C6FA-EDAB-4926-92F5-C5181C01869E}"/>
              </a:ext>
            </a:extLst>
          </p:cNvPr>
          <p:cNvSpPr>
            <a:spLocks noGrp="1"/>
          </p:cNvSpPr>
          <p:nvPr>
            <p:ph type="title"/>
          </p:nvPr>
        </p:nvSpPr>
        <p:spPr/>
        <p:txBody>
          <a:bodyPr/>
          <a:lstStyle/>
          <a:p>
            <a:r>
              <a:rPr lang="en-US" dirty="0"/>
              <a:t>Derivation of fit for FRET</a:t>
            </a:r>
          </a:p>
        </p:txBody>
      </p:sp>
      <p:sp>
        <p:nvSpPr>
          <p:cNvPr id="4" name="Slide Number Placeholder 3">
            <a:extLst>
              <a:ext uri="{FF2B5EF4-FFF2-40B4-BE49-F238E27FC236}">
                <a16:creationId xmlns:a16="http://schemas.microsoft.com/office/drawing/2014/main" id="{957DD542-ABA8-44A7-85D6-365E913018CF}"/>
              </a:ext>
            </a:extLst>
          </p:cNvPr>
          <p:cNvSpPr>
            <a:spLocks noGrp="1"/>
          </p:cNvSpPr>
          <p:nvPr>
            <p:ph type="sldNum" sz="quarter" idx="12"/>
          </p:nvPr>
        </p:nvSpPr>
        <p:spPr/>
        <p:txBody>
          <a:bodyPr/>
          <a:lstStyle/>
          <a:p>
            <a:fld id="{4E91C212-0822-4214-A666-CB9B8F88F3E1}" type="slidenum">
              <a:rPr lang="en-US" smtClean="0"/>
              <a:t>193</a:t>
            </a:fld>
            <a:endParaRPr lang="en-US"/>
          </a:p>
        </p:txBody>
      </p:sp>
      <p:pic>
        <p:nvPicPr>
          <p:cNvPr id="5" name="Picture 4">
            <a:extLst>
              <a:ext uri="{FF2B5EF4-FFF2-40B4-BE49-F238E27FC236}">
                <a16:creationId xmlns:a16="http://schemas.microsoft.com/office/drawing/2014/main" id="{3AEA7ADC-94A4-4D2B-977A-3D88C1A2DA73}"/>
              </a:ext>
            </a:extLst>
          </p:cNvPr>
          <p:cNvPicPr>
            <a:picLocks noChangeAspect="1"/>
          </p:cNvPicPr>
          <p:nvPr/>
        </p:nvPicPr>
        <p:blipFill>
          <a:blip r:embed="rId2"/>
          <a:stretch>
            <a:fillRect/>
          </a:stretch>
        </p:blipFill>
        <p:spPr>
          <a:xfrm>
            <a:off x="7301823" y="4717602"/>
            <a:ext cx="4476664" cy="59458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7028A8-3BC4-41C6-BD78-35A12DA09F02}"/>
                  </a:ext>
                </a:extLst>
              </p:cNvPr>
              <p:cNvSpPr txBox="1"/>
              <p:nvPr/>
            </p:nvSpPr>
            <p:spPr>
              <a:xfrm>
                <a:off x="691473" y="5528238"/>
                <a:ext cx="3737652"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670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num>
                        <m:den>
                          <m:r>
                            <a:rPr lang="en-US" b="0" i="1" smtClean="0">
                              <a:latin typeface="Cambria Math" panose="02040503050406030204" pitchFamily="18" charset="0"/>
                            </a:rPr>
                            <m:t>𝑇</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𝐷</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𝐷</m:t>
                          </m:r>
                        </m:sub>
                      </m:sSub>
                    </m:oMath>
                  </m:oMathPara>
                </a14:m>
                <a:endParaRPr lang="en-US" dirty="0"/>
              </a:p>
            </p:txBody>
          </p:sp>
        </mc:Choice>
        <mc:Fallback xmlns="">
          <p:sp>
            <p:nvSpPr>
              <p:cNvPr id="6" name="TextBox 5">
                <a:extLst>
                  <a:ext uri="{FF2B5EF4-FFF2-40B4-BE49-F238E27FC236}">
                    <a16:creationId xmlns:a16="http://schemas.microsoft.com/office/drawing/2014/main" id="{E87028A8-3BC4-41C6-BD78-35A12DA09F02}"/>
                  </a:ext>
                </a:extLst>
              </p:cNvPr>
              <p:cNvSpPr txBox="1">
                <a:spLocks noRot="1" noChangeAspect="1" noMove="1" noResize="1" noEditPoints="1" noAdjustHandles="1" noChangeArrowheads="1" noChangeShapeType="1" noTextEdit="1"/>
              </p:cNvSpPr>
              <p:nvPr/>
            </p:nvSpPr>
            <p:spPr>
              <a:xfrm>
                <a:off x="691473" y="5528238"/>
                <a:ext cx="3737652" cy="6347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CEF4C8-E96A-43DB-9A75-8364DE63CD0F}"/>
                  </a:ext>
                </a:extLst>
              </p:cNvPr>
              <p:cNvSpPr txBox="1"/>
              <p:nvPr/>
            </p:nvSpPr>
            <p:spPr>
              <a:xfrm>
                <a:off x="691473" y="4369205"/>
                <a:ext cx="3737652" cy="696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𝐷</m:t>
                                  </m:r>
                                </m:sub>
                                <m:sup>
                                  <m:r>
                                    <a:rPr lang="en-US" b="0" i="1" smtClean="0">
                                      <a:latin typeface="Cambria Math" panose="02040503050406030204" pitchFamily="18" charset="0"/>
                                    </a:rPr>
                                    <m:t>2</m:t>
                                  </m:r>
                                </m:sup>
                              </m:sSubSup>
                              <m:r>
                                <a:rPr lang="en-US" b="0" i="1" smtClean="0">
                                  <a:latin typeface="Cambria Math" panose="02040503050406030204" pitchFamily="18" charset="0"/>
                                </a:rPr>
                                <m:t>+8</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e>
                          </m:rad>
                        </m:num>
                        <m:den>
                          <m:r>
                            <a:rPr lang="en-US" b="0" i="1" smtClean="0">
                              <a:latin typeface="Cambria Math" panose="02040503050406030204" pitchFamily="18" charset="0"/>
                            </a:rPr>
                            <m:t>4</m:t>
                          </m:r>
                        </m:den>
                      </m:f>
                    </m:oMath>
                  </m:oMathPara>
                </a14:m>
                <a:endParaRPr lang="en-US" dirty="0"/>
              </a:p>
            </p:txBody>
          </p:sp>
        </mc:Choice>
        <mc:Fallback xmlns="">
          <p:sp>
            <p:nvSpPr>
              <p:cNvPr id="7" name="TextBox 6">
                <a:extLst>
                  <a:ext uri="{FF2B5EF4-FFF2-40B4-BE49-F238E27FC236}">
                    <a16:creationId xmlns:a16="http://schemas.microsoft.com/office/drawing/2014/main" id="{2BCEF4C8-E96A-43DB-9A75-8364DE63CD0F}"/>
                  </a:ext>
                </a:extLst>
              </p:cNvPr>
              <p:cNvSpPr txBox="1">
                <a:spLocks noRot="1" noChangeAspect="1" noMove="1" noResize="1" noEditPoints="1" noAdjustHandles="1" noChangeArrowheads="1" noChangeShapeType="1" noTextEdit="1"/>
              </p:cNvSpPr>
              <p:nvPr/>
            </p:nvSpPr>
            <p:spPr>
              <a:xfrm>
                <a:off x="691473" y="4369205"/>
                <a:ext cx="3737652" cy="6967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9DF7D4-D1F1-4519-86A9-6CB29A36EAC2}"/>
                  </a:ext>
                </a:extLst>
              </p:cNvPr>
              <p:cNvSpPr txBox="1"/>
              <p:nvPr/>
            </p:nvSpPr>
            <p:spPr>
              <a:xfrm>
                <a:off x="691473" y="3093908"/>
                <a:ext cx="4314825" cy="6701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𝑃𝑟𝑜𝑡𝑒𝑖𝑛</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𝐷𝑒𝑡𝑒𝑟𝑔𝑒𝑛𝑡</m:t>
                          </m:r>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𝑚𝑜𝑙𝑒</m:t>
                      </m:r>
                      <m:r>
                        <a:rPr lang="en-US" b="0" i="1" smtClean="0">
                          <a:latin typeface="Cambria Math" panose="02040503050406030204" pitchFamily="18" charset="0"/>
                        </a:rPr>
                        <m:t> </m:t>
                      </m:r>
                      <m:r>
                        <a:rPr lang="en-US" b="0" i="1" smtClean="0">
                          <a:latin typeface="Cambria Math" panose="02040503050406030204" pitchFamily="18" charset="0"/>
                        </a:rPr>
                        <m:t>𝑓𝑟𝑎𝑐𝑡𝑖𝑜𝑛</m:t>
                      </m:r>
                    </m:oMath>
                  </m:oMathPara>
                </a14:m>
                <a:endParaRPr lang="en-US" dirty="0"/>
              </a:p>
            </p:txBody>
          </p:sp>
        </mc:Choice>
        <mc:Fallback xmlns="">
          <p:sp>
            <p:nvSpPr>
              <p:cNvPr id="8" name="TextBox 7">
                <a:extLst>
                  <a:ext uri="{FF2B5EF4-FFF2-40B4-BE49-F238E27FC236}">
                    <a16:creationId xmlns:a16="http://schemas.microsoft.com/office/drawing/2014/main" id="{789DF7D4-D1F1-4519-86A9-6CB29A36EAC2}"/>
                  </a:ext>
                </a:extLst>
              </p:cNvPr>
              <p:cNvSpPr txBox="1">
                <a:spLocks noRot="1" noChangeAspect="1" noMove="1" noResize="1" noEditPoints="1" noAdjustHandles="1" noChangeArrowheads="1" noChangeShapeType="1" noTextEdit="1"/>
              </p:cNvSpPr>
              <p:nvPr/>
            </p:nvSpPr>
            <p:spPr>
              <a:xfrm>
                <a:off x="691473" y="3093908"/>
                <a:ext cx="4314825" cy="670183"/>
              </a:xfrm>
              <a:prstGeom prst="rect">
                <a:avLst/>
              </a:prstGeom>
              <a:blipFill>
                <a:blip r:embed="rId5"/>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28D80537-0EE1-4879-AFBD-ACE1838B3AD4}"/>
              </a:ext>
            </a:extLst>
          </p:cNvPr>
          <p:cNvSpPr/>
          <p:nvPr/>
        </p:nvSpPr>
        <p:spPr>
          <a:xfrm>
            <a:off x="4857750" y="4748604"/>
            <a:ext cx="1895475" cy="634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0665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CBC9-960F-4E2E-8113-07AF422EA2AB}"/>
              </a:ext>
            </a:extLst>
          </p:cNvPr>
          <p:cNvSpPr>
            <a:spLocks noGrp="1"/>
          </p:cNvSpPr>
          <p:nvPr>
            <p:ph type="title"/>
          </p:nvPr>
        </p:nvSpPr>
        <p:spPr/>
        <p:txBody>
          <a:bodyPr/>
          <a:lstStyle/>
          <a:p>
            <a:r>
              <a:rPr lang="en-US" dirty="0"/>
              <a:t>Add some slides here to explain the stuff Josh mentioned?</a:t>
            </a:r>
          </a:p>
        </p:txBody>
      </p:sp>
      <p:sp>
        <p:nvSpPr>
          <p:cNvPr id="3" name="Content Placeholder 2">
            <a:extLst>
              <a:ext uri="{FF2B5EF4-FFF2-40B4-BE49-F238E27FC236}">
                <a16:creationId xmlns:a16="http://schemas.microsoft.com/office/drawing/2014/main" id="{AB1E5ED5-29B8-473C-AC56-DFA44C0ADA06}"/>
              </a:ext>
            </a:extLst>
          </p:cNvPr>
          <p:cNvSpPr>
            <a:spLocks noGrp="1"/>
          </p:cNvSpPr>
          <p:nvPr>
            <p:ph idx="1"/>
          </p:nvPr>
        </p:nvSpPr>
        <p:spPr/>
        <p:txBody>
          <a:bodyPr>
            <a:normAutofit lnSpcReduction="10000"/>
          </a:bodyPr>
          <a:lstStyle/>
          <a:p>
            <a:r>
              <a:rPr lang="en-US" dirty="0"/>
              <a:t>Or just kind of big picture? Maybe know how to talk about some stuff (gating specifically? I feel like that’s the likely question to be asked)</a:t>
            </a:r>
          </a:p>
          <a:p>
            <a:pPr lvl="1"/>
            <a:r>
              <a:rPr lang="en-US" dirty="0"/>
              <a:t>Know how libraries are made: approximately 20000 sequences can be ordered, but the more sequences, the more difficult it is to clone</a:t>
            </a:r>
          </a:p>
          <a:p>
            <a:pPr lvl="2"/>
            <a:r>
              <a:rPr lang="en-US" dirty="0"/>
              <a:t>300 sequences in past segments that have been successfully cloned</a:t>
            </a:r>
          </a:p>
          <a:p>
            <a:pPr lvl="3"/>
            <a:r>
              <a:rPr lang="en-US" dirty="0"/>
              <a:t>With 10 controls in each</a:t>
            </a:r>
          </a:p>
          <a:p>
            <a:pPr lvl="4"/>
            <a:r>
              <a:rPr lang="en-US" dirty="0"/>
              <a:t>5 bins: x &lt;-30, -30&lt;x&lt;-25, -25&lt;x&lt;-20, -20&lt;x&lt;-15, -15&lt; x</a:t>
            </a:r>
          </a:p>
          <a:p>
            <a:pPr lvl="5"/>
            <a:r>
              <a:rPr lang="en-US" dirty="0"/>
              <a:t>50 sequences each, then 50 non-well designed sequences</a:t>
            </a:r>
          </a:p>
          <a:p>
            <a:pPr lvl="6"/>
            <a:r>
              <a:rPr lang="en-US" dirty="0"/>
              <a:t>How many cells need to be counted…?</a:t>
            </a:r>
          </a:p>
          <a:p>
            <a:pPr lvl="7"/>
            <a:r>
              <a:rPr lang="en-US" dirty="0"/>
              <a:t>Typically do around 5 million</a:t>
            </a:r>
          </a:p>
          <a:p>
            <a:pPr lvl="8"/>
            <a:r>
              <a:rPr lang="en-US" dirty="0"/>
              <a:t>8-10 hours</a:t>
            </a:r>
          </a:p>
          <a:p>
            <a:pPr lvl="1"/>
            <a:r>
              <a:rPr lang="en-US" dirty="0"/>
              <a:t>I think at the very least explain some of what I can do with my sequences</a:t>
            </a:r>
          </a:p>
          <a:p>
            <a:pPr lvl="2"/>
            <a:r>
              <a:rPr lang="en-US" dirty="0"/>
              <a:t>Shuffle mutants</a:t>
            </a:r>
          </a:p>
        </p:txBody>
      </p:sp>
      <p:sp>
        <p:nvSpPr>
          <p:cNvPr id="4" name="Slide Number Placeholder 3">
            <a:extLst>
              <a:ext uri="{FF2B5EF4-FFF2-40B4-BE49-F238E27FC236}">
                <a16:creationId xmlns:a16="http://schemas.microsoft.com/office/drawing/2014/main" id="{0963D238-071D-4F06-BDED-E2B0203AEACE}"/>
              </a:ext>
            </a:extLst>
          </p:cNvPr>
          <p:cNvSpPr>
            <a:spLocks noGrp="1"/>
          </p:cNvSpPr>
          <p:nvPr>
            <p:ph type="sldNum" sz="quarter" idx="12"/>
          </p:nvPr>
        </p:nvSpPr>
        <p:spPr/>
        <p:txBody>
          <a:bodyPr/>
          <a:lstStyle/>
          <a:p>
            <a:fld id="{9B82FBD2-BAA9-4702-AF2F-778E64D3E821}" type="slidenum">
              <a:rPr lang="en-US" smtClean="0"/>
              <a:t>194</a:t>
            </a:fld>
            <a:endParaRPr lang="en-US"/>
          </a:p>
        </p:txBody>
      </p:sp>
    </p:spTree>
    <p:extLst>
      <p:ext uri="{BB962C8B-B14F-4D97-AF65-F5344CB8AC3E}">
        <p14:creationId xmlns:p14="http://schemas.microsoft.com/office/powerpoint/2010/main" val="5016398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5316D-1E20-4073-9BD2-0DC31D55A692}"/>
              </a:ext>
            </a:extLst>
          </p:cNvPr>
          <p:cNvSpPr>
            <a:spLocks noGrp="1"/>
          </p:cNvSpPr>
          <p:nvPr>
            <p:ph type="title"/>
          </p:nvPr>
        </p:nvSpPr>
        <p:spPr/>
        <p:txBody>
          <a:bodyPr/>
          <a:lstStyle/>
          <a:p>
            <a:r>
              <a:rPr lang="en-US" dirty="0"/>
              <a:t>Extract helix-helix interactions within the PDB</a:t>
            </a:r>
          </a:p>
        </p:txBody>
      </p:sp>
      <p:sp>
        <p:nvSpPr>
          <p:cNvPr id="4" name="Slide Number Placeholder 3">
            <a:extLst>
              <a:ext uri="{FF2B5EF4-FFF2-40B4-BE49-F238E27FC236}">
                <a16:creationId xmlns:a16="http://schemas.microsoft.com/office/drawing/2014/main" id="{30F378F0-D5D1-4734-AD38-9EBF2EC6A78F}"/>
              </a:ext>
            </a:extLst>
          </p:cNvPr>
          <p:cNvSpPr>
            <a:spLocks noGrp="1"/>
          </p:cNvSpPr>
          <p:nvPr>
            <p:ph type="sldNum" sz="quarter" idx="12"/>
          </p:nvPr>
        </p:nvSpPr>
        <p:spPr/>
        <p:txBody>
          <a:bodyPr/>
          <a:lstStyle/>
          <a:p>
            <a:fld id="{4E91C212-0822-4214-A666-CB9B8F88F3E1}" type="slidenum">
              <a:rPr lang="en-US" smtClean="0"/>
              <a:t>195</a:t>
            </a:fld>
            <a:endParaRPr lang="en-US"/>
          </a:p>
        </p:txBody>
      </p:sp>
      <p:pic>
        <p:nvPicPr>
          <p:cNvPr id="5" name="Picture 4">
            <a:extLst>
              <a:ext uri="{FF2B5EF4-FFF2-40B4-BE49-F238E27FC236}">
                <a16:creationId xmlns:a16="http://schemas.microsoft.com/office/drawing/2014/main" id="{8EF6A2EA-7DA2-4160-B96B-ADA9F00EDDA2}"/>
              </a:ext>
            </a:extLst>
          </p:cNvPr>
          <p:cNvPicPr>
            <a:picLocks noChangeAspect="1"/>
          </p:cNvPicPr>
          <p:nvPr/>
        </p:nvPicPr>
        <p:blipFill rotWithShape="1">
          <a:blip r:embed="rId3">
            <a:extLst>
              <a:ext uri="{28A0092B-C50C-407E-A947-70E740481C1C}">
                <a14:useLocalDpi xmlns:a14="http://schemas.microsoft.com/office/drawing/2010/main" val="0"/>
              </a:ext>
            </a:extLst>
          </a:blip>
          <a:srcRect l="25036" r="9370"/>
          <a:stretch/>
        </p:blipFill>
        <p:spPr>
          <a:xfrm>
            <a:off x="3387091" y="1411924"/>
            <a:ext cx="5223509" cy="5076744"/>
          </a:xfrm>
          <a:prstGeom prst="rect">
            <a:avLst/>
          </a:prstGeom>
        </p:spPr>
      </p:pic>
    </p:spTree>
    <p:extLst>
      <p:ext uri="{BB962C8B-B14F-4D97-AF65-F5344CB8AC3E}">
        <p14:creationId xmlns:p14="http://schemas.microsoft.com/office/powerpoint/2010/main" val="2609759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22559" y="365125"/>
            <a:ext cx="11817927" cy="1325563"/>
          </a:xfrm>
        </p:spPr>
        <p:txBody>
          <a:bodyPr>
            <a:normAutofit/>
          </a:bodyPr>
          <a:lstStyle/>
          <a:p>
            <a:r>
              <a:rPr lang="en-US" dirty="0"/>
              <a:t>Membrane proteins are essential to everyday life</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2</a:t>
            </a:fld>
            <a:endParaRPr lang="en-US" dirty="0"/>
          </a:p>
        </p:txBody>
      </p:sp>
      <p:sp>
        <p:nvSpPr>
          <p:cNvPr id="12" name="TextBox 11">
            <a:extLst>
              <a:ext uri="{FF2B5EF4-FFF2-40B4-BE49-F238E27FC236}">
                <a16:creationId xmlns:a16="http://schemas.microsoft.com/office/drawing/2014/main" id="{9074FC0B-39E9-40A2-8C93-C274CBBC0F19}"/>
              </a:ext>
            </a:extLst>
          </p:cNvPr>
          <p:cNvSpPr txBox="1"/>
          <p:nvPr/>
        </p:nvSpPr>
        <p:spPr>
          <a:xfrm>
            <a:off x="1873187" y="4991100"/>
            <a:ext cx="1321516" cy="923330"/>
          </a:xfrm>
          <a:prstGeom prst="rect">
            <a:avLst/>
          </a:prstGeom>
          <a:noFill/>
        </p:spPr>
        <p:txBody>
          <a:bodyPr wrap="none" rtlCol="0">
            <a:spAutoFit/>
          </a:bodyPr>
          <a:lstStyle/>
          <a:p>
            <a:pPr algn="ctr"/>
            <a:r>
              <a:rPr lang="en-US" dirty="0"/>
              <a:t>Rhodopsin</a:t>
            </a:r>
          </a:p>
          <a:p>
            <a:pPr algn="ctr"/>
            <a:r>
              <a:rPr lang="en-US" dirty="0"/>
              <a:t>GPCR family</a:t>
            </a:r>
          </a:p>
          <a:p>
            <a:pPr algn="ctr"/>
            <a:r>
              <a:rPr lang="en-US" dirty="0"/>
              <a:t>Vision</a:t>
            </a:r>
          </a:p>
        </p:txBody>
      </p:sp>
      <p:sp>
        <p:nvSpPr>
          <p:cNvPr id="15" name="TextBox 14">
            <a:extLst>
              <a:ext uri="{FF2B5EF4-FFF2-40B4-BE49-F238E27FC236}">
                <a16:creationId xmlns:a16="http://schemas.microsoft.com/office/drawing/2014/main" id="{FC171E1D-81C2-4E43-843D-175CB21E0EFC}"/>
              </a:ext>
            </a:extLst>
          </p:cNvPr>
          <p:cNvSpPr txBox="1"/>
          <p:nvPr/>
        </p:nvSpPr>
        <p:spPr>
          <a:xfrm>
            <a:off x="5086121" y="4991100"/>
            <a:ext cx="2126159" cy="923330"/>
          </a:xfrm>
          <a:prstGeom prst="rect">
            <a:avLst/>
          </a:prstGeom>
          <a:noFill/>
        </p:spPr>
        <p:txBody>
          <a:bodyPr wrap="none" rtlCol="0">
            <a:spAutoFit/>
          </a:bodyPr>
          <a:lstStyle/>
          <a:p>
            <a:pPr algn="ctr"/>
            <a:r>
              <a:rPr lang="en-US" dirty="0"/>
              <a:t>Na</a:t>
            </a:r>
            <a:r>
              <a:rPr lang="en-US" baseline="30000" dirty="0"/>
              <a:t>+</a:t>
            </a:r>
            <a:r>
              <a:rPr lang="en-US" dirty="0"/>
              <a:t>-K</a:t>
            </a:r>
            <a:r>
              <a:rPr lang="en-US" baseline="30000" dirty="0"/>
              <a:t>+</a:t>
            </a:r>
            <a:r>
              <a:rPr lang="en-US" dirty="0"/>
              <a:t> Pump</a:t>
            </a:r>
          </a:p>
          <a:p>
            <a:pPr algn="ctr"/>
            <a:r>
              <a:rPr lang="en-US" dirty="0"/>
              <a:t>Enzymes</a:t>
            </a:r>
          </a:p>
          <a:p>
            <a:pPr algn="ctr"/>
            <a:r>
              <a:rPr lang="en-US" dirty="0"/>
              <a:t>Membrane potential</a:t>
            </a:r>
          </a:p>
        </p:txBody>
      </p:sp>
      <p:sp>
        <p:nvSpPr>
          <p:cNvPr id="16" name="TextBox 15">
            <a:extLst>
              <a:ext uri="{FF2B5EF4-FFF2-40B4-BE49-F238E27FC236}">
                <a16:creationId xmlns:a16="http://schemas.microsoft.com/office/drawing/2014/main" id="{708792D2-CF74-4615-A6F2-7A8A8BADEAAD}"/>
              </a:ext>
            </a:extLst>
          </p:cNvPr>
          <p:cNvSpPr txBox="1"/>
          <p:nvPr/>
        </p:nvSpPr>
        <p:spPr>
          <a:xfrm>
            <a:off x="8080951" y="4982082"/>
            <a:ext cx="3434850" cy="923330"/>
          </a:xfrm>
          <a:prstGeom prst="rect">
            <a:avLst/>
          </a:prstGeom>
          <a:noFill/>
        </p:spPr>
        <p:txBody>
          <a:bodyPr wrap="none" rtlCol="0">
            <a:spAutoFit/>
          </a:bodyPr>
          <a:lstStyle/>
          <a:p>
            <a:pPr algn="ctr"/>
            <a:r>
              <a:rPr lang="en-US" dirty="0"/>
              <a:t>Epidermal Growth Factor Receptor</a:t>
            </a:r>
          </a:p>
          <a:p>
            <a:pPr algn="ctr"/>
            <a:r>
              <a:rPr lang="en-US" dirty="0"/>
              <a:t>RTK family</a:t>
            </a:r>
          </a:p>
          <a:p>
            <a:pPr algn="ctr"/>
            <a:r>
              <a:rPr lang="en-US" dirty="0"/>
              <a:t>Signal transduction</a:t>
            </a:r>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25F220-2397-4F98-9850-EE54D3F43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5" y="1685925"/>
            <a:ext cx="3162300" cy="3162300"/>
          </a:xfrm>
          <a:prstGeom prst="rect">
            <a:avLst/>
          </a:prstGeom>
        </p:spPr>
      </p:pic>
      <p:pic>
        <p:nvPicPr>
          <p:cNvPr id="9" name="Picture 8">
            <a:extLst>
              <a:ext uri="{FF2B5EF4-FFF2-40B4-BE49-F238E27FC236}">
                <a16:creationId xmlns:a16="http://schemas.microsoft.com/office/drawing/2014/main" id="{20A0492F-54DC-41D1-A448-2E1C14237F55}"/>
              </a:ext>
            </a:extLst>
          </p:cNvPr>
          <p:cNvPicPr>
            <a:picLocks noChangeAspect="1"/>
          </p:cNvPicPr>
          <p:nvPr/>
        </p:nvPicPr>
        <p:blipFill rotWithShape="1">
          <a:blip r:embed="rId4">
            <a:extLst>
              <a:ext uri="{28A0092B-C50C-407E-A947-70E740481C1C}">
                <a14:useLocalDpi xmlns:a14="http://schemas.microsoft.com/office/drawing/2010/main" val="0"/>
              </a:ext>
            </a:extLst>
          </a:blip>
          <a:srcRect b="46310"/>
          <a:stretch/>
        </p:blipFill>
        <p:spPr>
          <a:xfrm>
            <a:off x="2903299" y="1182469"/>
            <a:ext cx="7000856" cy="3758764"/>
          </a:xfrm>
          <a:prstGeom prst="rect">
            <a:avLst/>
          </a:prstGeom>
        </p:spPr>
      </p:pic>
      <p:pic>
        <p:nvPicPr>
          <p:cNvPr id="11" name="Picture 10">
            <a:extLst>
              <a:ext uri="{FF2B5EF4-FFF2-40B4-BE49-F238E27FC236}">
                <a16:creationId xmlns:a16="http://schemas.microsoft.com/office/drawing/2014/main" id="{3862DE53-D097-4E4C-89D1-BBBC4557C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206" y="1247775"/>
            <a:ext cx="4038600" cy="4038600"/>
          </a:xfrm>
          <a:prstGeom prst="rect">
            <a:avLst/>
          </a:prstGeom>
        </p:spPr>
      </p:pic>
    </p:spTree>
    <p:extLst>
      <p:ext uri="{BB962C8B-B14F-4D97-AF65-F5344CB8AC3E}">
        <p14:creationId xmlns:p14="http://schemas.microsoft.com/office/powerpoint/2010/main" val="1307782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20</a:t>
            </a:fld>
            <a:endParaRPr lang="en-US"/>
          </a:p>
        </p:txBody>
      </p:sp>
      <p:pic>
        <p:nvPicPr>
          <p:cNvPr id="10" name="Picture 9">
            <a:extLst>
              <a:ext uri="{FF2B5EF4-FFF2-40B4-BE49-F238E27FC236}">
                <a16:creationId xmlns:a16="http://schemas.microsoft.com/office/drawing/2014/main" id="{8BA1875F-A1EF-431A-98F0-83B6EFB6E8A0}"/>
              </a:ext>
            </a:extLst>
          </p:cNvPr>
          <p:cNvPicPr>
            <a:picLocks noChangeAspect="1"/>
          </p:cNvPicPr>
          <p:nvPr/>
        </p:nvPicPr>
        <p:blipFill>
          <a:blip r:embed="rId3"/>
          <a:stretch>
            <a:fillRect/>
          </a:stretch>
        </p:blipFill>
        <p:spPr>
          <a:xfrm>
            <a:off x="5603157" y="3255487"/>
            <a:ext cx="952499" cy="842962"/>
          </a:xfrm>
          <a:prstGeom prst="rect">
            <a:avLst/>
          </a:prstGeom>
        </p:spPr>
      </p:pic>
      <p:sp>
        <p:nvSpPr>
          <p:cNvPr id="9" name="Title 1">
            <a:extLst>
              <a:ext uri="{FF2B5EF4-FFF2-40B4-BE49-F238E27FC236}">
                <a16:creationId xmlns:a16="http://schemas.microsoft.com/office/drawing/2014/main" id="{3D6E60A9-14C0-6A28-E908-A7E7026E8DC1}"/>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pic>
        <p:nvPicPr>
          <p:cNvPr id="26" name="Picture 25">
            <a:extLst>
              <a:ext uri="{FF2B5EF4-FFF2-40B4-BE49-F238E27FC236}">
                <a16:creationId xmlns:a16="http://schemas.microsoft.com/office/drawing/2014/main" id="{58331F31-7ABB-3C2A-7488-55ED384E743E}"/>
              </a:ext>
            </a:extLst>
          </p:cNvPr>
          <p:cNvPicPr>
            <a:picLocks noChangeAspect="1"/>
          </p:cNvPicPr>
          <p:nvPr/>
        </p:nvPicPr>
        <p:blipFill rotWithShape="1">
          <a:blip r:embed="rId4">
            <a:extLst>
              <a:ext uri="{28A0092B-C50C-407E-A947-70E740481C1C}">
                <a14:useLocalDpi xmlns:a14="http://schemas.microsoft.com/office/drawing/2010/main" val="0"/>
              </a:ext>
            </a:extLst>
          </a:blip>
          <a:srcRect l="25308" t="10793" r="24958" b="4030"/>
          <a:stretch/>
        </p:blipFill>
        <p:spPr>
          <a:xfrm>
            <a:off x="7416800" y="1781386"/>
            <a:ext cx="2404533" cy="4118187"/>
          </a:xfrm>
          <a:prstGeom prst="rect">
            <a:avLst/>
          </a:prstGeom>
        </p:spPr>
      </p:pic>
      <p:pic>
        <p:nvPicPr>
          <p:cNvPr id="2" name="Picture 1">
            <a:extLst>
              <a:ext uri="{FF2B5EF4-FFF2-40B4-BE49-F238E27FC236}">
                <a16:creationId xmlns:a16="http://schemas.microsoft.com/office/drawing/2014/main" id="{2ACE1532-AF0F-D1F2-097D-6AAB9347E40C}"/>
              </a:ext>
            </a:extLst>
          </p:cNvPr>
          <p:cNvPicPr>
            <a:picLocks noChangeAspect="1"/>
          </p:cNvPicPr>
          <p:nvPr/>
        </p:nvPicPr>
        <p:blipFill rotWithShape="1">
          <a:blip r:embed="rId5">
            <a:extLst>
              <a:ext uri="{28A0092B-C50C-407E-A947-70E740481C1C}">
                <a14:useLocalDpi xmlns:a14="http://schemas.microsoft.com/office/drawing/2010/main" val="0"/>
              </a:ext>
            </a:extLst>
          </a:blip>
          <a:srcRect l="29705" t="8024" r="28857" b="3650"/>
          <a:stretch/>
        </p:blipFill>
        <p:spPr>
          <a:xfrm>
            <a:off x="2302936" y="1412530"/>
            <a:ext cx="2079414" cy="4432284"/>
          </a:xfrm>
          <a:prstGeom prst="rect">
            <a:avLst/>
          </a:prstGeom>
        </p:spPr>
      </p:pic>
    </p:spTree>
    <p:extLst>
      <p:ext uri="{BB962C8B-B14F-4D97-AF65-F5344CB8AC3E}">
        <p14:creationId xmlns:p14="http://schemas.microsoft.com/office/powerpoint/2010/main" val="4131392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978-E654-46FB-A8A1-53C31E7CB576}"/>
              </a:ext>
            </a:extLst>
          </p:cNvPr>
          <p:cNvSpPr>
            <a:spLocks noGrp="1"/>
          </p:cNvSpPr>
          <p:nvPr>
            <p:ph type="title"/>
          </p:nvPr>
        </p:nvSpPr>
        <p:spPr/>
        <p:txBody>
          <a:bodyPr/>
          <a:lstStyle/>
          <a:p>
            <a:r>
              <a:rPr lang="en-US" dirty="0"/>
              <a:t>Use design algorithms on these geometries to get a variety of packed structures</a:t>
            </a:r>
          </a:p>
        </p:txBody>
      </p:sp>
      <p:sp>
        <p:nvSpPr>
          <p:cNvPr id="4" name="Slide Number Placeholder 3">
            <a:extLst>
              <a:ext uri="{FF2B5EF4-FFF2-40B4-BE49-F238E27FC236}">
                <a16:creationId xmlns:a16="http://schemas.microsoft.com/office/drawing/2014/main" id="{6EE3E617-EC0F-467D-9358-A2CE5466477F}"/>
              </a:ext>
            </a:extLst>
          </p:cNvPr>
          <p:cNvSpPr>
            <a:spLocks noGrp="1"/>
          </p:cNvSpPr>
          <p:nvPr>
            <p:ph type="sldNum" sz="quarter" idx="12"/>
          </p:nvPr>
        </p:nvSpPr>
        <p:spPr/>
        <p:txBody>
          <a:bodyPr/>
          <a:lstStyle/>
          <a:p>
            <a:fld id="{1BAA24C1-E199-4C1A-A4E4-2634DB891BA2}" type="slidenum">
              <a:rPr lang="en-US" smtClean="0"/>
              <a:t>21</a:t>
            </a:fld>
            <a:endParaRPr lang="en-US"/>
          </a:p>
        </p:txBody>
      </p:sp>
      <p:sp>
        <p:nvSpPr>
          <p:cNvPr id="12" name="TextBox 11">
            <a:extLst>
              <a:ext uri="{FF2B5EF4-FFF2-40B4-BE49-F238E27FC236}">
                <a16:creationId xmlns:a16="http://schemas.microsoft.com/office/drawing/2014/main" id="{74950F7C-F8DC-41D9-B959-8E155940D26C}"/>
              </a:ext>
            </a:extLst>
          </p:cNvPr>
          <p:cNvSpPr txBox="1"/>
          <p:nvPr/>
        </p:nvSpPr>
        <p:spPr>
          <a:xfrm>
            <a:off x="4867275" y="3748088"/>
            <a:ext cx="1876425" cy="369332"/>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E9370A79-2C05-4E40-A0A8-C4859D40C6C6}"/>
              </a:ext>
            </a:extLst>
          </p:cNvPr>
          <p:cNvSpPr txBox="1"/>
          <p:nvPr/>
        </p:nvSpPr>
        <p:spPr>
          <a:xfrm>
            <a:off x="9411702" y="3587671"/>
            <a:ext cx="2457450" cy="461665"/>
          </a:xfrm>
          <a:prstGeom prst="rect">
            <a:avLst/>
          </a:prstGeom>
          <a:noFill/>
        </p:spPr>
        <p:txBody>
          <a:bodyPr wrap="square" rtlCol="0">
            <a:spAutoFit/>
          </a:bodyPr>
          <a:lstStyle/>
          <a:p>
            <a:pPr algn="ctr"/>
            <a:r>
              <a:rPr lang="en-US" sz="2400" dirty="0"/>
              <a:t>Excellent packing</a:t>
            </a:r>
          </a:p>
        </p:txBody>
      </p:sp>
      <p:sp>
        <p:nvSpPr>
          <p:cNvPr id="14" name="TextBox 13">
            <a:extLst>
              <a:ext uri="{FF2B5EF4-FFF2-40B4-BE49-F238E27FC236}">
                <a16:creationId xmlns:a16="http://schemas.microsoft.com/office/drawing/2014/main" id="{F19B6B69-DD6A-4F3F-A4FD-EBE3402914A8}"/>
              </a:ext>
            </a:extLst>
          </p:cNvPr>
          <p:cNvSpPr txBox="1"/>
          <p:nvPr/>
        </p:nvSpPr>
        <p:spPr>
          <a:xfrm>
            <a:off x="3793102" y="3536212"/>
            <a:ext cx="2121674" cy="461665"/>
          </a:xfrm>
          <a:prstGeom prst="rect">
            <a:avLst/>
          </a:prstGeom>
          <a:noFill/>
        </p:spPr>
        <p:txBody>
          <a:bodyPr wrap="square" rtlCol="0">
            <a:spAutoFit/>
          </a:bodyPr>
          <a:lstStyle/>
          <a:p>
            <a:pPr algn="ctr"/>
            <a:r>
              <a:rPr lang="en-US" sz="2400" dirty="0"/>
              <a:t>Poor packing</a:t>
            </a:r>
          </a:p>
        </p:txBody>
      </p:sp>
      <p:pic>
        <p:nvPicPr>
          <p:cNvPr id="18" name="Picture 17">
            <a:extLst>
              <a:ext uri="{FF2B5EF4-FFF2-40B4-BE49-F238E27FC236}">
                <a16:creationId xmlns:a16="http://schemas.microsoft.com/office/drawing/2014/main" id="{F36F2A66-3620-4354-8132-E1A0A571E256}"/>
              </a:ext>
            </a:extLst>
          </p:cNvPr>
          <p:cNvPicPr>
            <a:picLocks noChangeAspect="1"/>
          </p:cNvPicPr>
          <p:nvPr/>
        </p:nvPicPr>
        <p:blipFill rotWithShape="1">
          <a:blip r:embed="rId3">
            <a:extLst>
              <a:ext uri="{28A0092B-C50C-407E-A947-70E740481C1C}">
                <a14:useLocalDpi xmlns:a14="http://schemas.microsoft.com/office/drawing/2010/main" val="0"/>
              </a:ext>
            </a:extLst>
          </a:blip>
          <a:srcRect l="30434" t="11790" r="32292" b="11395"/>
          <a:stretch/>
        </p:blipFill>
        <p:spPr>
          <a:xfrm>
            <a:off x="826616" y="1690688"/>
            <a:ext cx="2677767" cy="3880183"/>
          </a:xfrm>
          <a:prstGeom prst="rect">
            <a:avLst/>
          </a:prstGeom>
        </p:spPr>
      </p:pic>
      <p:pic>
        <p:nvPicPr>
          <p:cNvPr id="5" name="Picture 4">
            <a:extLst>
              <a:ext uri="{FF2B5EF4-FFF2-40B4-BE49-F238E27FC236}">
                <a16:creationId xmlns:a16="http://schemas.microsoft.com/office/drawing/2014/main" id="{694908EF-21A6-EA6E-F31A-2A474DB0FDEF}"/>
              </a:ext>
            </a:extLst>
          </p:cNvPr>
          <p:cNvPicPr>
            <a:picLocks noChangeAspect="1"/>
          </p:cNvPicPr>
          <p:nvPr/>
        </p:nvPicPr>
        <p:blipFill rotWithShape="1">
          <a:blip r:embed="rId4">
            <a:extLst>
              <a:ext uri="{28A0092B-C50C-407E-A947-70E740481C1C}">
                <a14:useLocalDpi xmlns:a14="http://schemas.microsoft.com/office/drawing/2010/main" val="0"/>
              </a:ext>
            </a:extLst>
          </a:blip>
          <a:srcRect l="27482" t="12741" r="29655" b="4099"/>
          <a:stretch/>
        </p:blipFill>
        <p:spPr>
          <a:xfrm>
            <a:off x="6884169" y="1850423"/>
            <a:ext cx="2146631" cy="4164662"/>
          </a:xfrm>
          <a:prstGeom prst="rect">
            <a:avLst/>
          </a:prstGeom>
        </p:spPr>
      </p:pic>
    </p:spTree>
    <p:extLst>
      <p:ext uri="{BB962C8B-B14F-4D97-AF65-F5344CB8AC3E}">
        <p14:creationId xmlns:p14="http://schemas.microsoft.com/office/powerpoint/2010/main" val="106672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22</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259545" y="6113998"/>
            <a:ext cx="4681145" cy="346320"/>
          </a:xfrm>
          <a:prstGeom prst="rect">
            <a:avLst/>
          </a:prstGeom>
          <a:noFill/>
          <a:ln>
            <a:noFill/>
          </a:ln>
        </p:spPr>
        <p:txBody>
          <a:bodyPr lIns="90000" tIns="45000" rIns="90000" bIns="45000"/>
          <a:lstStyle/>
          <a:p>
            <a:pPr algn="ctr"/>
            <a:r>
              <a:rPr lang="en-US" sz="2400" b="1" strike="noStrike" spc="-1" dirty="0"/>
              <a:t>Design Energy Score</a:t>
            </a:r>
          </a:p>
          <a:p>
            <a:pPr algn="ctr"/>
            <a:r>
              <a:rPr lang="en-US" sz="2400" b="1" strike="noStrike" spc="-1" dirty="0" err="1"/>
              <a:t>VDW+HBOND+Implicit</a:t>
            </a:r>
            <a:r>
              <a:rPr lang="en-US" sz="2400" b="1" strike="noStrike" spc="-1" dirty="0"/>
              <a:t> solvent</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a:off x="3486012" y="4673055"/>
            <a:ext cx="5842673"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sp>
        <p:nvSpPr>
          <p:cNvPr id="21" name="Title 1">
            <a:extLst>
              <a:ext uri="{FF2B5EF4-FFF2-40B4-BE49-F238E27FC236}">
                <a16:creationId xmlns:a16="http://schemas.microsoft.com/office/drawing/2014/main" id="{C042527C-49E7-1AB1-FF16-1EFC1D938256}"/>
              </a:ext>
            </a:extLst>
          </p:cNvPr>
          <p:cNvSpPr>
            <a:spLocks noGrp="1"/>
          </p:cNvSpPr>
          <p:nvPr>
            <p:ph type="title"/>
          </p:nvPr>
        </p:nvSpPr>
        <p:spPr>
          <a:xfrm>
            <a:off x="-36330" y="150972"/>
            <a:ext cx="12397740" cy="1325563"/>
          </a:xfrm>
        </p:spPr>
        <p:txBody>
          <a:bodyPr/>
          <a:lstStyle/>
          <a:p>
            <a:r>
              <a:rPr lang="en-US" dirty="0"/>
              <a:t>Design hundreds of dimers with differences in packing</a:t>
            </a:r>
          </a:p>
        </p:txBody>
      </p:sp>
      <p:pic>
        <p:nvPicPr>
          <p:cNvPr id="2" name="Picture 1">
            <a:extLst>
              <a:ext uri="{FF2B5EF4-FFF2-40B4-BE49-F238E27FC236}">
                <a16:creationId xmlns:a16="http://schemas.microsoft.com/office/drawing/2014/main" id="{F40FFEC8-4FBD-B599-CD00-0F48A4D359CD}"/>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53849" y="4004221"/>
            <a:ext cx="1033326" cy="2004748"/>
          </a:xfrm>
          <a:prstGeom prst="rect">
            <a:avLst/>
          </a:prstGeom>
        </p:spPr>
      </p:pic>
    </p:spTree>
    <p:extLst>
      <p:ext uri="{BB962C8B-B14F-4D97-AF65-F5344CB8AC3E}">
        <p14:creationId xmlns:p14="http://schemas.microsoft.com/office/powerpoint/2010/main" val="277888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19290-661B-4329-A558-06ADBC5DB6B2}"/>
              </a:ext>
            </a:extLst>
          </p:cNvPr>
          <p:cNvSpPr>
            <a:spLocks noGrp="1"/>
          </p:cNvSpPr>
          <p:nvPr>
            <p:ph idx="1"/>
          </p:nvPr>
        </p:nvSpPr>
        <p:spPr>
          <a:xfrm>
            <a:off x="838200" y="3092450"/>
            <a:ext cx="10515600" cy="1098550"/>
          </a:xfrm>
        </p:spPr>
        <p:txBody>
          <a:bodyPr>
            <a:normAutofit/>
          </a:bodyPr>
          <a:lstStyle/>
          <a:p>
            <a:pPr marL="0" indent="0" algn="ctr">
              <a:buNone/>
            </a:pPr>
            <a:r>
              <a:rPr lang="en-US" dirty="0"/>
              <a:t>Defining the design landscape through datamining of membrane protein PDB structures</a:t>
            </a:r>
          </a:p>
        </p:txBody>
      </p:sp>
      <p:sp>
        <p:nvSpPr>
          <p:cNvPr id="2" name="Slide Number Placeholder 1">
            <a:extLst>
              <a:ext uri="{FF2B5EF4-FFF2-40B4-BE49-F238E27FC236}">
                <a16:creationId xmlns:a16="http://schemas.microsoft.com/office/drawing/2014/main" id="{40AE08A9-A2B5-401A-AEB7-34149A6F3A46}"/>
              </a:ext>
            </a:extLst>
          </p:cNvPr>
          <p:cNvSpPr>
            <a:spLocks noGrp="1"/>
          </p:cNvSpPr>
          <p:nvPr>
            <p:ph type="sldNum" sz="quarter" idx="12"/>
          </p:nvPr>
        </p:nvSpPr>
        <p:spPr/>
        <p:txBody>
          <a:bodyPr/>
          <a:lstStyle/>
          <a:p>
            <a:fld id="{9B82FBD2-BAA9-4702-AF2F-778E64D3E821}" type="slidenum">
              <a:rPr lang="en-US" smtClean="0"/>
              <a:t>23</a:t>
            </a:fld>
            <a:endParaRPr lang="en-US"/>
          </a:p>
        </p:txBody>
      </p:sp>
    </p:spTree>
    <p:extLst>
      <p:ext uri="{BB962C8B-B14F-4D97-AF65-F5344CB8AC3E}">
        <p14:creationId xmlns:p14="http://schemas.microsoft.com/office/powerpoint/2010/main" val="2346062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24</a:t>
            </a:fld>
            <a:endParaRPr lang="en-US"/>
          </a:p>
        </p:txBody>
      </p:sp>
      <p:grpSp>
        <p:nvGrpSpPr>
          <p:cNvPr id="21" name="Group 20">
            <a:extLst>
              <a:ext uri="{FF2B5EF4-FFF2-40B4-BE49-F238E27FC236}">
                <a16:creationId xmlns:a16="http://schemas.microsoft.com/office/drawing/2014/main" id="{F8E1F216-00B9-4C9E-AFC0-3F28D588EDCD}"/>
              </a:ext>
            </a:extLst>
          </p:cNvPr>
          <p:cNvGrpSpPr/>
          <p:nvPr/>
        </p:nvGrpSpPr>
        <p:grpSpPr>
          <a:xfrm>
            <a:off x="8207337" y="2472179"/>
            <a:ext cx="3743659" cy="2995078"/>
            <a:chOff x="7245531" y="2038087"/>
            <a:chExt cx="4747079" cy="3797855"/>
          </a:xfrm>
        </p:grpSpPr>
        <p:pic>
          <p:nvPicPr>
            <p:cNvPr id="23" name="Picture 22">
              <a:extLst>
                <a:ext uri="{FF2B5EF4-FFF2-40B4-BE49-F238E27FC236}">
                  <a16:creationId xmlns:a16="http://schemas.microsoft.com/office/drawing/2014/main" id="{C2D6442C-CB8D-4245-9E03-6483261FEF7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4" name="Rectangle 23">
              <a:extLst>
                <a:ext uri="{FF2B5EF4-FFF2-40B4-BE49-F238E27FC236}">
                  <a16:creationId xmlns:a16="http://schemas.microsoft.com/office/drawing/2014/main" id="{E57CDC02-E06C-4428-AD26-5240E33DCFC6}"/>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A6251C-A554-4DCC-BE03-E253786FE2B0}"/>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077710-3EDF-4577-AE6D-9A4577C513CA}"/>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1C6B2D29-2A7A-43A3-97C5-823F21EA4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
        <p:nvSpPr>
          <p:cNvPr id="2" name="Rectangle 1">
            <a:extLst>
              <a:ext uri="{FF2B5EF4-FFF2-40B4-BE49-F238E27FC236}">
                <a16:creationId xmlns:a16="http://schemas.microsoft.com/office/drawing/2014/main" id="{1E9B9AAE-52EF-4EAE-B3FB-00DC1D5933D8}"/>
              </a:ext>
            </a:extLst>
          </p:cNvPr>
          <p:cNvSpPr/>
          <p:nvPr/>
        </p:nvSpPr>
        <p:spPr>
          <a:xfrm>
            <a:off x="1184564" y="1444336"/>
            <a:ext cx="6937154" cy="4301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897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25</a:t>
            </a:fld>
            <a:endParaRPr lang="en-US" dirty="0"/>
          </a:p>
        </p:txBody>
      </p:sp>
      <p:grpSp>
        <p:nvGrpSpPr>
          <p:cNvPr id="21" name="Group 20">
            <a:extLst>
              <a:ext uri="{FF2B5EF4-FFF2-40B4-BE49-F238E27FC236}">
                <a16:creationId xmlns:a16="http://schemas.microsoft.com/office/drawing/2014/main" id="{F8E1F216-00B9-4C9E-AFC0-3F28D588EDCD}"/>
              </a:ext>
            </a:extLst>
          </p:cNvPr>
          <p:cNvGrpSpPr/>
          <p:nvPr/>
        </p:nvGrpSpPr>
        <p:grpSpPr>
          <a:xfrm>
            <a:off x="8207337" y="2472179"/>
            <a:ext cx="3743659" cy="2995078"/>
            <a:chOff x="7245531" y="2038087"/>
            <a:chExt cx="4747079" cy="3797855"/>
          </a:xfrm>
        </p:grpSpPr>
        <p:pic>
          <p:nvPicPr>
            <p:cNvPr id="23" name="Picture 22">
              <a:extLst>
                <a:ext uri="{FF2B5EF4-FFF2-40B4-BE49-F238E27FC236}">
                  <a16:creationId xmlns:a16="http://schemas.microsoft.com/office/drawing/2014/main" id="{C2D6442C-CB8D-4245-9E03-6483261FEF7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4" name="Rectangle 23">
              <a:extLst>
                <a:ext uri="{FF2B5EF4-FFF2-40B4-BE49-F238E27FC236}">
                  <a16:creationId xmlns:a16="http://schemas.microsoft.com/office/drawing/2014/main" id="{E57CDC02-E06C-4428-AD26-5240E33DCFC6}"/>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A6251C-A554-4DCC-BE03-E253786FE2B0}"/>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077710-3EDF-4577-AE6D-9A4577C513CA}"/>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1C6B2D29-2A7A-43A3-97C5-823F21EA4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Tree>
    <p:extLst>
      <p:ext uri="{BB962C8B-B14F-4D97-AF65-F5344CB8AC3E}">
        <p14:creationId xmlns:p14="http://schemas.microsoft.com/office/powerpoint/2010/main" val="362437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a:xfrm>
            <a:off x="2531519" y="5996347"/>
            <a:ext cx="4511095" cy="600436"/>
          </a:xfrm>
        </p:spPr>
        <p:txBody>
          <a:bodyPr/>
          <a:lstStyle/>
          <a:p>
            <a:fld id="{4E91C212-0822-4214-A666-CB9B8F88F3E1}" type="slidenum">
              <a:rPr lang="en-US" smtClean="0"/>
              <a:t>26</a:t>
            </a:fld>
            <a:endParaRPr lang="en-US"/>
          </a:p>
        </p:txBody>
      </p:sp>
      <p:grpSp>
        <p:nvGrpSpPr>
          <p:cNvPr id="22" name="Group 21">
            <a:extLst>
              <a:ext uri="{FF2B5EF4-FFF2-40B4-BE49-F238E27FC236}">
                <a16:creationId xmlns:a16="http://schemas.microsoft.com/office/drawing/2014/main" id="{2633227D-47F4-4051-A0CB-4370012B4B8E}"/>
              </a:ext>
            </a:extLst>
          </p:cNvPr>
          <p:cNvGrpSpPr/>
          <p:nvPr/>
        </p:nvGrpSpPr>
        <p:grpSpPr>
          <a:xfrm>
            <a:off x="8207337" y="2472179"/>
            <a:ext cx="3743659" cy="2995078"/>
            <a:chOff x="7245531" y="2038087"/>
            <a:chExt cx="4747079" cy="3797855"/>
          </a:xfrm>
        </p:grpSpPr>
        <p:pic>
          <p:nvPicPr>
            <p:cNvPr id="7" name="Picture 6">
              <a:extLst>
                <a:ext uri="{FF2B5EF4-FFF2-40B4-BE49-F238E27FC236}">
                  <a16:creationId xmlns:a16="http://schemas.microsoft.com/office/drawing/2014/main" id="{BA69DBFF-0F8D-4A96-BEE0-C6890A5343BB}"/>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17" name="Rectangle 16">
              <a:extLst>
                <a:ext uri="{FF2B5EF4-FFF2-40B4-BE49-F238E27FC236}">
                  <a16:creationId xmlns:a16="http://schemas.microsoft.com/office/drawing/2014/main" id="{0C474C4E-42CD-4517-AA48-B6B1D0350F2C}"/>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ED98D8-40B9-43AC-A272-81D52E54CEFE}"/>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936EDF-CE0D-4031-9E0F-BEC33ECC05AD}"/>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EE73725-3132-45E5-88B0-8163407D0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
        <p:nvSpPr>
          <p:cNvPr id="48" name="Rectangle 47">
            <a:extLst>
              <a:ext uri="{FF2B5EF4-FFF2-40B4-BE49-F238E27FC236}">
                <a16:creationId xmlns:a16="http://schemas.microsoft.com/office/drawing/2014/main" id="{FE6FE51B-289D-4453-9B3A-5F445831C77A}"/>
              </a:ext>
            </a:extLst>
          </p:cNvPr>
          <p:cNvSpPr/>
          <p:nvPr/>
        </p:nvSpPr>
        <p:spPr>
          <a:xfrm>
            <a:off x="7350642" y="1616148"/>
            <a:ext cx="248094" cy="1842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A4E6258-D044-4D7E-8507-972DDB65041A}"/>
              </a:ext>
            </a:extLst>
          </p:cNvPr>
          <p:cNvCxnSpPr>
            <a:cxnSpLocks/>
          </p:cNvCxnSpPr>
          <p:nvPr/>
        </p:nvCxnSpPr>
        <p:spPr>
          <a:xfrm flipV="1">
            <a:off x="7350642" y="556785"/>
            <a:ext cx="522356" cy="1059364"/>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3F6DBD1-73A7-457A-9FA2-8355A4F474D8}"/>
              </a:ext>
            </a:extLst>
          </p:cNvPr>
          <p:cNvCxnSpPr>
            <a:cxnSpLocks/>
          </p:cNvCxnSpPr>
          <p:nvPr/>
        </p:nvCxnSpPr>
        <p:spPr>
          <a:xfrm flipV="1">
            <a:off x="7598736" y="1252648"/>
            <a:ext cx="1716371" cy="538590"/>
          </a:xfrm>
          <a:prstGeom prst="line">
            <a:avLst/>
          </a:prstGeom>
          <a:ln w="12700"/>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AE7CD03A-AC0A-42CE-8570-77D1190D62DC}"/>
              </a:ext>
            </a:extLst>
          </p:cNvPr>
          <p:cNvSpPr/>
          <p:nvPr/>
        </p:nvSpPr>
        <p:spPr>
          <a:xfrm>
            <a:off x="8526713" y="906486"/>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B48780-3486-443A-89DD-DB432CC5B125}"/>
              </a:ext>
            </a:extLst>
          </p:cNvPr>
          <p:cNvSpPr/>
          <p:nvPr/>
        </p:nvSpPr>
        <p:spPr>
          <a:xfrm>
            <a:off x="7882348" y="537891"/>
            <a:ext cx="1432759" cy="70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0" name="Ink 69">
                <a:extLst>
                  <a:ext uri="{FF2B5EF4-FFF2-40B4-BE49-F238E27FC236}">
                    <a16:creationId xmlns:a16="http://schemas.microsoft.com/office/drawing/2014/main" id="{C52E1104-A038-41E8-8439-5C889CD15866}"/>
                  </a:ext>
                </a:extLst>
              </p14:cNvPr>
              <p14:cNvContentPartPr/>
              <p14:nvPr/>
            </p14:nvContentPartPr>
            <p14:xfrm>
              <a:off x="8406962" y="764438"/>
              <a:ext cx="407160" cy="121320"/>
            </p14:xfrm>
          </p:contentPart>
        </mc:Choice>
        <mc:Fallback xmlns="">
          <p:pic>
            <p:nvPicPr>
              <p:cNvPr id="70" name="Ink 69">
                <a:extLst>
                  <a:ext uri="{FF2B5EF4-FFF2-40B4-BE49-F238E27FC236}">
                    <a16:creationId xmlns:a16="http://schemas.microsoft.com/office/drawing/2014/main" id="{C52E1104-A038-41E8-8439-5C889CD15866}"/>
                  </a:ext>
                </a:extLst>
              </p:cNvPr>
              <p:cNvPicPr/>
              <p:nvPr/>
            </p:nvPicPr>
            <p:blipFill>
              <a:blip r:embed="rId6"/>
              <a:stretch>
                <a:fillRect/>
              </a:stretch>
            </p:blipFill>
            <p:spPr>
              <a:xfrm>
                <a:off x="8398322" y="755438"/>
                <a:ext cx="424800" cy="138960"/>
              </a:xfrm>
              <a:prstGeom prst="rect">
                <a:avLst/>
              </a:prstGeom>
            </p:spPr>
          </p:pic>
        </mc:Fallback>
      </mc:AlternateContent>
      <p:sp>
        <p:nvSpPr>
          <p:cNvPr id="2" name="Slide Number Placeholder 3">
            <a:extLst>
              <a:ext uri="{FF2B5EF4-FFF2-40B4-BE49-F238E27FC236}">
                <a16:creationId xmlns:a16="http://schemas.microsoft.com/office/drawing/2014/main" id="{B33319F0-C775-BACE-AD7F-1660CCF3052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91C212-0822-4214-A666-CB9B8F88F3E1}" type="slidenum">
              <a:rPr lang="en-US" smtClean="0"/>
              <a:pPr/>
              <a:t>26</a:t>
            </a:fld>
            <a:endParaRPr lang="en-US" dirty="0"/>
          </a:p>
        </p:txBody>
      </p:sp>
    </p:spTree>
    <p:extLst>
      <p:ext uri="{BB962C8B-B14F-4D97-AF65-F5344CB8AC3E}">
        <p14:creationId xmlns:p14="http://schemas.microsoft.com/office/powerpoint/2010/main" val="3901146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a:xfrm>
            <a:off x="2531519" y="5996347"/>
            <a:ext cx="4511095" cy="600436"/>
          </a:xfrm>
        </p:spPr>
        <p:txBody>
          <a:bodyPr/>
          <a:lstStyle/>
          <a:p>
            <a:fld id="{4E91C212-0822-4214-A666-CB9B8F88F3E1}" type="slidenum">
              <a:rPr lang="en-US" smtClean="0"/>
              <a:t>27</a:t>
            </a:fld>
            <a:endParaRPr lang="en-US"/>
          </a:p>
        </p:txBody>
      </p:sp>
      <p:grpSp>
        <p:nvGrpSpPr>
          <p:cNvPr id="22" name="Group 21">
            <a:extLst>
              <a:ext uri="{FF2B5EF4-FFF2-40B4-BE49-F238E27FC236}">
                <a16:creationId xmlns:a16="http://schemas.microsoft.com/office/drawing/2014/main" id="{2633227D-47F4-4051-A0CB-4370012B4B8E}"/>
              </a:ext>
            </a:extLst>
          </p:cNvPr>
          <p:cNvGrpSpPr/>
          <p:nvPr/>
        </p:nvGrpSpPr>
        <p:grpSpPr>
          <a:xfrm>
            <a:off x="8207337" y="2472179"/>
            <a:ext cx="3743659" cy="2995078"/>
            <a:chOff x="7245531" y="2038087"/>
            <a:chExt cx="4747079" cy="3797855"/>
          </a:xfrm>
        </p:grpSpPr>
        <p:pic>
          <p:nvPicPr>
            <p:cNvPr id="7" name="Picture 6">
              <a:extLst>
                <a:ext uri="{FF2B5EF4-FFF2-40B4-BE49-F238E27FC236}">
                  <a16:creationId xmlns:a16="http://schemas.microsoft.com/office/drawing/2014/main" id="{BA69DBFF-0F8D-4A96-BEE0-C6890A5343BB}"/>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17" name="Rectangle 16">
              <a:extLst>
                <a:ext uri="{FF2B5EF4-FFF2-40B4-BE49-F238E27FC236}">
                  <a16:creationId xmlns:a16="http://schemas.microsoft.com/office/drawing/2014/main" id="{0C474C4E-42CD-4517-AA48-B6B1D0350F2C}"/>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ED98D8-40B9-43AC-A272-81D52E54CEFE}"/>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936EDF-CE0D-4031-9E0F-BEC33ECC05AD}"/>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EE73725-3132-45E5-88B0-8163407D0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
        <p:nvSpPr>
          <p:cNvPr id="48" name="Rectangle 47">
            <a:extLst>
              <a:ext uri="{FF2B5EF4-FFF2-40B4-BE49-F238E27FC236}">
                <a16:creationId xmlns:a16="http://schemas.microsoft.com/office/drawing/2014/main" id="{FE6FE51B-289D-4453-9B3A-5F445831C77A}"/>
              </a:ext>
            </a:extLst>
          </p:cNvPr>
          <p:cNvSpPr/>
          <p:nvPr/>
        </p:nvSpPr>
        <p:spPr>
          <a:xfrm>
            <a:off x="7350642" y="1616148"/>
            <a:ext cx="248094" cy="1842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572D2E1-465D-4E0A-9E7F-7ADC0837E3D1}"/>
              </a:ext>
            </a:extLst>
          </p:cNvPr>
          <p:cNvSpPr/>
          <p:nvPr/>
        </p:nvSpPr>
        <p:spPr>
          <a:xfrm>
            <a:off x="6340125" y="2758469"/>
            <a:ext cx="266238" cy="2186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A4E6258-D044-4D7E-8507-972DDB65041A}"/>
              </a:ext>
            </a:extLst>
          </p:cNvPr>
          <p:cNvCxnSpPr>
            <a:cxnSpLocks/>
          </p:cNvCxnSpPr>
          <p:nvPr/>
        </p:nvCxnSpPr>
        <p:spPr>
          <a:xfrm flipV="1">
            <a:off x="7350642" y="556785"/>
            <a:ext cx="522356" cy="1059364"/>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3F6DBD1-73A7-457A-9FA2-8355A4F474D8}"/>
              </a:ext>
            </a:extLst>
          </p:cNvPr>
          <p:cNvCxnSpPr>
            <a:cxnSpLocks/>
          </p:cNvCxnSpPr>
          <p:nvPr/>
        </p:nvCxnSpPr>
        <p:spPr>
          <a:xfrm flipV="1">
            <a:off x="7598736" y="1252648"/>
            <a:ext cx="1716371" cy="538590"/>
          </a:xfrm>
          <a:prstGeom prst="line">
            <a:avLst/>
          </a:prstGeom>
          <a:ln w="12700"/>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AE7CD03A-AC0A-42CE-8570-77D1190D62DC}"/>
              </a:ext>
            </a:extLst>
          </p:cNvPr>
          <p:cNvSpPr/>
          <p:nvPr/>
        </p:nvSpPr>
        <p:spPr>
          <a:xfrm>
            <a:off x="8526713" y="906486"/>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B48780-3486-443A-89DD-DB432CC5B125}"/>
              </a:ext>
            </a:extLst>
          </p:cNvPr>
          <p:cNvSpPr/>
          <p:nvPr/>
        </p:nvSpPr>
        <p:spPr>
          <a:xfrm>
            <a:off x="7882348" y="537891"/>
            <a:ext cx="1432759" cy="70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AD31126-78E8-4D84-B454-9EEA0AD8DF3E}"/>
              </a:ext>
            </a:extLst>
          </p:cNvPr>
          <p:cNvCxnSpPr>
            <a:cxnSpLocks/>
          </p:cNvCxnSpPr>
          <p:nvPr/>
        </p:nvCxnSpPr>
        <p:spPr>
          <a:xfrm flipV="1">
            <a:off x="6340125" y="876004"/>
            <a:ext cx="4079782" cy="1890238"/>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E5EDA23-6431-454C-8C5E-5D34357950B9}"/>
              </a:ext>
            </a:extLst>
          </p:cNvPr>
          <p:cNvCxnSpPr>
            <a:cxnSpLocks/>
          </p:cNvCxnSpPr>
          <p:nvPr/>
        </p:nvCxnSpPr>
        <p:spPr>
          <a:xfrm flipV="1">
            <a:off x="6606363" y="1538848"/>
            <a:ext cx="5386121" cy="1438269"/>
          </a:xfrm>
          <a:prstGeom prst="line">
            <a:avLst/>
          </a:prstGeom>
          <a:ln w="12700"/>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DC16DD95-1DF2-4459-8DD8-0454BDACFDD3}"/>
              </a:ext>
            </a:extLst>
          </p:cNvPr>
          <p:cNvSpPr/>
          <p:nvPr/>
        </p:nvSpPr>
        <p:spPr>
          <a:xfrm>
            <a:off x="10733353" y="117394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991F3AB-5AB6-4DA8-ABBD-61A8CA91F4E7}"/>
              </a:ext>
            </a:extLst>
          </p:cNvPr>
          <p:cNvSpPr/>
          <p:nvPr/>
        </p:nvSpPr>
        <p:spPr>
          <a:xfrm>
            <a:off x="10386699" y="876005"/>
            <a:ext cx="1564297" cy="6628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CB1655A-E66D-4723-9ADB-5BD970FC3ECB}"/>
              </a:ext>
            </a:extLst>
          </p:cNvPr>
          <p:cNvSpPr/>
          <p:nvPr/>
        </p:nvSpPr>
        <p:spPr>
          <a:xfrm>
            <a:off x="10888363" y="1246216"/>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BBE10CC-AAFF-498D-B572-87423FD82CAF}"/>
              </a:ext>
            </a:extLst>
          </p:cNvPr>
          <p:cNvSpPr/>
          <p:nvPr/>
        </p:nvSpPr>
        <p:spPr>
          <a:xfrm>
            <a:off x="11100378" y="113923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6CFDDAB-E110-49F4-926E-6BD3D918D5EA}"/>
              </a:ext>
            </a:extLst>
          </p:cNvPr>
          <p:cNvSpPr/>
          <p:nvPr/>
        </p:nvSpPr>
        <p:spPr>
          <a:xfrm>
            <a:off x="11220880" y="122550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0" name="Ink 69">
                <a:extLst>
                  <a:ext uri="{FF2B5EF4-FFF2-40B4-BE49-F238E27FC236}">
                    <a16:creationId xmlns:a16="http://schemas.microsoft.com/office/drawing/2014/main" id="{C52E1104-A038-41E8-8439-5C889CD15866}"/>
                  </a:ext>
                </a:extLst>
              </p14:cNvPr>
              <p14:cNvContentPartPr/>
              <p14:nvPr/>
            </p14:nvContentPartPr>
            <p14:xfrm>
              <a:off x="8406962" y="764438"/>
              <a:ext cx="407160" cy="121320"/>
            </p14:xfrm>
          </p:contentPart>
        </mc:Choice>
        <mc:Fallback xmlns="">
          <p:pic>
            <p:nvPicPr>
              <p:cNvPr id="70" name="Ink 69">
                <a:extLst>
                  <a:ext uri="{FF2B5EF4-FFF2-40B4-BE49-F238E27FC236}">
                    <a16:creationId xmlns:a16="http://schemas.microsoft.com/office/drawing/2014/main" id="{C52E1104-A038-41E8-8439-5C889CD15866}"/>
                  </a:ext>
                </a:extLst>
              </p:cNvPr>
              <p:cNvPicPr/>
              <p:nvPr/>
            </p:nvPicPr>
            <p:blipFill>
              <a:blip r:embed="rId6"/>
              <a:stretch>
                <a:fillRect/>
              </a:stretch>
            </p:blipFill>
            <p:spPr>
              <a:xfrm>
                <a:off x="8398322" y="755438"/>
                <a:ext cx="424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1" name="Ink 70">
                <a:extLst>
                  <a:ext uri="{FF2B5EF4-FFF2-40B4-BE49-F238E27FC236}">
                    <a16:creationId xmlns:a16="http://schemas.microsoft.com/office/drawing/2014/main" id="{A3D32CD3-80E7-4BDF-B4C3-1A21FF04892A}"/>
                  </a:ext>
                </a:extLst>
              </p14:cNvPr>
              <p14:cNvContentPartPr/>
              <p14:nvPr/>
            </p14:nvContentPartPr>
            <p14:xfrm>
              <a:off x="10595455" y="1078763"/>
              <a:ext cx="407160" cy="121320"/>
            </p14:xfrm>
          </p:contentPart>
        </mc:Choice>
        <mc:Fallback xmlns="">
          <p:pic>
            <p:nvPicPr>
              <p:cNvPr id="71" name="Ink 70">
                <a:extLst>
                  <a:ext uri="{FF2B5EF4-FFF2-40B4-BE49-F238E27FC236}">
                    <a16:creationId xmlns:a16="http://schemas.microsoft.com/office/drawing/2014/main" id="{A3D32CD3-80E7-4BDF-B4C3-1A21FF04892A}"/>
                  </a:ext>
                </a:extLst>
              </p:cNvPr>
              <p:cNvPicPr/>
              <p:nvPr/>
            </p:nvPicPr>
            <p:blipFill>
              <a:blip r:embed="rId6"/>
              <a:stretch>
                <a:fillRect/>
              </a:stretch>
            </p:blipFill>
            <p:spPr>
              <a:xfrm>
                <a:off x="10586815" y="1069763"/>
                <a:ext cx="424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2" name="Ink 71">
                <a:extLst>
                  <a:ext uri="{FF2B5EF4-FFF2-40B4-BE49-F238E27FC236}">
                    <a16:creationId xmlns:a16="http://schemas.microsoft.com/office/drawing/2014/main" id="{0E750256-512A-4E99-A66A-7E4B19C3171D}"/>
                  </a:ext>
                </a:extLst>
              </p14:cNvPr>
              <p14:cNvContentPartPr/>
              <p14:nvPr/>
            </p14:nvContentPartPr>
            <p14:xfrm>
              <a:off x="10780625" y="1070669"/>
              <a:ext cx="407160" cy="121320"/>
            </p14:xfrm>
          </p:contentPart>
        </mc:Choice>
        <mc:Fallback xmlns="">
          <p:pic>
            <p:nvPicPr>
              <p:cNvPr id="72" name="Ink 71">
                <a:extLst>
                  <a:ext uri="{FF2B5EF4-FFF2-40B4-BE49-F238E27FC236}">
                    <a16:creationId xmlns:a16="http://schemas.microsoft.com/office/drawing/2014/main" id="{0E750256-512A-4E99-A66A-7E4B19C3171D}"/>
                  </a:ext>
                </a:extLst>
              </p:cNvPr>
              <p:cNvPicPr/>
              <p:nvPr/>
            </p:nvPicPr>
            <p:blipFill>
              <a:blip r:embed="rId6"/>
              <a:stretch>
                <a:fillRect/>
              </a:stretch>
            </p:blipFill>
            <p:spPr>
              <a:xfrm>
                <a:off x="10771985" y="1061669"/>
                <a:ext cx="424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3" name="Ink 72">
                <a:extLst>
                  <a:ext uri="{FF2B5EF4-FFF2-40B4-BE49-F238E27FC236}">
                    <a16:creationId xmlns:a16="http://schemas.microsoft.com/office/drawing/2014/main" id="{00B9A940-F77C-4470-B2B9-0D23D1690879}"/>
                  </a:ext>
                </a:extLst>
              </p14:cNvPr>
              <p14:cNvContentPartPr/>
              <p14:nvPr/>
            </p14:nvContentPartPr>
            <p14:xfrm>
              <a:off x="10981871" y="1068397"/>
              <a:ext cx="407160" cy="121320"/>
            </p14:xfrm>
          </p:contentPart>
        </mc:Choice>
        <mc:Fallback xmlns="">
          <p:pic>
            <p:nvPicPr>
              <p:cNvPr id="73" name="Ink 72">
                <a:extLst>
                  <a:ext uri="{FF2B5EF4-FFF2-40B4-BE49-F238E27FC236}">
                    <a16:creationId xmlns:a16="http://schemas.microsoft.com/office/drawing/2014/main" id="{00B9A940-F77C-4470-B2B9-0D23D1690879}"/>
                  </a:ext>
                </a:extLst>
              </p:cNvPr>
              <p:cNvPicPr/>
              <p:nvPr/>
            </p:nvPicPr>
            <p:blipFill>
              <a:blip r:embed="rId6"/>
              <a:stretch>
                <a:fillRect/>
              </a:stretch>
            </p:blipFill>
            <p:spPr>
              <a:xfrm>
                <a:off x="10973231" y="1059397"/>
                <a:ext cx="424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4" name="Ink 73">
                <a:extLst>
                  <a:ext uri="{FF2B5EF4-FFF2-40B4-BE49-F238E27FC236}">
                    <a16:creationId xmlns:a16="http://schemas.microsoft.com/office/drawing/2014/main" id="{111BC7AB-5394-4662-89C7-60BABCA900A7}"/>
                  </a:ext>
                </a:extLst>
              </p14:cNvPr>
              <p14:cNvContentPartPr/>
              <p14:nvPr/>
            </p14:nvContentPartPr>
            <p14:xfrm>
              <a:off x="11187733" y="1076251"/>
              <a:ext cx="407160" cy="121320"/>
            </p14:xfrm>
          </p:contentPart>
        </mc:Choice>
        <mc:Fallback xmlns="">
          <p:pic>
            <p:nvPicPr>
              <p:cNvPr id="74" name="Ink 73">
                <a:extLst>
                  <a:ext uri="{FF2B5EF4-FFF2-40B4-BE49-F238E27FC236}">
                    <a16:creationId xmlns:a16="http://schemas.microsoft.com/office/drawing/2014/main" id="{111BC7AB-5394-4662-89C7-60BABCA900A7}"/>
                  </a:ext>
                </a:extLst>
              </p:cNvPr>
              <p:cNvPicPr/>
              <p:nvPr/>
            </p:nvPicPr>
            <p:blipFill>
              <a:blip r:embed="rId6"/>
              <a:stretch>
                <a:fillRect/>
              </a:stretch>
            </p:blipFill>
            <p:spPr>
              <a:xfrm>
                <a:off x="11179093" y="1067251"/>
                <a:ext cx="424800" cy="138960"/>
              </a:xfrm>
              <a:prstGeom prst="rect">
                <a:avLst/>
              </a:prstGeom>
            </p:spPr>
          </p:pic>
        </mc:Fallback>
      </mc:AlternateContent>
      <p:sp>
        <p:nvSpPr>
          <p:cNvPr id="2" name="Slide Number Placeholder 3">
            <a:extLst>
              <a:ext uri="{FF2B5EF4-FFF2-40B4-BE49-F238E27FC236}">
                <a16:creationId xmlns:a16="http://schemas.microsoft.com/office/drawing/2014/main" id="{6919C139-44C4-CCE0-A5CD-F34515BAFD6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91C212-0822-4214-A666-CB9B8F88F3E1}" type="slidenum">
              <a:rPr lang="en-US" smtClean="0"/>
              <a:pPr/>
              <a:t>27</a:t>
            </a:fld>
            <a:endParaRPr lang="en-US" dirty="0"/>
          </a:p>
        </p:txBody>
      </p:sp>
    </p:spTree>
    <p:extLst>
      <p:ext uri="{BB962C8B-B14F-4D97-AF65-F5344CB8AC3E}">
        <p14:creationId xmlns:p14="http://schemas.microsoft.com/office/powerpoint/2010/main" val="1769862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a:xfrm>
            <a:off x="2531519" y="5996347"/>
            <a:ext cx="4511095" cy="600436"/>
          </a:xfrm>
        </p:spPr>
        <p:txBody>
          <a:bodyPr/>
          <a:lstStyle/>
          <a:p>
            <a:fld id="{4E91C212-0822-4214-A666-CB9B8F88F3E1}" type="slidenum">
              <a:rPr lang="en-US" smtClean="0"/>
              <a:t>28</a:t>
            </a:fld>
            <a:endParaRPr lang="en-US"/>
          </a:p>
        </p:txBody>
      </p:sp>
      <p:grpSp>
        <p:nvGrpSpPr>
          <p:cNvPr id="22" name="Group 21">
            <a:extLst>
              <a:ext uri="{FF2B5EF4-FFF2-40B4-BE49-F238E27FC236}">
                <a16:creationId xmlns:a16="http://schemas.microsoft.com/office/drawing/2014/main" id="{2633227D-47F4-4051-A0CB-4370012B4B8E}"/>
              </a:ext>
            </a:extLst>
          </p:cNvPr>
          <p:cNvGrpSpPr/>
          <p:nvPr/>
        </p:nvGrpSpPr>
        <p:grpSpPr>
          <a:xfrm>
            <a:off x="8207337" y="2472179"/>
            <a:ext cx="3743659" cy="2995078"/>
            <a:chOff x="7245531" y="2038087"/>
            <a:chExt cx="4747079" cy="3797855"/>
          </a:xfrm>
        </p:grpSpPr>
        <p:pic>
          <p:nvPicPr>
            <p:cNvPr id="7" name="Picture 6">
              <a:extLst>
                <a:ext uri="{FF2B5EF4-FFF2-40B4-BE49-F238E27FC236}">
                  <a16:creationId xmlns:a16="http://schemas.microsoft.com/office/drawing/2014/main" id="{BA69DBFF-0F8D-4A96-BEE0-C6890A5343BB}"/>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17" name="Rectangle 16">
              <a:extLst>
                <a:ext uri="{FF2B5EF4-FFF2-40B4-BE49-F238E27FC236}">
                  <a16:creationId xmlns:a16="http://schemas.microsoft.com/office/drawing/2014/main" id="{0C474C4E-42CD-4517-AA48-B6B1D0350F2C}"/>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ED98D8-40B9-43AC-A272-81D52E54CEFE}"/>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936EDF-CE0D-4031-9E0F-BEC33ECC05AD}"/>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EE73725-3132-45E5-88B0-8163407D0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
        <p:nvSpPr>
          <p:cNvPr id="48" name="Rectangle 47">
            <a:extLst>
              <a:ext uri="{FF2B5EF4-FFF2-40B4-BE49-F238E27FC236}">
                <a16:creationId xmlns:a16="http://schemas.microsoft.com/office/drawing/2014/main" id="{FE6FE51B-289D-4453-9B3A-5F445831C77A}"/>
              </a:ext>
            </a:extLst>
          </p:cNvPr>
          <p:cNvSpPr/>
          <p:nvPr/>
        </p:nvSpPr>
        <p:spPr>
          <a:xfrm>
            <a:off x="7350642" y="1616148"/>
            <a:ext cx="248094" cy="1842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572D2E1-465D-4E0A-9E7F-7ADC0837E3D1}"/>
              </a:ext>
            </a:extLst>
          </p:cNvPr>
          <p:cNvSpPr/>
          <p:nvPr/>
        </p:nvSpPr>
        <p:spPr>
          <a:xfrm>
            <a:off x="6340125" y="2758469"/>
            <a:ext cx="266238" cy="2186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A4E6258-D044-4D7E-8507-972DDB65041A}"/>
              </a:ext>
            </a:extLst>
          </p:cNvPr>
          <p:cNvCxnSpPr>
            <a:cxnSpLocks/>
          </p:cNvCxnSpPr>
          <p:nvPr/>
        </p:nvCxnSpPr>
        <p:spPr>
          <a:xfrm flipV="1">
            <a:off x="7350642" y="556785"/>
            <a:ext cx="522356" cy="1059364"/>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3F6DBD1-73A7-457A-9FA2-8355A4F474D8}"/>
              </a:ext>
            </a:extLst>
          </p:cNvPr>
          <p:cNvCxnSpPr>
            <a:cxnSpLocks/>
          </p:cNvCxnSpPr>
          <p:nvPr/>
        </p:nvCxnSpPr>
        <p:spPr>
          <a:xfrm flipV="1">
            <a:off x="7598736" y="1252648"/>
            <a:ext cx="1716371" cy="538590"/>
          </a:xfrm>
          <a:prstGeom prst="line">
            <a:avLst/>
          </a:prstGeom>
          <a:ln w="12700"/>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AE7CD03A-AC0A-42CE-8570-77D1190D62DC}"/>
              </a:ext>
            </a:extLst>
          </p:cNvPr>
          <p:cNvSpPr/>
          <p:nvPr/>
        </p:nvSpPr>
        <p:spPr>
          <a:xfrm>
            <a:off x="8526713" y="906486"/>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B48780-3486-443A-89DD-DB432CC5B125}"/>
              </a:ext>
            </a:extLst>
          </p:cNvPr>
          <p:cNvSpPr/>
          <p:nvPr/>
        </p:nvSpPr>
        <p:spPr>
          <a:xfrm>
            <a:off x="7882348" y="537891"/>
            <a:ext cx="1432759" cy="70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AD31126-78E8-4D84-B454-9EEA0AD8DF3E}"/>
              </a:ext>
            </a:extLst>
          </p:cNvPr>
          <p:cNvCxnSpPr>
            <a:cxnSpLocks/>
          </p:cNvCxnSpPr>
          <p:nvPr/>
        </p:nvCxnSpPr>
        <p:spPr>
          <a:xfrm flipV="1">
            <a:off x="6340125" y="876004"/>
            <a:ext cx="4079782" cy="1890238"/>
          </a:xfrm>
          <a:prstGeom prst="line">
            <a:avLst/>
          </a:prstGeom>
          <a:ln w="12700"/>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DC16DD95-1DF2-4459-8DD8-0454BDACFDD3}"/>
              </a:ext>
            </a:extLst>
          </p:cNvPr>
          <p:cNvSpPr/>
          <p:nvPr/>
        </p:nvSpPr>
        <p:spPr>
          <a:xfrm>
            <a:off x="10733353" y="117394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991F3AB-5AB6-4DA8-ABBD-61A8CA91F4E7}"/>
              </a:ext>
            </a:extLst>
          </p:cNvPr>
          <p:cNvSpPr/>
          <p:nvPr/>
        </p:nvSpPr>
        <p:spPr>
          <a:xfrm>
            <a:off x="10386699" y="876005"/>
            <a:ext cx="1564297" cy="6628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CB1655A-E66D-4723-9ADB-5BD970FC3ECB}"/>
              </a:ext>
            </a:extLst>
          </p:cNvPr>
          <p:cNvSpPr/>
          <p:nvPr/>
        </p:nvSpPr>
        <p:spPr>
          <a:xfrm>
            <a:off x="10888363" y="1246216"/>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BBE10CC-AAFF-498D-B572-87423FD82CAF}"/>
              </a:ext>
            </a:extLst>
          </p:cNvPr>
          <p:cNvSpPr/>
          <p:nvPr/>
        </p:nvSpPr>
        <p:spPr>
          <a:xfrm>
            <a:off x="11100378" y="113923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6CFDDAB-E110-49F4-926E-6BD3D918D5EA}"/>
              </a:ext>
            </a:extLst>
          </p:cNvPr>
          <p:cNvSpPr/>
          <p:nvPr/>
        </p:nvSpPr>
        <p:spPr>
          <a:xfrm>
            <a:off x="11220880" y="122550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0" name="Ink 69">
                <a:extLst>
                  <a:ext uri="{FF2B5EF4-FFF2-40B4-BE49-F238E27FC236}">
                    <a16:creationId xmlns:a16="http://schemas.microsoft.com/office/drawing/2014/main" id="{C52E1104-A038-41E8-8439-5C889CD15866}"/>
                  </a:ext>
                </a:extLst>
              </p14:cNvPr>
              <p14:cNvContentPartPr/>
              <p14:nvPr/>
            </p14:nvContentPartPr>
            <p14:xfrm>
              <a:off x="8406962" y="764438"/>
              <a:ext cx="407160" cy="121320"/>
            </p14:xfrm>
          </p:contentPart>
        </mc:Choice>
        <mc:Fallback xmlns="">
          <p:pic>
            <p:nvPicPr>
              <p:cNvPr id="70" name="Ink 69">
                <a:extLst>
                  <a:ext uri="{FF2B5EF4-FFF2-40B4-BE49-F238E27FC236}">
                    <a16:creationId xmlns:a16="http://schemas.microsoft.com/office/drawing/2014/main" id="{C52E1104-A038-41E8-8439-5C889CD15866}"/>
                  </a:ext>
                </a:extLst>
              </p:cNvPr>
              <p:cNvPicPr/>
              <p:nvPr/>
            </p:nvPicPr>
            <p:blipFill>
              <a:blip r:embed="rId6"/>
              <a:stretch>
                <a:fillRect/>
              </a:stretch>
            </p:blipFill>
            <p:spPr>
              <a:xfrm>
                <a:off x="8398322" y="755438"/>
                <a:ext cx="424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5" name="Ink 74">
                <a:extLst>
                  <a:ext uri="{FF2B5EF4-FFF2-40B4-BE49-F238E27FC236}">
                    <a16:creationId xmlns:a16="http://schemas.microsoft.com/office/drawing/2014/main" id="{1EE1F4BA-84FC-49F0-868C-C194EB25F69B}"/>
                  </a:ext>
                </a:extLst>
              </p14:cNvPr>
              <p14:cNvContentPartPr/>
              <p14:nvPr/>
            </p14:nvContentPartPr>
            <p14:xfrm>
              <a:off x="10562403" y="878123"/>
              <a:ext cx="1116176" cy="332583"/>
            </p14:xfrm>
          </p:contentPart>
        </mc:Choice>
        <mc:Fallback xmlns="">
          <p:pic>
            <p:nvPicPr>
              <p:cNvPr id="75" name="Ink 74">
                <a:extLst>
                  <a:ext uri="{FF2B5EF4-FFF2-40B4-BE49-F238E27FC236}">
                    <a16:creationId xmlns:a16="http://schemas.microsoft.com/office/drawing/2014/main" id="{1EE1F4BA-84FC-49F0-868C-C194EB25F69B}"/>
                  </a:ext>
                </a:extLst>
              </p:cNvPr>
              <p:cNvPicPr/>
              <p:nvPr/>
            </p:nvPicPr>
            <p:blipFill>
              <a:blip r:embed="rId8"/>
              <a:stretch>
                <a:fillRect/>
              </a:stretch>
            </p:blipFill>
            <p:spPr>
              <a:xfrm>
                <a:off x="10553756" y="869105"/>
                <a:ext cx="1133830" cy="350258"/>
              </a:xfrm>
              <a:prstGeom prst="rect">
                <a:avLst/>
              </a:prstGeom>
            </p:spPr>
          </p:pic>
        </mc:Fallback>
      </mc:AlternateContent>
      <p:cxnSp>
        <p:nvCxnSpPr>
          <p:cNvPr id="77" name="Straight Connector 76">
            <a:extLst>
              <a:ext uri="{FF2B5EF4-FFF2-40B4-BE49-F238E27FC236}">
                <a16:creationId xmlns:a16="http://schemas.microsoft.com/office/drawing/2014/main" id="{6B32C4A1-3030-489E-813F-F98E0767F901}"/>
              </a:ext>
            </a:extLst>
          </p:cNvPr>
          <p:cNvCxnSpPr>
            <a:cxnSpLocks/>
          </p:cNvCxnSpPr>
          <p:nvPr/>
        </p:nvCxnSpPr>
        <p:spPr>
          <a:xfrm flipV="1">
            <a:off x="6606363" y="1538848"/>
            <a:ext cx="5386121" cy="1438269"/>
          </a:xfrm>
          <a:prstGeom prst="line">
            <a:avLst/>
          </a:prstGeom>
          <a:ln w="12700"/>
        </p:spPr>
        <p:style>
          <a:lnRef idx="1">
            <a:schemeClr val="dk1"/>
          </a:lnRef>
          <a:fillRef idx="0">
            <a:schemeClr val="dk1"/>
          </a:fillRef>
          <a:effectRef idx="0">
            <a:schemeClr val="dk1"/>
          </a:effectRef>
          <a:fontRef idx="minor">
            <a:schemeClr val="tx1"/>
          </a:fontRef>
        </p:style>
      </p:cxnSp>
      <p:sp>
        <p:nvSpPr>
          <p:cNvPr id="2" name="Slide Number Placeholder 3">
            <a:extLst>
              <a:ext uri="{FF2B5EF4-FFF2-40B4-BE49-F238E27FC236}">
                <a16:creationId xmlns:a16="http://schemas.microsoft.com/office/drawing/2014/main" id="{AEB244B7-4DE6-9591-8401-36282A589E8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91C212-0822-4214-A666-CB9B8F88F3E1}" type="slidenum">
              <a:rPr lang="en-US" smtClean="0"/>
              <a:pPr/>
              <a:t>28</a:t>
            </a:fld>
            <a:endParaRPr lang="en-US" dirty="0"/>
          </a:p>
        </p:txBody>
      </p:sp>
    </p:spTree>
    <p:extLst>
      <p:ext uri="{BB962C8B-B14F-4D97-AF65-F5344CB8AC3E}">
        <p14:creationId xmlns:p14="http://schemas.microsoft.com/office/powerpoint/2010/main" val="990606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29</a:t>
            </a:fld>
            <a:endParaRPr lang="en-US"/>
          </a:p>
        </p:txBody>
      </p:sp>
      <p:grpSp>
        <p:nvGrpSpPr>
          <p:cNvPr id="23" name="Group 22">
            <a:extLst>
              <a:ext uri="{FF2B5EF4-FFF2-40B4-BE49-F238E27FC236}">
                <a16:creationId xmlns:a16="http://schemas.microsoft.com/office/drawing/2014/main" id="{58F1A594-789E-4B1F-BB82-C913BA15A265}"/>
              </a:ext>
            </a:extLst>
          </p:cNvPr>
          <p:cNvGrpSpPr/>
          <p:nvPr/>
        </p:nvGrpSpPr>
        <p:grpSpPr>
          <a:xfrm>
            <a:off x="8207337" y="2472179"/>
            <a:ext cx="3743659" cy="2995078"/>
            <a:chOff x="7245531" y="2038087"/>
            <a:chExt cx="4747079" cy="3797855"/>
          </a:xfrm>
        </p:grpSpPr>
        <p:pic>
          <p:nvPicPr>
            <p:cNvPr id="24" name="Picture 23">
              <a:extLst>
                <a:ext uri="{FF2B5EF4-FFF2-40B4-BE49-F238E27FC236}">
                  <a16:creationId xmlns:a16="http://schemas.microsoft.com/office/drawing/2014/main" id="{99B39046-7F47-4A6B-A7EB-4C098084D0F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5" name="Rectangle 24">
              <a:extLst>
                <a:ext uri="{FF2B5EF4-FFF2-40B4-BE49-F238E27FC236}">
                  <a16:creationId xmlns:a16="http://schemas.microsoft.com/office/drawing/2014/main" id="{59EE5BA5-FF62-46DE-83CE-B580D4344408}"/>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A1849B5-DA2D-4C5F-BC45-13C8BE8B65AA}"/>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E6BC5D-046C-435D-92BA-A7C66356ACA5}"/>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FF657A51-7F17-43EC-A773-6074C1A20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 y="911841"/>
            <a:ext cx="8421439" cy="5814802"/>
          </a:xfrm>
          <a:prstGeom prst="rect">
            <a:avLst/>
          </a:prstGeom>
        </p:spPr>
      </p:pic>
    </p:spTree>
    <p:extLst>
      <p:ext uri="{BB962C8B-B14F-4D97-AF65-F5344CB8AC3E}">
        <p14:creationId xmlns:p14="http://schemas.microsoft.com/office/powerpoint/2010/main" val="2073466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3</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AE2822E-756E-411C-8EF5-F9382910017D}"/>
              </a:ext>
            </a:extLst>
          </p:cNvPr>
          <p:cNvSpPr/>
          <p:nvPr/>
        </p:nvSpPr>
        <p:spPr>
          <a:xfrm>
            <a:off x="-2344404" y="4284491"/>
            <a:ext cx="4741534" cy="430508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59FDB08-81FE-438B-9125-9F5DE2207569}"/>
              </a:ext>
            </a:extLst>
          </p:cNvPr>
          <p:cNvSpPr/>
          <p:nvPr/>
        </p:nvSpPr>
        <p:spPr>
          <a:xfrm>
            <a:off x="1008668" y="2020909"/>
            <a:ext cx="2395289" cy="262760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9B15295-B94A-4653-9654-B16A01474821}"/>
              </a:ext>
            </a:extLst>
          </p:cNvPr>
          <p:cNvPicPr>
            <a:picLocks noChangeAspect="1"/>
          </p:cNvPicPr>
          <p:nvPr/>
        </p:nvPicPr>
        <p:blipFill rotWithShape="1">
          <a:blip r:embed="rId3">
            <a:extLst>
              <a:ext uri="{28A0092B-C50C-407E-A947-70E740481C1C}">
                <a14:useLocalDpi xmlns:a14="http://schemas.microsoft.com/office/drawing/2010/main" val="0"/>
              </a:ext>
            </a:extLst>
          </a:blip>
          <a:srcRect l="40303" t="26128" r="41443" b="27761"/>
          <a:stretch/>
        </p:blipFill>
        <p:spPr>
          <a:xfrm>
            <a:off x="1833049" y="2020909"/>
            <a:ext cx="990882" cy="2503056"/>
          </a:xfrm>
          <a:prstGeom prst="rect">
            <a:avLst/>
          </a:prstGeom>
        </p:spPr>
      </p:pic>
      <p:sp>
        <p:nvSpPr>
          <p:cNvPr id="27" name="Freeform: Shape 26">
            <a:extLst>
              <a:ext uri="{FF2B5EF4-FFF2-40B4-BE49-F238E27FC236}">
                <a16:creationId xmlns:a16="http://schemas.microsoft.com/office/drawing/2014/main" id="{E90DCB6D-DD13-4206-9CA4-19D2F56525C7}"/>
              </a:ext>
            </a:extLst>
          </p:cNvPr>
          <p:cNvSpPr/>
          <p:nvPr/>
        </p:nvSpPr>
        <p:spPr>
          <a:xfrm rot="1452532">
            <a:off x="1262006" y="4297931"/>
            <a:ext cx="944231" cy="1998602"/>
          </a:xfrm>
          <a:custGeom>
            <a:avLst/>
            <a:gdLst>
              <a:gd name="connsiteX0" fmla="*/ 597451 w 944231"/>
              <a:gd name="connsiteY0" fmla="*/ 0 h 1998602"/>
              <a:gd name="connsiteX1" fmla="*/ 3563 w 944231"/>
              <a:gd name="connsiteY1" fmla="*/ 1197204 h 1998602"/>
              <a:gd name="connsiteX2" fmla="*/ 842548 w 944231"/>
              <a:gd name="connsiteY2" fmla="*/ 1866507 h 1998602"/>
              <a:gd name="connsiteX3" fmla="*/ 899109 w 944231"/>
              <a:gd name="connsiteY3" fmla="*/ 1998482 h 1998602"/>
            </a:gdLst>
            <a:ahLst/>
            <a:cxnLst>
              <a:cxn ang="0">
                <a:pos x="connsiteX0" y="connsiteY0"/>
              </a:cxn>
              <a:cxn ang="0">
                <a:pos x="connsiteX1" y="connsiteY1"/>
              </a:cxn>
              <a:cxn ang="0">
                <a:pos x="connsiteX2" y="connsiteY2"/>
              </a:cxn>
              <a:cxn ang="0">
                <a:pos x="connsiteX3" y="connsiteY3"/>
              </a:cxn>
            </a:cxnLst>
            <a:rect l="l" t="t" r="r" b="b"/>
            <a:pathLst>
              <a:path w="944231" h="1998602">
                <a:moveTo>
                  <a:pt x="597451" y="0"/>
                </a:moveTo>
                <a:cubicBezTo>
                  <a:pt x="280082" y="443060"/>
                  <a:pt x="-37287" y="886120"/>
                  <a:pt x="3563" y="1197204"/>
                </a:cubicBezTo>
                <a:cubicBezTo>
                  <a:pt x="44412" y="1508289"/>
                  <a:pt x="693290" y="1732961"/>
                  <a:pt x="842548" y="1866507"/>
                </a:cubicBezTo>
                <a:cubicBezTo>
                  <a:pt x="991806" y="2000053"/>
                  <a:pt x="945457" y="1999267"/>
                  <a:pt x="899109" y="1998482"/>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F9C3A8E3-332A-4CA4-AC3E-3DBC6A402F43}"/>
              </a:ext>
            </a:extLst>
          </p:cNvPr>
          <p:cNvSpPr>
            <a:spLocks noGrp="1"/>
          </p:cNvSpPr>
          <p:nvPr>
            <p:ph type="title"/>
          </p:nvPr>
        </p:nvSpPr>
        <p:spPr>
          <a:xfrm>
            <a:off x="838200" y="365125"/>
            <a:ext cx="11178540" cy="1325563"/>
          </a:xfrm>
        </p:spPr>
        <p:txBody>
          <a:bodyPr>
            <a:normAutofit/>
          </a:bodyPr>
          <a:lstStyle/>
          <a:p>
            <a:r>
              <a:rPr lang="en-US" dirty="0"/>
              <a:t>Membrane protein folding occurs in two stages</a:t>
            </a:r>
          </a:p>
        </p:txBody>
      </p:sp>
      <p:pic>
        <p:nvPicPr>
          <p:cNvPr id="31" name="Picture 30">
            <a:extLst>
              <a:ext uri="{FF2B5EF4-FFF2-40B4-BE49-F238E27FC236}">
                <a16:creationId xmlns:a16="http://schemas.microsoft.com/office/drawing/2014/main" id="{EBAA99FB-AC68-4D38-848D-111FD8FA5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sp>
        <p:nvSpPr>
          <p:cNvPr id="32" name="TextBox 31">
            <a:extLst>
              <a:ext uri="{FF2B5EF4-FFF2-40B4-BE49-F238E27FC236}">
                <a16:creationId xmlns:a16="http://schemas.microsoft.com/office/drawing/2014/main" id="{51AF4541-0FBB-449C-BFCC-9BDAA2186562}"/>
              </a:ext>
            </a:extLst>
          </p:cNvPr>
          <p:cNvSpPr txBox="1"/>
          <p:nvPr/>
        </p:nvSpPr>
        <p:spPr>
          <a:xfrm>
            <a:off x="339365" y="5652611"/>
            <a:ext cx="1178350" cy="369332"/>
          </a:xfrm>
          <a:prstGeom prst="rect">
            <a:avLst/>
          </a:prstGeom>
          <a:noFill/>
        </p:spPr>
        <p:txBody>
          <a:bodyPr wrap="square" rtlCol="0">
            <a:spAutoFit/>
          </a:bodyPr>
          <a:lstStyle/>
          <a:p>
            <a:r>
              <a:rPr lang="en-US" dirty="0"/>
              <a:t>Ribosome</a:t>
            </a:r>
          </a:p>
        </p:txBody>
      </p:sp>
      <p:sp>
        <p:nvSpPr>
          <p:cNvPr id="33" name="TextBox 32">
            <a:extLst>
              <a:ext uri="{FF2B5EF4-FFF2-40B4-BE49-F238E27FC236}">
                <a16:creationId xmlns:a16="http://schemas.microsoft.com/office/drawing/2014/main" id="{7C78E0EE-3D5A-472D-B1C9-E0B305FD7086}"/>
              </a:ext>
            </a:extLst>
          </p:cNvPr>
          <p:cNvSpPr txBox="1"/>
          <p:nvPr/>
        </p:nvSpPr>
        <p:spPr>
          <a:xfrm>
            <a:off x="2235725" y="4673794"/>
            <a:ext cx="1300960" cy="369332"/>
          </a:xfrm>
          <a:prstGeom prst="rect">
            <a:avLst/>
          </a:prstGeom>
          <a:noFill/>
        </p:spPr>
        <p:txBody>
          <a:bodyPr wrap="square" rtlCol="0">
            <a:spAutoFit/>
          </a:bodyPr>
          <a:lstStyle/>
          <a:p>
            <a:r>
              <a:rPr lang="en-US" dirty="0" err="1"/>
              <a:t>Translocon</a:t>
            </a:r>
            <a:endParaRPr lang="en-US" dirty="0"/>
          </a:p>
        </p:txBody>
      </p:sp>
      <p:sp>
        <p:nvSpPr>
          <p:cNvPr id="2" name="TextBox 1">
            <a:extLst>
              <a:ext uri="{FF2B5EF4-FFF2-40B4-BE49-F238E27FC236}">
                <a16:creationId xmlns:a16="http://schemas.microsoft.com/office/drawing/2014/main" id="{93ABD402-E1A5-499E-8918-0C1F3BF8CF7A}"/>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Insertion</a:t>
            </a:r>
          </a:p>
        </p:txBody>
      </p:sp>
    </p:spTree>
    <p:extLst>
      <p:ext uri="{BB962C8B-B14F-4D97-AF65-F5344CB8AC3E}">
        <p14:creationId xmlns:p14="http://schemas.microsoft.com/office/powerpoint/2010/main" val="351113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30</a:t>
            </a:fld>
            <a:endParaRPr lang="en-US"/>
          </a:p>
        </p:txBody>
      </p:sp>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9701543" y="4017263"/>
            <a:ext cx="918712" cy="1899794"/>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9701094" y="1950720"/>
            <a:ext cx="796988" cy="1478280"/>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9388185" y="1404591"/>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9314130" y="3647931"/>
            <a:ext cx="1692639" cy="369332"/>
          </a:xfrm>
          <a:prstGeom prst="rect">
            <a:avLst/>
          </a:prstGeom>
          <a:noFill/>
        </p:spPr>
        <p:txBody>
          <a:bodyPr wrap="square" rtlCol="0">
            <a:spAutoFit/>
          </a:bodyPr>
          <a:lstStyle/>
          <a:p>
            <a:r>
              <a:rPr lang="en-US" b="1" dirty="0"/>
              <a:t>Right (- Angle)</a:t>
            </a:r>
          </a:p>
        </p:txBody>
      </p:sp>
      <p:pic>
        <p:nvPicPr>
          <p:cNvPr id="2" name="Picture 1">
            <a:extLst>
              <a:ext uri="{FF2B5EF4-FFF2-40B4-BE49-F238E27FC236}">
                <a16:creationId xmlns:a16="http://schemas.microsoft.com/office/drawing/2014/main" id="{644C34CE-4330-319F-0C40-237371464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2" y="914503"/>
            <a:ext cx="8421440" cy="5814803"/>
          </a:xfrm>
          <a:prstGeom prst="rect">
            <a:avLst/>
          </a:prstGeom>
        </p:spPr>
      </p:pic>
    </p:spTree>
    <p:extLst>
      <p:ext uri="{BB962C8B-B14F-4D97-AF65-F5344CB8AC3E}">
        <p14:creationId xmlns:p14="http://schemas.microsoft.com/office/powerpoint/2010/main" val="3204168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DB877-64DE-40EC-A741-C65A9186B1E7}"/>
              </a:ext>
            </a:extLst>
          </p:cNvPr>
          <p:cNvSpPr>
            <a:spLocks noGrp="1"/>
          </p:cNvSpPr>
          <p:nvPr>
            <p:ph idx="1"/>
          </p:nvPr>
        </p:nvSpPr>
        <p:spPr>
          <a:xfrm>
            <a:off x="838200" y="3048635"/>
            <a:ext cx="10515600" cy="1077595"/>
          </a:xfrm>
        </p:spPr>
        <p:txBody>
          <a:bodyPr/>
          <a:lstStyle/>
          <a:p>
            <a:pPr marL="0" indent="0" algn="ctr">
              <a:buNone/>
            </a:pPr>
            <a:r>
              <a:rPr lang="en-US" dirty="0"/>
              <a:t>Sample 100s of these geometries for sequence design</a:t>
            </a:r>
          </a:p>
        </p:txBody>
      </p:sp>
      <p:sp>
        <p:nvSpPr>
          <p:cNvPr id="4" name="Slide Number Placeholder 3">
            <a:extLst>
              <a:ext uri="{FF2B5EF4-FFF2-40B4-BE49-F238E27FC236}">
                <a16:creationId xmlns:a16="http://schemas.microsoft.com/office/drawing/2014/main" id="{62EAB2F8-D952-4D7D-B5C3-43752325C806}"/>
              </a:ext>
            </a:extLst>
          </p:cNvPr>
          <p:cNvSpPr>
            <a:spLocks noGrp="1"/>
          </p:cNvSpPr>
          <p:nvPr>
            <p:ph type="sldNum" sz="quarter" idx="12"/>
          </p:nvPr>
        </p:nvSpPr>
        <p:spPr/>
        <p:txBody>
          <a:bodyPr/>
          <a:lstStyle/>
          <a:p>
            <a:fld id="{4E91C212-0822-4214-A666-CB9B8F88F3E1}" type="slidenum">
              <a:rPr lang="en-US" smtClean="0"/>
              <a:t>31</a:t>
            </a:fld>
            <a:endParaRPr lang="en-US"/>
          </a:p>
        </p:txBody>
      </p:sp>
    </p:spTree>
    <p:extLst>
      <p:ext uri="{BB962C8B-B14F-4D97-AF65-F5344CB8AC3E}">
        <p14:creationId xmlns:p14="http://schemas.microsoft.com/office/powerpoint/2010/main" val="2022378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32</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342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43A2-6593-CF24-4734-C7511DB7095B}"/>
              </a:ext>
            </a:extLst>
          </p:cNvPr>
          <p:cNvSpPr>
            <a:spLocks noGrp="1"/>
          </p:cNvSpPr>
          <p:nvPr>
            <p:ph type="title"/>
          </p:nvPr>
        </p:nvSpPr>
        <p:spPr/>
        <p:txBody>
          <a:bodyPr/>
          <a:lstStyle/>
          <a:p>
            <a:r>
              <a:rPr lang="en-US" dirty="0"/>
              <a:t>Add in the geometries for designs</a:t>
            </a:r>
          </a:p>
        </p:txBody>
      </p:sp>
      <p:sp>
        <p:nvSpPr>
          <p:cNvPr id="3" name="Content Placeholder 2">
            <a:extLst>
              <a:ext uri="{FF2B5EF4-FFF2-40B4-BE49-F238E27FC236}">
                <a16:creationId xmlns:a16="http://schemas.microsoft.com/office/drawing/2014/main" id="{4BA36B8B-AD51-B4DC-14D9-444A0D534C0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472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F24F-E28D-C60C-79F2-BAB8113823A0}"/>
              </a:ext>
            </a:extLst>
          </p:cNvPr>
          <p:cNvSpPr>
            <a:spLocks noGrp="1"/>
          </p:cNvSpPr>
          <p:nvPr>
            <p:ph type="title"/>
          </p:nvPr>
        </p:nvSpPr>
        <p:spPr/>
        <p:txBody>
          <a:bodyPr/>
          <a:lstStyle/>
          <a:p>
            <a:r>
              <a:rPr lang="en-US" dirty="0" err="1"/>
              <a:t>GASright</a:t>
            </a:r>
            <a:r>
              <a:rPr lang="en-US" dirty="0"/>
              <a:t> info slide</a:t>
            </a:r>
          </a:p>
        </p:txBody>
      </p:sp>
      <p:sp>
        <p:nvSpPr>
          <p:cNvPr id="3" name="Content Placeholder 2">
            <a:extLst>
              <a:ext uri="{FF2B5EF4-FFF2-40B4-BE49-F238E27FC236}">
                <a16:creationId xmlns:a16="http://schemas.microsoft.com/office/drawing/2014/main" id="{9E9FFEAD-F40E-B271-6AA9-35B4B7FD6B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07640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B656-EF2A-4F6B-983F-85AC8207991C}"/>
              </a:ext>
            </a:extLst>
          </p:cNvPr>
          <p:cNvSpPr>
            <a:spLocks noGrp="1"/>
          </p:cNvSpPr>
          <p:nvPr>
            <p:ph type="title"/>
          </p:nvPr>
        </p:nvSpPr>
        <p:spPr>
          <a:xfrm>
            <a:off x="838200" y="2727325"/>
            <a:ext cx="10515600" cy="1325563"/>
          </a:xfrm>
        </p:spPr>
        <p:txBody>
          <a:bodyPr>
            <a:normAutofit fontScale="90000"/>
          </a:bodyPr>
          <a:lstStyle/>
          <a:p>
            <a:pPr algn="ctr"/>
            <a:r>
              <a:rPr lang="en-US" dirty="0"/>
              <a:t>Investigating dimerization as a result of sidechain packing using TOXGREEN and high-throughput Sort-seq</a:t>
            </a:r>
          </a:p>
        </p:txBody>
      </p:sp>
      <p:sp>
        <p:nvSpPr>
          <p:cNvPr id="4" name="Slide Number Placeholder 3">
            <a:extLst>
              <a:ext uri="{FF2B5EF4-FFF2-40B4-BE49-F238E27FC236}">
                <a16:creationId xmlns:a16="http://schemas.microsoft.com/office/drawing/2014/main" id="{57EB1884-A908-4A13-B1AA-6D85940228EB}"/>
              </a:ext>
            </a:extLst>
          </p:cNvPr>
          <p:cNvSpPr>
            <a:spLocks noGrp="1"/>
          </p:cNvSpPr>
          <p:nvPr>
            <p:ph type="sldNum" sz="quarter" idx="12"/>
          </p:nvPr>
        </p:nvSpPr>
        <p:spPr/>
        <p:txBody>
          <a:bodyPr/>
          <a:lstStyle/>
          <a:p>
            <a:fld id="{4E91C212-0822-4214-A666-CB9B8F88F3E1}" type="slidenum">
              <a:rPr lang="en-US" smtClean="0"/>
              <a:t>35</a:t>
            </a:fld>
            <a:endParaRPr lang="en-US"/>
          </a:p>
        </p:txBody>
      </p:sp>
    </p:spTree>
    <p:extLst>
      <p:ext uri="{BB962C8B-B14F-4D97-AF65-F5344CB8AC3E}">
        <p14:creationId xmlns:p14="http://schemas.microsoft.com/office/powerpoint/2010/main" val="915609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F127C8-0019-4D40-9600-FC45636C2D37}"/>
              </a:ext>
            </a:extLst>
          </p:cNvPr>
          <p:cNvSpPr>
            <a:spLocks noGrp="1"/>
          </p:cNvSpPr>
          <p:nvPr>
            <p:ph type="sldNum" sz="quarter" idx="12"/>
          </p:nvPr>
        </p:nvSpPr>
        <p:spPr/>
        <p:txBody>
          <a:bodyPr/>
          <a:lstStyle/>
          <a:p>
            <a:fld id="{8021ADEC-B6C0-4C81-8FCE-C29A44509CF3}" type="slidenum">
              <a:rPr lang="en-US" smtClean="0"/>
              <a:t>36</a:t>
            </a:fld>
            <a:endParaRPr lang="en-US"/>
          </a:p>
        </p:txBody>
      </p:sp>
      <p:sp>
        <p:nvSpPr>
          <p:cNvPr id="11" name="Title 1">
            <a:extLst>
              <a:ext uri="{FF2B5EF4-FFF2-40B4-BE49-F238E27FC236}">
                <a16:creationId xmlns:a16="http://schemas.microsoft.com/office/drawing/2014/main" id="{7051400A-CDE9-41AB-8C87-D950714958B7}"/>
              </a:ext>
            </a:extLst>
          </p:cNvPr>
          <p:cNvSpPr>
            <a:spLocks noGrp="1"/>
          </p:cNvSpPr>
          <p:nvPr>
            <p:ph type="title"/>
          </p:nvPr>
        </p:nvSpPr>
        <p:spPr>
          <a:xfrm>
            <a:off x="838200" y="365125"/>
            <a:ext cx="10515600" cy="1325563"/>
          </a:xfrm>
        </p:spPr>
        <p:txBody>
          <a:bodyPr/>
          <a:lstStyle/>
          <a:p>
            <a:r>
              <a:rPr lang="en-US" dirty="0"/>
              <a:t>TOXGREEN: </a:t>
            </a:r>
            <a:r>
              <a:rPr lang="en-US" i="1" dirty="0"/>
              <a:t>in vivo </a:t>
            </a:r>
            <a:r>
              <a:rPr lang="en-US" dirty="0"/>
              <a:t>method to screen transmembrane association</a:t>
            </a:r>
          </a:p>
        </p:txBody>
      </p:sp>
      <p:sp>
        <p:nvSpPr>
          <p:cNvPr id="6" name="TextBox 5">
            <a:extLst>
              <a:ext uri="{FF2B5EF4-FFF2-40B4-BE49-F238E27FC236}">
                <a16:creationId xmlns:a16="http://schemas.microsoft.com/office/drawing/2014/main" id="{E0942051-8C0D-46D3-B883-CD783B3F208D}"/>
              </a:ext>
            </a:extLst>
          </p:cNvPr>
          <p:cNvSpPr txBox="1"/>
          <p:nvPr/>
        </p:nvSpPr>
        <p:spPr>
          <a:xfrm>
            <a:off x="9692672" y="6169484"/>
            <a:ext cx="2252068" cy="267915"/>
          </a:xfrm>
          <a:prstGeom prst="rect">
            <a:avLst/>
          </a:prstGeom>
          <a:noFill/>
          <a:ln>
            <a:noFill/>
          </a:ln>
        </p:spPr>
        <p:txBody>
          <a:bodyPr wrap="none" lIns="90000" tIns="45000" rIns="90000" bIns="45000" anchorCtr="0" compatLnSpc="0">
            <a:spAutoFit/>
          </a:bodyPr>
          <a:lstStyle/>
          <a:p>
            <a:pPr lvl="0" algn="r" hangingPunct="0"/>
            <a:r>
              <a:rPr lang="en-US" sz="1200" dirty="0">
                <a:latin typeface="Liberation Sans"/>
              </a:rPr>
              <a:t>Armstrong &amp; </a:t>
            </a:r>
            <a:r>
              <a:rPr lang="en-US" sz="1200" dirty="0" err="1">
                <a:latin typeface="Liberation Sans"/>
              </a:rPr>
              <a:t>Senes</a:t>
            </a:r>
            <a:r>
              <a:rPr lang="en-US" sz="1200" dirty="0">
                <a:latin typeface="Liberation Sans"/>
              </a:rPr>
              <a:t> BBA 2016</a:t>
            </a:r>
            <a:endParaRPr lang="en-US" sz="1200" b="0" i="0" u="none" strike="noStrike" kern="1200" cap="none" dirty="0">
              <a:ln>
                <a:noFill/>
              </a:ln>
              <a:latin typeface="Liberation Sans"/>
              <a:ea typeface="Noto Sans CJK SC Regular" pitchFamily="2"/>
              <a:cs typeface="FreeSans" pitchFamily="2"/>
            </a:endParaRPr>
          </a:p>
        </p:txBody>
      </p:sp>
      <p:pic>
        <p:nvPicPr>
          <p:cNvPr id="10" name="Picture 9">
            <a:extLst>
              <a:ext uri="{FF2B5EF4-FFF2-40B4-BE49-F238E27FC236}">
                <a16:creationId xmlns:a16="http://schemas.microsoft.com/office/drawing/2014/main" id="{63062983-7ABA-4566-A1B7-5FD1AD690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805" y="1991155"/>
            <a:ext cx="8209240" cy="3866290"/>
          </a:xfrm>
          <a:prstGeom prst="rect">
            <a:avLst/>
          </a:prstGeom>
        </p:spPr>
      </p:pic>
    </p:spTree>
    <p:extLst>
      <p:ext uri="{BB962C8B-B14F-4D97-AF65-F5344CB8AC3E}">
        <p14:creationId xmlns:p14="http://schemas.microsoft.com/office/powerpoint/2010/main" val="3070061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AC30-137B-40ED-ACEA-0C39CB2F6701}"/>
              </a:ext>
            </a:extLst>
          </p:cNvPr>
          <p:cNvSpPr>
            <a:spLocks noGrp="1"/>
          </p:cNvSpPr>
          <p:nvPr>
            <p:ph type="title"/>
          </p:nvPr>
        </p:nvSpPr>
        <p:spPr/>
        <p:txBody>
          <a:bodyPr>
            <a:normAutofit/>
          </a:bodyPr>
          <a:lstStyle/>
          <a:p>
            <a:r>
              <a:rPr lang="en-US" dirty="0"/>
              <a:t>Look for correlation of our designs with dimerization in TOXGREEN</a:t>
            </a:r>
          </a:p>
        </p:txBody>
      </p:sp>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37</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9" name="CustomShape 6">
            <a:extLst>
              <a:ext uri="{FF2B5EF4-FFF2-40B4-BE49-F238E27FC236}">
                <a16:creationId xmlns:a16="http://schemas.microsoft.com/office/drawing/2014/main" id="{4B6CE1CF-6ABB-4C95-85ED-FC9CBD5D7BDA}"/>
              </a:ext>
            </a:extLst>
          </p:cNvPr>
          <p:cNvSpPr/>
          <p:nvPr/>
        </p:nvSpPr>
        <p:spPr>
          <a:xfrm>
            <a:off x="1747815" y="150675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960320" y="6113769"/>
            <a:ext cx="2953080" cy="346320"/>
          </a:xfrm>
          <a:prstGeom prst="rect">
            <a:avLst/>
          </a:prstGeom>
          <a:noFill/>
          <a:ln>
            <a:noFill/>
          </a:ln>
        </p:spPr>
        <p:txBody>
          <a:bodyPr lIns="90000" tIns="45000" rIns="90000" bIns="45000"/>
          <a:lstStyle/>
          <a:p>
            <a:pPr algn="ctr"/>
            <a:r>
              <a:rPr lang="en-US" sz="2400" b="1" strike="noStrike" spc="-1" dirty="0"/>
              <a:t>Design Energy Score</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rot="1856684">
            <a:off x="3213517" y="3526564"/>
            <a:ext cx="6477082"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1890000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Shape 8">
            <a:extLst>
              <a:ext uri="{FF2B5EF4-FFF2-40B4-BE49-F238E27FC236}">
                <a16:creationId xmlns:a16="http://schemas.microsoft.com/office/drawing/2014/main" id="{7DF4641A-4BDE-445E-92CD-65C9DB8A4FC9}"/>
              </a:ext>
            </a:extLst>
          </p:cNvPr>
          <p:cNvSpPr txBox="1"/>
          <p:nvPr/>
        </p:nvSpPr>
        <p:spPr>
          <a:xfrm rot="16200000">
            <a:off x="-1089015" y="3495189"/>
            <a:ext cx="3539520" cy="346320"/>
          </a:xfrm>
          <a:prstGeom prst="rect">
            <a:avLst/>
          </a:prstGeom>
          <a:noFill/>
          <a:ln>
            <a:noFill/>
          </a:ln>
        </p:spPr>
        <p:txBody>
          <a:bodyPr lIns="90000" tIns="45000" rIns="90000" bIns="45000"/>
          <a:lstStyle/>
          <a:p>
            <a:pPr algn="ctr"/>
            <a:r>
              <a:rPr lang="en-US" sz="2400" b="1" strike="noStrike" spc="-1" dirty="0">
                <a:solidFill>
                  <a:schemeClr val="accent6"/>
                </a:solidFill>
              </a:rPr>
              <a:t>Fluorescence</a:t>
            </a:r>
          </a:p>
          <a:p>
            <a:pPr algn="ctr"/>
            <a:r>
              <a:rPr lang="en-US" sz="2400" b="1" spc="-1" dirty="0"/>
              <a:t>(Dimerization Propensity)</a:t>
            </a:r>
            <a:endParaRPr lang="en-US" sz="2400" b="1" strike="noStrike" spc="-1" dirty="0"/>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F8654F7-D347-4508-8EAF-E35D9086983F}"/>
              </a:ext>
            </a:extLst>
          </p:cNvPr>
          <p:cNvSpPr txBox="1"/>
          <p:nvPr/>
        </p:nvSpPr>
        <p:spPr>
          <a:xfrm>
            <a:off x="1210708" y="5130499"/>
            <a:ext cx="1700355" cy="646331"/>
          </a:xfrm>
          <a:prstGeom prst="rect">
            <a:avLst/>
          </a:prstGeom>
          <a:noFill/>
        </p:spPr>
        <p:txBody>
          <a:bodyPr wrap="square" rtlCol="0">
            <a:spAutoFit/>
          </a:bodyPr>
          <a:lstStyle/>
          <a:p>
            <a:pPr algn="ctr"/>
            <a:r>
              <a:rPr lang="en-US" dirty="0"/>
              <a:t>Low dimerization</a:t>
            </a:r>
          </a:p>
        </p:txBody>
      </p:sp>
      <p:sp>
        <p:nvSpPr>
          <p:cNvPr id="25" name="TextBox 24">
            <a:extLst>
              <a:ext uri="{FF2B5EF4-FFF2-40B4-BE49-F238E27FC236}">
                <a16:creationId xmlns:a16="http://schemas.microsoft.com/office/drawing/2014/main" id="{B12633CE-0728-4BC8-BCF5-47485E6D9119}"/>
              </a:ext>
            </a:extLst>
          </p:cNvPr>
          <p:cNvSpPr txBox="1"/>
          <p:nvPr/>
        </p:nvSpPr>
        <p:spPr>
          <a:xfrm>
            <a:off x="1209269" y="1841349"/>
            <a:ext cx="1700355" cy="646331"/>
          </a:xfrm>
          <a:prstGeom prst="rect">
            <a:avLst/>
          </a:prstGeom>
          <a:noFill/>
        </p:spPr>
        <p:txBody>
          <a:bodyPr wrap="square" rtlCol="0">
            <a:spAutoFit/>
          </a:bodyPr>
          <a:lstStyle/>
          <a:p>
            <a:pPr algn="ctr"/>
            <a:r>
              <a:rPr lang="en-US" dirty="0"/>
              <a:t>High dimerization</a:t>
            </a:r>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pic>
        <p:nvPicPr>
          <p:cNvPr id="3" name="Picture 2">
            <a:extLst>
              <a:ext uri="{FF2B5EF4-FFF2-40B4-BE49-F238E27FC236}">
                <a16:creationId xmlns:a16="http://schemas.microsoft.com/office/drawing/2014/main" id="{52172094-6EAC-A2BE-A12B-2FEEF213803B}"/>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10445" y="1560219"/>
            <a:ext cx="1033326" cy="2004748"/>
          </a:xfrm>
          <a:prstGeom prst="rect">
            <a:avLst/>
          </a:prstGeom>
        </p:spPr>
      </p:pic>
    </p:spTree>
    <p:extLst>
      <p:ext uri="{BB962C8B-B14F-4D97-AF65-F5344CB8AC3E}">
        <p14:creationId xmlns:p14="http://schemas.microsoft.com/office/powerpoint/2010/main" val="3368747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CHIP Design</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2089" t="4759" r="2135" b="14299"/>
          <a:stretch/>
        </p:blipFill>
        <p:spPr>
          <a:xfrm>
            <a:off x="88287" y="1854025"/>
            <a:ext cx="6647630" cy="4213629"/>
          </a:xfrm>
          <a:prstGeom prst="rect">
            <a:avLst/>
          </a:prstGeom>
        </p:spPr>
      </p:pic>
      <p:pic>
        <p:nvPicPr>
          <p:cNvPr id="8" name="Picture 7">
            <a:extLst>
              <a:ext uri="{FF2B5EF4-FFF2-40B4-BE49-F238E27FC236}">
                <a16:creationId xmlns:a16="http://schemas.microsoft.com/office/drawing/2014/main" id="{E7E86D57-B4BF-6A7E-2053-A8839E3766AE}"/>
              </a:ext>
            </a:extLst>
          </p:cNvPr>
          <p:cNvPicPr>
            <a:picLocks noChangeAspect="1"/>
          </p:cNvPicPr>
          <p:nvPr/>
        </p:nvPicPr>
        <p:blipFill>
          <a:blip r:embed="rId3"/>
          <a:stretch>
            <a:fillRect/>
          </a:stretch>
        </p:blipFill>
        <p:spPr>
          <a:xfrm>
            <a:off x="6735917" y="1885306"/>
            <a:ext cx="5399328" cy="4151065"/>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3823649" y="1814894"/>
            <a:ext cx="8311595"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331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CHIP Design</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2089" t="4759" r="2135" b="14299"/>
          <a:stretch/>
        </p:blipFill>
        <p:spPr>
          <a:xfrm>
            <a:off x="88287" y="1854025"/>
            <a:ext cx="6647630" cy="4213629"/>
          </a:xfrm>
          <a:prstGeom prst="rect">
            <a:avLst/>
          </a:prstGeom>
        </p:spPr>
      </p:pic>
      <p:pic>
        <p:nvPicPr>
          <p:cNvPr id="8" name="Picture 7">
            <a:extLst>
              <a:ext uri="{FF2B5EF4-FFF2-40B4-BE49-F238E27FC236}">
                <a16:creationId xmlns:a16="http://schemas.microsoft.com/office/drawing/2014/main" id="{E7E86D57-B4BF-6A7E-2053-A8839E3766AE}"/>
              </a:ext>
            </a:extLst>
          </p:cNvPr>
          <p:cNvPicPr>
            <a:picLocks noChangeAspect="1"/>
          </p:cNvPicPr>
          <p:nvPr/>
        </p:nvPicPr>
        <p:blipFill>
          <a:blip r:embed="rId3"/>
          <a:stretch>
            <a:fillRect/>
          </a:stretch>
        </p:blipFill>
        <p:spPr>
          <a:xfrm>
            <a:off x="6735917" y="1885306"/>
            <a:ext cx="5399328" cy="4151065"/>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769840" y="1814894"/>
            <a:ext cx="5365404"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95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4</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2A3C1FD6-3D8A-4A00-8FF9-E75917559A4A}"/>
              </a:ext>
            </a:extLst>
          </p:cNvPr>
          <p:cNvSpPr/>
          <p:nvPr/>
        </p:nvSpPr>
        <p:spPr>
          <a:xfrm>
            <a:off x="1008668" y="2020909"/>
            <a:ext cx="2395289" cy="262760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sp>
        <p:nvSpPr>
          <p:cNvPr id="28" name="TextBox 27">
            <a:extLst>
              <a:ext uri="{FF2B5EF4-FFF2-40B4-BE49-F238E27FC236}">
                <a16:creationId xmlns:a16="http://schemas.microsoft.com/office/drawing/2014/main" id="{AFFEDBF5-5E70-45BA-8364-0C04BDBD3892}"/>
              </a:ext>
            </a:extLst>
          </p:cNvPr>
          <p:cNvSpPr txBox="1"/>
          <p:nvPr/>
        </p:nvSpPr>
        <p:spPr>
          <a:xfrm>
            <a:off x="2235725" y="4673794"/>
            <a:ext cx="1300960" cy="369332"/>
          </a:xfrm>
          <a:prstGeom prst="rect">
            <a:avLst/>
          </a:prstGeom>
          <a:noFill/>
        </p:spPr>
        <p:txBody>
          <a:bodyPr wrap="square" rtlCol="0">
            <a:spAutoFit/>
          </a:bodyPr>
          <a:lstStyle/>
          <a:p>
            <a:r>
              <a:rPr lang="en-US" dirty="0" err="1"/>
              <a:t>Translocon</a:t>
            </a:r>
            <a:endParaRPr lang="en-US" dirty="0"/>
          </a:p>
        </p:txBody>
      </p:sp>
      <p:sp>
        <p:nvSpPr>
          <p:cNvPr id="23" name="TextBox 22">
            <a:extLst>
              <a:ext uri="{FF2B5EF4-FFF2-40B4-BE49-F238E27FC236}">
                <a16:creationId xmlns:a16="http://schemas.microsoft.com/office/drawing/2014/main" id="{81721CDD-214D-418C-87AE-F9923B1B97D2}"/>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Insertion</a:t>
            </a:r>
          </a:p>
        </p:txBody>
      </p:sp>
      <p:sp>
        <p:nvSpPr>
          <p:cNvPr id="26" name="Oval 25">
            <a:extLst>
              <a:ext uri="{FF2B5EF4-FFF2-40B4-BE49-F238E27FC236}">
                <a16:creationId xmlns:a16="http://schemas.microsoft.com/office/drawing/2014/main" id="{F982BE26-C0E8-47D9-9CD3-E78DE55F1FDA}"/>
              </a:ext>
            </a:extLst>
          </p:cNvPr>
          <p:cNvSpPr/>
          <p:nvPr/>
        </p:nvSpPr>
        <p:spPr>
          <a:xfrm>
            <a:off x="-2344404" y="4284491"/>
            <a:ext cx="4741534" cy="430508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34CB96C-AA70-4253-B1DB-356D0C9DFF42}"/>
              </a:ext>
            </a:extLst>
          </p:cNvPr>
          <p:cNvSpPr/>
          <p:nvPr/>
        </p:nvSpPr>
        <p:spPr>
          <a:xfrm rot="21297909">
            <a:off x="1262006" y="4297931"/>
            <a:ext cx="944231" cy="1998602"/>
          </a:xfrm>
          <a:custGeom>
            <a:avLst/>
            <a:gdLst>
              <a:gd name="connsiteX0" fmla="*/ 597451 w 944231"/>
              <a:gd name="connsiteY0" fmla="*/ 0 h 1998602"/>
              <a:gd name="connsiteX1" fmla="*/ 3563 w 944231"/>
              <a:gd name="connsiteY1" fmla="*/ 1197204 h 1998602"/>
              <a:gd name="connsiteX2" fmla="*/ 842548 w 944231"/>
              <a:gd name="connsiteY2" fmla="*/ 1866507 h 1998602"/>
              <a:gd name="connsiteX3" fmla="*/ 899109 w 944231"/>
              <a:gd name="connsiteY3" fmla="*/ 1998482 h 1998602"/>
            </a:gdLst>
            <a:ahLst/>
            <a:cxnLst>
              <a:cxn ang="0">
                <a:pos x="connsiteX0" y="connsiteY0"/>
              </a:cxn>
              <a:cxn ang="0">
                <a:pos x="connsiteX1" y="connsiteY1"/>
              </a:cxn>
              <a:cxn ang="0">
                <a:pos x="connsiteX2" y="connsiteY2"/>
              </a:cxn>
              <a:cxn ang="0">
                <a:pos x="connsiteX3" y="connsiteY3"/>
              </a:cxn>
            </a:cxnLst>
            <a:rect l="l" t="t" r="r" b="b"/>
            <a:pathLst>
              <a:path w="944231" h="1998602">
                <a:moveTo>
                  <a:pt x="597451" y="0"/>
                </a:moveTo>
                <a:cubicBezTo>
                  <a:pt x="280082" y="443060"/>
                  <a:pt x="-37287" y="886120"/>
                  <a:pt x="3563" y="1197204"/>
                </a:cubicBezTo>
                <a:cubicBezTo>
                  <a:pt x="44412" y="1508289"/>
                  <a:pt x="693290" y="1732961"/>
                  <a:pt x="842548" y="1866507"/>
                </a:cubicBezTo>
                <a:cubicBezTo>
                  <a:pt x="991806" y="2000053"/>
                  <a:pt x="945457" y="1999267"/>
                  <a:pt x="899109" y="1998482"/>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0854EF6-4515-45A1-B0AB-D0473F0439CA}"/>
              </a:ext>
            </a:extLst>
          </p:cNvPr>
          <p:cNvSpPr txBox="1"/>
          <p:nvPr/>
        </p:nvSpPr>
        <p:spPr>
          <a:xfrm>
            <a:off x="339365" y="5652611"/>
            <a:ext cx="1178350" cy="369332"/>
          </a:xfrm>
          <a:prstGeom prst="rect">
            <a:avLst/>
          </a:prstGeom>
          <a:noFill/>
        </p:spPr>
        <p:txBody>
          <a:bodyPr wrap="square" rtlCol="0">
            <a:spAutoFit/>
          </a:bodyPr>
          <a:lstStyle/>
          <a:p>
            <a:r>
              <a:rPr lang="en-US" dirty="0"/>
              <a:t>Ribosome</a:t>
            </a:r>
          </a:p>
        </p:txBody>
      </p:sp>
      <p:sp>
        <p:nvSpPr>
          <p:cNvPr id="21" name="Title 1">
            <a:extLst>
              <a:ext uri="{FF2B5EF4-FFF2-40B4-BE49-F238E27FC236}">
                <a16:creationId xmlns:a16="http://schemas.microsoft.com/office/drawing/2014/main" id="{D20A106A-7A3C-E334-82BD-FCA25CFFB8BC}"/>
              </a:ext>
            </a:extLst>
          </p:cNvPr>
          <p:cNvSpPr>
            <a:spLocks noGrp="1"/>
          </p:cNvSpPr>
          <p:nvPr>
            <p:ph type="title"/>
          </p:nvPr>
        </p:nvSpPr>
        <p:spPr>
          <a:xfrm>
            <a:off x="838200" y="365125"/>
            <a:ext cx="10888980" cy="1325563"/>
          </a:xfrm>
        </p:spPr>
        <p:txBody>
          <a:bodyPr>
            <a:normAutofit/>
          </a:bodyPr>
          <a:lstStyle/>
          <a:p>
            <a:r>
              <a:rPr lang="en-US" dirty="0"/>
              <a:t>Membrane protein folding occurs in two stages</a:t>
            </a:r>
          </a:p>
        </p:txBody>
      </p:sp>
    </p:spTree>
    <p:extLst>
      <p:ext uri="{BB962C8B-B14F-4D97-AF65-F5344CB8AC3E}">
        <p14:creationId xmlns:p14="http://schemas.microsoft.com/office/powerpoint/2010/main" val="1018494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CHIP Design</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2089" t="4759" r="2135" b="14299"/>
          <a:stretch/>
        </p:blipFill>
        <p:spPr>
          <a:xfrm>
            <a:off x="88287" y="1854025"/>
            <a:ext cx="6647630" cy="4213629"/>
          </a:xfrm>
          <a:prstGeom prst="rect">
            <a:avLst/>
          </a:prstGeom>
        </p:spPr>
      </p:pic>
      <p:pic>
        <p:nvPicPr>
          <p:cNvPr id="8" name="Picture 7">
            <a:extLst>
              <a:ext uri="{FF2B5EF4-FFF2-40B4-BE49-F238E27FC236}">
                <a16:creationId xmlns:a16="http://schemas.microsoft.com/office/drawing/2014/main" id="{E7E86D57-B4BF-6A7E-2053-A8839E3766AE}"/>
              </a:ext>
            </a:extLst>
          </p:cNvPr>
          <p:cNvPicPr>
            <a:picLocks noChangeAspect="1"/>
          </p:cNvPicPr>
          <p:nvPr/>
        </p:nvPicPr>
        <p:blipFill>
          <a:blip r:embed="rId3"/>
          <a:stretch>
            <a:fillRect/>
          </a:stretch>
        </p:blipFill>
        <p:spPr>
          <a:xfrm>
            <a:off x="6735917" y="1885306"/>
            <a:ext cx="5399328" cy="4151065"/>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769840" y="1814894"/>
            <a:ext cx="5365404"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6817D01-B4D2-D7CA-07A8-9012126B53EC}"/>
              </a:ext>
            </a:extLst>
          </p:cNvPr>
          <p:cNvSpPr txBox="1"/>
          <p:nvPr/>
        </p:nvSpPr>
        <p:spPr>
          <a:xfrm>
            <a:off x="7333129" y="2438400"/>
            <a:ext cx="3801036" cy="646331"/>
          </a:xfrm>
          <a:prstGeom prst="rect">
            <a:avLst/>
          </a:prstGeom>
          <a:noFill/>
        </p:spPr>
        <p:txBody>
          <a:bodyPr wrap="square" rtlCol="0">
            <a:spAutoFit/>
          </a:bodyPr>
          <a:lstStyle/>
          <a:p>
            <a:r>
              <a:rPr lang="en-US" dirty="0"/>
              <a:t>Add in mutant types: clashes and void</a:t>
            </a:r>
          </a:p>
          <a:p>
            <a:r>
              <a:rPr lang="en-US" dirty="0"/>
              <a:t>Add in images of each as an example</a:t>
            </a:r>
          </a:p>
        </p:txBody>
      </p:sp>
    </p:spTree>
    <p:extLst>
      <p:ext uri="{BB962C8B-B14F-4D97-AF65-F5344CB8AC3E}">
        <p14:creationId xmlns:p14="http://schemas.microsoft.com/office/powerpoint/2010/main" val="3868824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CHIP Design</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2089" t="4759" r="2135" b="14299"/>
          <a:stretch/>
        </p:blipFill>
        <p:spPr>
          <a:xfrm>
            <a:off x="88287" y="1854025"/>
            <a:ext cx="6647630" cy="4213629"/>
          </a:xfrm>
          <a:prstGeom prst="rect">
            <a:avLst/>
          </a:prstGeom>
        </p:spPr>
      </p:pic>
      <p:pic>
        <p:nvPicPr>
          <p:cNvPr id="8" name="Picture 7">
            <a:extLst>
              <a:ext uri="{FF2B5EF4-FFF2-40B4-BE49-F238E27FC236}">
                <a16:creationId xmlns:a16="http://schemas.microsoft.com/office/drawing/2014/main" id="{E7E86D57-B4BF-6A7E-2053-A8839E3766AE}"/>
              </a:ext>
            </a:extLst>
          </p:cNvPr>
          <p:cNvPicPr>
            <a:picLocks noChangeAspect="1"/>
          </p:cNvPicPr>
          <p:nvPr/>
        </p:nvPicPr>
        <p:blipFill>
          <a:blip r:embed="rId3"/>
          <a:stretch>
            <a:fillRect/>
          </a:stretch>
        </p:blipFill>
        <p:spPr>
          <a:xfrm>
            <a:off x="6735917" y="1885306"/>
            <a:ext cx="5399328" cy="4151065"/>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814945" y="1854023"/>
            <a:ext cx="1521267" cy="264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414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b="52898"/>
          <a:stretch/>
        </p:blipFill>
        <p:spPr>
          <a:xfrm>
            <a:off x="2258955" y="1531265"/>
            <a:ext cx="2995665" cy="2335057"/>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42</a:t>
            </a:fld>
            <a:endParaRPr lang="en-US"/>
          </a:p>
        </p:txBody>
      </p:sp>
      <p:pic>
        <p:nvPicPr>
          <p:cNvPr id="3" name="Picture 2">
            <a:extLst>
              <a:ext uri="{FF2B5EF4-FFF2-40B4-BE49-F238E27FC236}">
                <a16:creationId xmlns:a16="http://schemas.microsoft.com/office/drawing/2014/main" id="{A1E4E5A1-F5EB-34A8-9E3E-FAFDB6299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253225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43</a:t>
            </a:fld>
            <a:endParaRPr lang="en-US"/>
          </a:p>
        </p:txBody>
      </p:sp>
      <p:pic>
        <p:nvPicPr>
          <p:cNvPr id="3" name="Picture 2">
            <a:extLst>
              <a:ext uri="{FF2B5EF4-FFF2-40B4-BE49-F238E27FC236}">
                <a16:creationId xmlns:a16="http://schemas.microsoft.com/office/drawing/2014/main" id="{493F141A-32E5-C1CD-68E7-475A9F1E8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542168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EB4AEC79-4F98-416C-8952-57C3CC465333}"/>
              </a:ext>
            </a:extLst>
          </p:cNvPr>
          <p:cNvPicPr>
            <a:picLocks noChangeAspect="1"/>
          </p:cNvPicPr>
          <p:nvPr/>
        </p:nvPicPr>
        <p:blipFill rotWithShape="1">
          <a:blip r:embed="rId3">
            <a:extLst>
              <a:ext uri="{28A0092B-C50C-407E-A947-70E740481C1C}">
                <a14:useLocalDpi xmlns:a14="http://schemas.microsoft.com/office/drawing/2010/main" val="0"/>
              </a:ext>
            </a:extLst>
          </a:blip>
          <a:srcRect l="60417" r="-1" b="57228"/>
          <a:stretch/>
        </p:blipFill>
        <p:spPr>
          <a:xfrm>
            <a:off x="6937382" y="1431872"/>
            <a:ext cx="2902355" cy="2185971"/>
          </a:xfrm>
          <a:prstGeom prst="rect">
            <a:avLst/>
          </a:prstGeom>
        </p:spPr>
      </p:pic>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44</a:t>
            </a:fld>
            <a:endParaRPr lang="en-US"/>
          </a:p>
        </p:txBody>
      </p:sp>
      <p:pic>
        <p:nvPicPr>
          <p:cNvPr id="3" name="Picture 2">
            <a:extLst>
              <a:ext uri="{FF2B5EF4-FFF2-40B4-BE49-F238E27FC236}">
                <a16:creationId xmlns:a16="http://schemas.microsoft.com/office/drawing/2014/main" id="{4CE9648D-7643-C08B-550F-4D09BF427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664919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EB4AEC79-4F98-416C-8952-57C3CC465333}"/>
              </a:ext>
            </a:extLst>
          </p:cNvPr>
          <p:cNvPicPr>
            <a:picLocks noChangeAspect="1"/>
          </p:cNvPicPr>
          <p:nvPr/>
        </p:nvPicPr>
        <p:blipFill rotWithShape="1">
          <a:blip r:embed="rId3">
            <a:extLst>
              <a:ext uri="{28A0092B-C50C-407E-A947-70E740481C1C}">
                <a14:useLocalDpi xmlns:a14="http://schemas.microsoft.com/office/drawing/2010/main" val="0"/>
              </a:ext>
            </a:extLst>
          </a:blip>
          <a:srcRect l="60417" r="-1"/>
          <a:stretch/>
        </p:blipFill>
        <p:spPr>
          <a:xfrm>
            <a:off x="6937382" y="1431872"/>
            <a:ext cx="2902355" cy="5110698"/>
          </a:xfrm>
          <a:prstGeom prst="rect">
            <a:avLst/>
          </a:prstGeom>
        </p:spPr>
      </p:pic>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45</a:t>
            </a:fld>
            <a:endParaRPr lang="en-US"/>
          </a:p>
        </p:txBody>
      </p:sp>
      <p:pic>
        <p:nvPicPr>
          <p:cNvPr id="3" name="Picture 2">
            <a:extLst>
              <a:ext uri="{FF2B5EF4-FFF2-40B4-BE49-F238E27FC236}">
                <a16:creationId xmlns:a16="http://schemas.microsoft.com/office/drawing/2014/main" id="{9F9A18D4-7574-FC45-F2FF-A157B7AFA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1691694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4524827" y="1720583"/>
            <a:ext cx="7120448"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573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7479218" y="1720583"/>
            <a:ext cx="4166056"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777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9709862" y="1720583"/>
            <a:ext cx="1935412"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315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spTree>
    <p:extLst>
      <p:ext uri="{BB962C8B-B14F-4D97-AF65-F5344CB8AC3E}">
        <p14:creationId xmlns:p14="http://schemas.microsoft.com/office/powerpoint/2010/main" val="1328024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5</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cxnSp>
        <p:nvCxnSpPr>
          <p:cNvPr id="22" name="Straight Arrow Connector 21">
            <a:extLst>
              <a:ext uri="{FF2B5EF4-FFF2-40B4-BE49-F238E27FC236}">
                <a16:creationId xmlns:a16="http://schemas.microsoft.com/office/drawing/2014/main" id="{D6746BE8-F8DC-4CF2-AF56-6F5D0ED003F8}"/>
              </a:ext>
            </a:extLst>
          </p:cNvPr>
          <p:cNvCxnSpPr>
            <a:cxnSpLocks/>
          </p:cNvCxnSpPr>
          <p:nvPr/>
        </p:nvCxnSpPr>
        <p:spPr>
          <a:xfrm>
            <a:off x="4559138"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CEEA53-A5B3-48E7-A7B0-2A9BCCA9A53E}"/>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sp>
        <p:nvSpPr>
          <p:cNvPr id="27" name="TextBox 26">
            <a:extLst>
              <a:ext uri="{FF2B5EF4-FFF2-40B4-BE49-F238E27FC236}">
                <a16:creationId xmlns:a16="http://schemas.microsoft.com/office/drawing/2014/main" id="{2760435F-BD4D-4260-B466-C2F2854A18DC}"/>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Association</a:t>
            </a:r>
          </a:p>
        </p:txBody>
      </p:sp>
      <p:sp>
        <p:nvSpPr>
          <p:cNvPr id="21" name="Title 1">
            <a:extLst>
              <a:ext uri="{FF2B5EF4-FFF2-40B4-BE49-F238E27FC236}">
                <a16:creationId xmlns:a16="http://schemas.microsoft.com/office/drawing/2014/main" id="{44C88FA2-2DF1-FF6E-1E80-EEFB80A48F7E}"/>
              </a:ext>
            </a:extLst>
          </p:cNvPr>
          <p:cNvSpPr>
            <a:spLocks noGrp="1"/>
          </p:cNvSpPr>
          <p:nvPr>
            <p:ph type="title"/>
          </p:nvPr>
        </p:nvSpPr>
        <p:spPr>
          <a:xfrm>
            <a:off x="838200" y="365125"/>
            <a:ext cx="11170920" cy="1325563"/>
          </a:xfrm>
        </p:spPr>
        <p:txBody>
          <a:bodyPr>
            <a:normAutofit/>
          </a:bodyPr>
          <a:lstStyle/>
          <a:p>
            <a:r>
              <a:rPr lang="en-US" dirty="0"/>
              <a:t>Membrane protein folding occurs in two stages</a:t>
            </a:r>
          </a:p>
        </p:txBody>
      </p:sp>
    </p:spTree>
    <p:extLst>
      <p:ext uri="{BB962C8B-B14F-4D97-AF65-F5344CB8AC3E}">
        <p14:creationId xmlns:p14="http://schemas.microsoft.com/office/powerpoint/2010/main" val="3234471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D560-6B95-D98D-0A13-937C85136B1A}"/>
              </a:ext>
            </a:extLst>
          </p:cNvPr>
          <p:cNvSpPr>
            <a:spLocks noGrp="1"/>
          </p:cNvSpPr>
          <p:nvPr>
            <p:ph type="title"/>
          </p:nvPr>
        </p:nvSpPr>
        <p:spPr/>
        <p:txBody>
          <a:bodyPr/>
          <a:lstStyle/>
          <a:p>
            <a:r>
              <a:rPr lang="en-US" dirty="0"/>
              <a:t>Add in more detail for how we get our final dataset (clashes)</a:t>
            </a:r>
          </a:p>
        </p:txBody>
      </p:sp>
      <p:sp>
        <p:nvSpPr>
          <p:cNvPr id="3" name="Content Placeholder 2">
            <a:extLst>
              <a:ext uri="{FF2B5EF4-FFF2-40B4-BE49-F238E27FC236}">
                <a16:creationId xmlns:a16="http://schemas.microsoft.com/office/drawing/2014/main" id="{9951A015-D5B0-5AD0-F4B5-2633FC722B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49972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2AC6-79AF-76D2-71E6-0BA738F550DA}"/>
              </a:ext>
            </a:extLst>
          </p:cNvPr>
          <p:cNvSpPr>
            <a:spLocks noGrp="1"/>
          </p:cNvSpPr>
          <p:nvPr>
            <p:ph type="title"/>
          </p:nvPr>
        </p:nvSpPr>
        <p:spPr/>
        <p:txBody>
          <a:bodyPr/>
          <a:lstStyle/>
          <a:p>
            <a:r>
              <a:rPr lang="en-US" dirty="0"/>
              <a:t>Add in boxplot data here and maybe change the flowchart</a:t>
            </a:r>
          </a:p>
        </p:txBody>
      </p:sp>
      <p:sp>
        <p:nvSpPr>
          <p:cNvPr id="3" name="Content Placeholder 2">
            <a:extLst>
              <a:ext uri="{FF2B5EF4-FFF2-40B4-BE49-F238E27FC236}">
                <a16:creationId xmlns:a16="http://schemas.microsoft.com/office/drawing/2014/main" id="{018F16C6-C238-F22F-E297-ED10B3066F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48794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21A3-D298-9131-EB43-5565F957A59B}"/>
              </a:ext>
            </a:extLst>
          </p:cNvPr>
          <p:cNvSpPr>
            <a:spLocks noGrp="1"/>
          </p:cNvSpPr>
          <p:nvPr>
            <p:ph type="title"/>
          </p:nvPr>
        </p:nvSpPr>
        <p:spPr/>
        <p:txBody>
          <a:bodyPr/>
          <a:lstStyle/>
          <a:p>
            <a:r>
              <a:rPr lang="en-US" dirty="0"/>
              <a:t>Trim to final data</a:t>
            </a:r>
          </a:p>
        </p:txBody>
      </p:sp>
      <p:sp>
        <p:nvSpPr>
          <p:cNvPr id="3" name="Content Placeholder 2">
            <a:extLst>
              <a:ext uri="{FF2B5EF4-FFF2-40B4-BE49-F238E27FC236}">
                <a16:creationId xmlns:a16="http://schemas.microsoft.com/office/drawing/2014/main" id="{FF3D20AC-B7D8-5179-0049-469EA748563D}"/>
              </a:ext>
            </a:extLst>
          </p:cNvPr>
          <p:cNvSpPr>
            <a:spLocks noGrp="1"/>
          </p:cNvSpPr>
          <p:nvPr>
            <p:ph idx="1"/>
          </p:nvPr>
        </p:nvSpPr>
        <p:spPr/>
        <p:txBody>
          <a:bodyPr/>
          <a:lstStyle/>
          <a:p>
            <a:pPr marL="0" indent="0">
              <a:buNone/>
            </a:pPr>
            <a:r>
              <a:rPr lang="en-US" dirty="0"/>
              <a:t>Currently using WT &gt; 35% </a:t>
            </a:r>
            <a:r>
              <a:rPr lang="en-US" dirty="0" err="1"/>
              <a:t>GpA</a:t>
            </a:r>
            <a:endParaRPr lang="en-US" dirty="0"/>
          </a:p>
          <a:p>
            <a:pPr marL="0" indent="0">
              <a:buNone/>
            </a:pPr>
            <a:r>
              <a:rPr lang="en-US" dirty="0"/>
              <a:t>Mutant &lt; 25% </a:t>
            </a:r>
            <a:r>
              <a:rPr lang="en-US" dirty="0" err="1"/>
              <a:t>GpA</a:t>
            </a:r>
            <a:r>
              <a:rPr lang="en-US" dirty="0"/>
              <a:t> </a:t>
            </a:r>
          </a:p>
          <a:p>
            <a:pPr marL="0" indent="0">
              <a:buNone/>
            </a:pPr>
            <a:r>
              <a:rPr lang="en-US" dirty="0"/>
              <a:t>Percent WT of the least fluorescent mutant &lt; 50%</a:t>
            </a:r>
          </a:p>
        </p:txBody>
      </p:sp>
    </p:spTree>
    <p:extLst>
      <p:ext uri="{BB962C8B-B14F-4D97-AF65-F5344CB8AC3E}">
        <p14:creationId xmlns:p14="http://schemas.microsoft.com/office/powerpoint/2010/main" val="1063305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0FCF-2F0B-CCDC-32DA-D3685EC3BA87}"/>
              </a:ext>
            </a:extLst>
          </p:cNvPr>
          <p:cNvSpPr>
            <a:spLocks noGrp="1"/>
          </p:cNvSpPr>
          <p:nvPr>
            <p:ph type="title"/>
          </p:nvPr>
        </p:nvSpPr>
        <p:spPr>
          <a:xfrm>
            <a:off x="386160" y="232387"/>
            <a:ext cx="11694479" cy="1325563"/>
          </a:xfrm>
        </p:spPr>
        <p:txBody>
          <a:bodyPr/>
          <a:lstStyle/>
          <a:p>
            <a:r>
              <a:rPr lang="en-US" dirty="0"/>
              <a:t>Clashing mutants support our designed interfaces (update this)</a:t>
            </a:r>
          </a:p>
        </p:txBody>
      </p:sp>
      <p:pic>
        <p:nvPicPr>
          <p:cNvPr id="5" name="Picture 4" descr="A graph with colored dots&#10;&#10;Description automatically generated">
            <a:extLst>
              <a:ext uri="{FF2B5EF4-FFF2-40B4-BE49-F238E27FC236}">
                <a16:creationId xmlns:a16="http://schemas.microsoft.com/office/drawing/2014/main" id="{98502B62-0CDF-AE0A-8FF9-6EF2E4324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400" y="1621317"/>
            <a:ext cx="5819864" cy="4363217"/>
          </a:xfrm>
          <a:prstGeom prst="rect">
            <a:avLst/>
          </a:prstGeom>
        </p:spPr>
      </p:pic>
      <p:pic>
        <p:nvPicPr>
          <p:cNvPr id="7" name="Picture 6">
            <a:extLst>
              <a:ext uri="{FF2B5EF4-FFF2-40B4-BE49-F238E27FC236}">
                <a16:creationId xmlns:a16="http://schemas.microsoft.com/office/drawing/2014/main" id="{9D9747AB-E99D-9BBC-9C8E-40D72F07E920}"/>
              </a:ext>
            </a:extLst>
          </p:cNvPr>
          <p:cNvPicPr>
            <a:picLocks noChangeAspect="1"/>
          </p:cNvPicPr>
          <p:nvPr/>
        </p:nvPicPr>
        <p:blipFill>
          <a:blip r:embed="rId3"/>
          <a:stretch>
            <a:fillRect/>
          </a:stretch>
        </p:blipFill>
        <p:spPr>
          <a:xfrm>
            <a:off x="291348" y="1712391"/>
            <a:ext cx="5667253" cy="4250440"/>
          </a:xfrm>
          <a:prstGeom prst="rect">
            <a:avLst/>
          </a:prstGeom>
        </p:spPr>
      </p:pic>
      <p:pic>
        <p:nvPicPr>
          <p:cNvPr id="4" name="Picture 3">
            <a:extLst>
              <a:ext uri="{FF2B5EF4-FFF2-40B4-BE49-F238E27FC236}">
                <a16:creationId xmlns:a16="http://schemas.microsoft.com/office/drawing/2014/main" id="{3EBAD7A6-EC69-6F9A-138C-A58EC99684C0}"/>
              </a:ext>
            </a:extLst>
          </p:cNvPr>
          <p:cNvPicPr>
            <a:picLocks noChangeAspect="1"/>
          </p:cNvPicPr>
          <p:nvPr/>
        </p:nvPicPr>
        <p:blipFill>
          <a:blip r:embed="rId4"/>
          <a:stretch>
            <a:fillRect/>
          </a:stretch>
        </p:blipFill>
        <p:spPr>
          <a:xfrm>
            <a:off x="6377988" y="1771846"/>
            <a:ext cx="5675276" cy="4363217"/>
          </a:xfrm>
          <a:prstGeom prst="rect">
            <a:avLst/>
          </a:prstGeom>
        </p:spPr>
      </p:pic>
      <p:sp>
        <p:nvSpPr>
          <p:cNvPr id="6" name="TextBox 5">
            <a:extLst>
              <a:ext uri="{FF2B5EF4-FFF2-40B4-BE49-F238E27FC236}">
                <a16:creationId xmlns:a16="http://schemas.microsoft.com/office/drawing/2014/main" id="{F6BC952E-22B7-BC7E-D3C8-EB9378E6C935}"/>
              </a:ext>
            </a:extLst>
          </p:cNvPr>
          <p:cNvSpPr txBox="1"/>
          <p:nvPr/>
        </p:nvSpPr>
        <p:spPr>
          <a:xfrm>
            <a:off x="5384071" y="4739973"/>
            <a:ext cx="1554070" cy="369332"/>
          </a:xfrm>
          <a:prstGeom prst="rect">
            <a:avLst/>
          </a:prstGeom>
          <a:noFill/>
        </p:spPr>
        <p:txBody>
          <a:bodyPr wrap="square" rtlCol="0">
            <a:spAutoFit/>
          </a:bodyPr>
          <a:lstStyle/>
          <a:p>
            <a:r>
              <a:rPr lang="en-US" dirty="0"/>
              <a:t>monomer</a:t>
            </a:r>
          </a:p>
        </p:txBody>
      </p:sp>
      <p:cxnSp>
        <p:nvCxnSpPr>
          <p:cNvPr id="8" name="Straight Connector 7">
            <a:extLst>
              <a:ext uri="{FF2B5EF4-FFF2-40B4-BE49-F238E27FC236}">
                <a16:creationId xmlns:a16="http://schemas.microsoft.com/office/drawing/2014/main" id="{62BA7D6B-79D3-D60D-9825-58808AD0613F}"/>
              </a:ext>
            </a:extLst>
          </p:cNvPr>
          <p:cNvCxnSpPr>
            <a:cxnSpLocks/>
          </p:cNvCxnSpPr>
          <p:nvPr/>
        </p:nvCxnSpPr>
        <p:spPr>
          <a:xfrm>
            <a:off x="996409" y="4969745"/>
            <a:ext cx="439158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C60A36E9-9C41-49D7-A1AD-8F50C55C8744}"/>
              </a:ext>
            </a:extLst>
          </p:cNvPr>
          <p:cNvCxnSpPr>
            <a:cxnSpLocks/>
          </p:cNvCxnSpPr>
          <p:nvPr/>
        </p:nvCxnSpPr>
        <p:spPr>
          <a:xfrm>
            <a:off x="996409" y="3518869"/>
            <a:ext cx="439158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75D58E70-6C52-59F0-0FD8-49B0AF258019}"/>
              </a:ext>
            </a:extLst>
          </p:cNvPr>
          <p:cNvSpPr txBox="1"/>
          <p:nvPr/>
        </p:nvSpPr>
        <p:spPr>
          <a:xfrm>
            <a:off x="5384071" y="3334203"/>
            <a:ext cx="1554070" cy="369332"/>
          </a:xfrm>
          <a:prstGeom prst="rect">
            <a:avLst/>
          </a:prstGeom>
          <a:noFill/>
        </p:spPr>
        <p:txBody>
          <a:bodyPr wrap="square" rtlCol="0">
            <a:spAutoFit/>
          </a:bodyPr>
          <a:lstStyle/>
          <a:p>
            <a:r>
              <a:rPr lang="en-US" dirty="0" err="1"/>
              <a:t>GpA</a:t>
            </a:r>
            <a:endParaRPr lang="en-US" dirty="0"/>
          </a:p>
        </p:txBody>
      </p:sp>
    </p:spTree>
    <p:extLst>
      <p:ext uri="{BB962C8B-B14F-4D97-AF65-F5344CB8AC3E}">
        <p14:creationId xmlns:p14="http://schemas.microsoft.com/office/powerpoint/2010/main" val="2370937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AB7E-986C-F5CA-F49F-4CDC5A4DE428}"/>
              </a:ext>
            </a:extLst>
          </p:cNvPr>
          <p:cNvSpPr>
            <a:spLocks noGrp="1"/>
          </p:cNvSpPr>
          <p:nvPr>
            <p:ph type="title"/>
          </p:nvPr>
        </p:nvSpPr>
        <p:spPr/>
        <p:txBody>
          <a:bodyPr>
            <a:normAutofit fontScale="90000"/>
          </a:bodyPr>
          <a:lstStyle/>
          <a:p>
            <a:r>
              <a:rPr lang="en-US" dirty="0"/>
              <a:t>Conversion to </a:t>
            </a:r>
            <a:r>
              <a:rPr lang="en-US" dirty="0" err="1"/>
              <a:t>deltaG</a:t>
            </a:r>
            <a:r>
              <a:rPr lang="en-US" dirty="0"/>
              <a:t> suggests van der Waals packing stabilizes membrane dimers (update this)</a:t>
            </a:r>
          </a:p>
        </p:txBody>
      </p:sp>
      <p:pic>
        <p:nvPicPr>
          <p:cNvPr id="5" name="Picture 4">
            <a:extLst>
              <a:ext uri="{FF2B5EF4-FFF2-40B4-BE49-F238E27FC236}">
                <a16:creationId xmlns:a16="http://schemas.microsoft.com/office/drawing/2014/main" id="{7E02DEFE-03D4-074C-A594-DD21734654DB}"/>
              </a:ext>
            </a:extLst>
          </p:cNvPr>
          <p:cNvPicPr>
            <a:picLocks noChangeAspect="1"/>
          </p:cNvPicPr>
          <p:nvPr/>
        </p:nvPicPr>
        <p:blipFill>
          <a:blip r:embed="rId2"/>
          <a:stretch>
            <a:fillRect/>
          </a:stretch>
        </p:blipFill>
        <p:spPr>
          <a:xfrm>
            <a:off x="3111062" y="1881461"/>
            <a:ext cx="6096000" cy="4572000"/>
          </a:xfrm>
          <a:prstGeom prst="rect">
            <a:avLst/>
          </a:prstGeom>
        </p:spPr>
      </p:pic>
    </p:spTree>
    <p:extLst>
      <p:ext uri="{BB962C8B-B14F-4D97-AF65-F5344CB8AC3E}">
        <p14:creationId xmlns:p14="http://schemas.microsoft.com/office/powerpoint/2010/main" val="2347918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EE60-2A74-97DA-7610-6B310B523EFD}"/>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FEE8BC82-9F45-AFE5-5F83-367106E0ED55}"/>
              </a:ext>
            </a:extLst>
          </p:cNvPr>
          <p:cNvSpPr>
            <a:spLocks noGrp="1"/>
          </p:cNvSpPr>
          <p:nvPr>
            <p:ph idx="1"/>
          </p:nvPr>
        </p:nvSpPr>
        <p:spPr/>
        <p:txBody>
          <a:bodyPr/>
          <a:lstStyle/>
          <a:p>
            <a:r>
              <a:rPr lang="en-US" dirty="0"/>
              <a:t>Added in some blank slides where I need to add in data/info</a:t>
            </a:r>
          </a:p>
          <a:p>
            <a:r>
              <a:rPr lang="en-US" dirty="0"/>
              <a:t>Update some of the figures (these are mostly from the committee meeting a couple months back)</a:t>
            </a:r>
          </a:p>
          <a:p>
            <a:pPr lvl="1"/>
            <a:r>
              <a:rPr lang="en-US" dirty="0"/>
              <a:t>Geometries</a:t>
            </a:r>
          </a:p>
          <a:p>
            <a:pPr lvl="1"/>
            <a:r>
              <a:rPr lang="en-US" dirty="0"/>
              <a:t>Boxplots</a:t>
            </a:r>
          </a:p>
          <a:p>
            <a:pPr lvl="1"/>
            <a:r>
              <a:rPr lang="en-US" dirty="0"/>
              <a:t>Explanation/figures for voids and clash mutants</a:t>
            </a:r>
          </a:p>
          <a:p>
            <a:pPr marL="457200" lvl="1" indent="0">
              <a:buNone/>
            </a:pPr>
            <a:endParaRPr lang="en-US" dirty="0"/>
          </a:p>
        </p:txBody>
      </p:sp>
    </p:spTree>
    <p:extLst>
      <p:ext uri="{BB962C8B-B14F-4D97-AF65-F5344CB8AC3E}">
        <p14:creationId xmlns:p14="http://schemas.microsoft.com/office/powerpoint/2010/main" val="651669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70D7-CD5A-8D50-A840-704A7C6EFEF8}"/>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A4D094DE-FC32-7A29-B272-439797421D64}"/>
              </a:ext>
            </a:extLst>
          </p:cNvPr>
          <p:cNvSpPr>
            <a:spLocks noGrp="1"/>
          </p:cNvSpPr>
          <p:nvPr>
            <p:ph idx="1"/>
          </p:nvPr>
        </p:nvSpPr>
        <p:spPr/>
        <p:txBody>
          <a:bodyPr/>
          <a:lstStyle/>
          <a:p>
            <a:r>
              <a:rPr lang="en-US" dirty="0"/>
              <a:t>Continue analyzing mutational data</a:t>
            </a:r>
          </a:p>
          <a:p>
            <a:pPr lvl="1"/>
            <a:r>
              <a:rPr lang="en-US" dirty="0"/>
              <a:t>Specifically void mutants</a:t>
            </a:r>
          </a:p>
          <a:p>
            <a:r>
              <a:rPr lang="en-US" dirty="0"/>
              <a:t>Rerun maltose test for insertion into the membrane</a:t>
            </a:r>
          </a:p>
          <a:p>
            <a:r>
              <a:rPr lang="en-US" dirty="0"/>
              <a:t>Test expression levels of a subset of designs using westerns</a:t>
            </a:r>
          </a:p>
          <a:p>
            <a:r>
              <a:rPr lang="en-US" dirty="0"/>
              <a:t>Publish?</a:t>
            </a:r>
          </a:p>
        </p:txBody>
      </p:sp>
    </p:spTree>
    <p:extLst>
      <p:ext uri="{BB962C8B-B14F-4D97-AF65-F5344CB8AC3E}">
        <p14:creationId xmlns:p14="http://schemas.microsoft.com/office/powerpoint/2010/main" val="3652041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AC30-137B-40ED-ACEA-0C39CB2F6701}"/>
              </a:ext>
            </a:extLst>
          </p:cNvPr>
          <p:cNvSpPr>
            <a:spLocks noGrp="1"/>
          </p:cNvSpPr>
          <p:nvPr>
            <p:ph type="title"/>
          </p:nvPr>
        </p:nvSpPr>
        <p:spPr/>
        <p:txBody>
          <a:bodyPr>
            <a:normAutofit/>
          </a:bodyPr>
          <a:lstStyle/>
          <a:p>
            <a:r>
              <a:rPr lang="en-US" dirty="0"/>
              <a:t>Look for correlation of our designs with dimerization in TOXGREEN</a:t>
            </a:r>
          </a:p>
        </p:txBody>
      </p:sp>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57</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9" name="CustomShape 6">
            <a:extLst>
              <a:ext uri="{FF2B5EF4-FFF2-40B4-BE49-F238E27FC236}">
                <a16:creationId xmlns:a16="http://schemas.microsoft.com/office/drawing/2014/main" id="{4B6CE1CF-6ABB-4C95-85ED-FC9CBD5D7BDA}"/>
              </a:ext>
            </a:extLst>
          </p:cNvPr>
          <p:cNvSpPr/>
          <p:nvPr/>
        </p:nvSpPr>
        <p:spPr>
          <a:xfrm>
            <a:off x="1747815" y="150675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960320" y="6113769"/>
            <a:ext cx="2953080" cy="346320"/>
          </a:xfrm>
          <a:prstGeom prst="rect">
            <a:avLst/>
          </a:prstGeom>
          <a:noFill/>
          <a:ln>
            <a:noFill/>
          </a:ln>
        </p:spPr>
        <p:txBody>
          <a:bodyPr lIns="90000" tIns="45000" rIns="90000" bIns="45000"/>
          <a:lstStyle/>
          <a:p>
            <a:pPr algn="ctr"/>
            <a:r>
              <a:rPr lang="en-US" sz="2400" b="1" strike="noStrike" spc="-1" dirty="0"/>
              <a:t>Design Energy Score</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rot="1856684">
            <a:off x="3213517" y="3526564"/>
            <a:ext cx="6477082"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1890000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Shape 8">
            <a:extLst>
              <a:ext uri="{FF2B5EF4-FFF2-40B4-BE49-F238E27FC236}">
                <a16:creationId xmlns:a16="http://schemas.microsoft.com/office/drawing/2014/main" id="{7DF4641A-4BDE-445E-92CD-65C9DB8A4FC9}"/>
              </a:ext>
            </a:extLst>
          </p:cNvPr>
          <p:cNvSpPr txBox="1"/>
          <p:nvPr/>
        </p:nvSpPr>
        <p:spPr>
          <a:xfrm rot="16200000">
            <a:off x="-1089015" y="3495189"/>
            <a:ext cx="3539520" cy="346320"/>
          </a:xfrm>
          <a:prstGeom prst="rect">
            <a:avLst/>
          </a:prstGeom>
          <a:noFill/>
          <a:ln>
            <a:noFill/>
          </a:ln>
        </p:spPr>
        <p:txBody>
          <a:bodyPr lIns="90000" tIns="45000" rIns="90000" bIns="45000"/>
          <a:lstStyle/>
          <a:p>
            <a:pPr algn="ctr"/>
            <a:r>
              <a:rPr lang="en-US" sz="2400" b="1" strike="noStrike" spc="-1" dirty="0">
                <a:solidFill>
                  <a:schemeClr val="accent6"/>
                </a:solidFill>
              </a:rPr>
              <a:t>Fluorescence</a:t>
            </a:r>
          </a:p>
          <a:p>
            <a:pPr algn="ctr"/>
            <a:r>
              <a:rPr lang="en-US" sz="2400" b="1" spc="-1" dirty="0"/>
              <a:t>(Dimerization Propensity)</a:t>
            </a:r>
            <a:endParaRPr lang="en-US" sz="2400" b="1" strike="noStrike" spc="-1" dirty="0"/>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F8654F7-D347-4508-8EAF-E35D9086983F}"/>
              </a:ext>
            </a:extLst>
          </p:cNvPr>
          <p:cNvSpPr txBox="1"/>
          <p:nvPr/>
        </p:nvSpPr>
        <p:spPr>
          <a:xfrm>
            <a:off x="1210708" y="5130499"/>
            <a:ext cx="1700355" cy="646331"/>
          </a:xfrm>
          <a:prstGeom prst="rect">
            <a:avLst/>
          </a:prstGeom>
          <a:noFill/>
        </p:spPr>
        <p:txBody>
          <a:bodyPr wrap="square" rtlCol="0">
            <a:spAutoFit/>
          </a:bodyPr>
          <a:lstStyle/>
          <a:p>
            <a:pPr algn="ctr"/>
            <a:r>
              <a:rPr lang="en-US" dirty="0"/>
              <a:t>Low dimerization</a:t>
            </a:r>
          </a:p>
        </p:txBody>
      </p:sp>
      <p:sp>
        <p:nvSpPr>
          <p:cNvPr id="25" name="TextBox 24">
            <a:extLst>
              <a:ext uri="{FF2B5EF4-FFF2-40B4-BE49-F238E27FC236}">
                <a16:creationId xmlns:a16="http://schemas.microsoft.com/office/drawing/2014/main" id="{B12633CE-0728-4BC8-BCF5-47485E6D9119}"/>
              </a:ext>
            </a:extLst>
          </p:cNvPr>
          <p:cNvSpPr txBox="1"/>
          <p:nvPr/>
        </p:nvSpPr>
        <p:spPr>
          <a:xfrm>
            <a:off x="1209269" y="1841349"/>
            <a:ext cx="1700355" cy="646331"/>
          </a:xfrm>
          <a:prstGeom prst="rect">
            <a:avLst/>
          </a:prstGeom>
          <a:noFill/>
        </p:spPr>
        <p:txBody>
          <a:bodyPr wrap="square" rtlCol="0">
            <a:spAutoFit/>
          </a:bodyPr>
          <a:lstStyle/>
          <a:p>
            <a:pPr algn="ctr"/>
            <a:r>
              <a:rPr lang="en-US" dirty="0"/>
              <a:t>High dimerization</a:t>
            </a:r>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pic>
        <p:nvPicPr>
          <p:cNvPr id="3" name="Picture 2">
            <a:extLst>
              <a:ext uri="{FF2B5EF4-FFF2-40B4-BE49-F238E27FC236}">
                <a16:creationId xmlns:a16="http://schemas.microsoft.com/office/drawing/2014/main" id="{52172094-6EAC-A2BE-A12B-2FEEF213803B}"/>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10445" y="1560219"/>
            <a:ext cx="1033326" cy="2004748"/>
          </a:xfrm>
          <a:prstGeom prst="rect">
            <a:avLst/>
          </a:prstGeom>
        </p:spPr>
      </p:pic>
    </p:spTree>
    <p:extLst>
      <p:ext uri="{BB962C8B-B14F-4D97-AF65-F5344CB8AC3E}">
        <p14:creationId xmlns:p14="http://schemas.microsoft.com/office/powerpoint/2010/main" val="66699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BB22-13D8-C8B7-B6E5-E561AA129C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6778E2-A364-9BEB-E509-545F2B089D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8084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1F74-6754-6B9C-2AE7-112D677F142C}"/>
              </a:ext>
            </a:extLst>
          </p:cNvPr>
          <p:cNvSpPr>
            <a:spLocks noGrp="1"/>
          </p:cNvSpPr>
          <p:nvPr>
            <p:ph type="title"/>
          </p:nvPr>
        </p:nvSpPr>
        <p:spPr/>
        <p:txBody>
          <a:bodyPr/>
          <a:lstStyle/>
          <a:p>
            <a:r>
              <a:rPr lang="en-US" dirty="0"/>
              <a:t>Summary</a:t>
            </a:r>
          </a:p>
        </p:txBody>
      </p:sp>
      <p:pic>
        <p:nvPicPr>
          <p:cNvPr id="4" name="Picture 3">
            <a:extLst>
              <a:ext uri="{FF2B5EF4-FFF2-40B4-BE49-F238E27FC236}">
                <a16:creationId xmlns:a16="http://schemas.microsoft.com/office/drawing/2014/main" id="{719E68D4-7BC3-4616-2A74-8913E7A84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98" y="1342449"/>
            <a:ext cx="3780474" cy="2610326"/>
          </a:xfrm>
          <a:prstGeom prst="rect">
            <a:avLst/>
          </a:prstGeom>
        </p:spPr>
      </p:pic>
      <p:pic>
        <p:nvPicPr>
          <p:cNvPr id="5" name="Picture 4">
            <a:extLst>
              <a:ext uri="{FF2B5EF4-FFF2-40B4-BE49-F238E27FC236}">
                <a16:creationId xmlns:a16="http://schemas.microsoft.com/office/drawing/2014/main" id="{6743A257-AE97-807B-F055-7BF67B383F44}"/>
              </a:ext>
            </a:extLst>
          </p:cNvPr>
          <p:cNvPicPr>
            <a:picLocks noChangeAspect="1"/>
          </p:cNvPicPr>
          <p:nvPr/>
        </p:nvPicPr>
        <p:blipFill>
          <a:blip r:embed="rId3"/>
          <a:stretch>
            <a:fillRect/>
          </a:stretch>
        </p:blipFill>
        <p:spPr>
          <a:xfrm>
            <a:off x="6890819" y="1342449"/>
            <a:ext cx="4640579" cy="2610326"/>
          </a:xfrm>
          <a:prstGeom prst="rect">
            <a:avLst/>
          </a:prstGeom>
        </p:spPr>
      </p:pic>
      <p:sp>
        <p:nvSpPr>
          <p:cNvPr id="3" name="Slide Number Placeholder 2">
            <a:extLst>
              <a:ext uri="{FF2B5EF4-FFF2-40B4-BE49-F238E27FC236}">
                <a16:creationId xmlns:a16="http://schemas.microsoft.com/office/drawing/2014/main" id="{A0D45D8D-4B58-5A20-612B-F551507D7812}"/>
              </a:ext>
            </a:extLst>
          </p:cNvPr>
          <p:cNvSpPr>
            <a:spLocks noGrp="1"/>
          </p:cNvSpPr>
          <p:nvPr>
            <p:ph type="sldNum" sz="quarter" idx="12"/>
          </p:nvPr>
        </p:nvSpPr>
        <p:spPr/>
        <p:txBody>
          <a:bodyPr/>
          <a:lstStyle/>
          <a:p>
            <a:fld id="{38809924-730C-4E07-87B2-3E9CE88EB416}" type="slidenum">
              <a:rPr lang="en-US" smtClean="0"/>
              <a:t>59</a:t>
            </a:fld>
            <a:endParaRPr lang="en-US"/>
          </a:p>
        </p:txBody>
      </p:sp>
      <p:pic>
        <p:nvPicPr>
          <p:cNvPr id="7" name="Picture 6" descr="Chart, scatter chart&#10;&#10;Description automatically generated">
            <a:extLst>
              <a:ext uri="{FF2B5EF4-FFF2-40B4-BE49-F238E27FC236}">
                <a16:creationId xmlns:a16="http://schemas.microsoft.com/office/drawing/2014/main" id="{F70BD39A-E09A-DE81-5899-967C202D9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309" y="3736884"/>
            <a:ext cx="4161486" cy="3121115"/>
          </a:xfrm>
          <a:prstGeom prst="rect">
            <a:avLst/>
          </a:prstGeom>
        </p:spPr>
      </p:pic>
    </p:spTree>
    <p:extLst>
      <p:ext uri="{BB962C8B-B14F-4D97-AF65-F5344CB8AC3E}">
        <p14:creationId xmlns:p14="http://schemas.microsoft.com/office/powerpoint/2010/main" val="3862112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838199" y="365125"/>
            <a:ext cx="11239225" cy="1325563"/>
          </a:xfrm>
        </p:spPr>
        <p:txBody>
          <a:bodyPr>
            <a:normAutofit/>
          </a:bodyPr>
          <a:lstStyle/>
          <a:p>
            <a:r>
              <a:rPr lang="en-US" dirty="0"/>
              <a:t>Membrane protein folding occurs in two stages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6</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cxnSp>
        <p:nvCxnSpPr>
          <p:cNvPr id="22" name="Straight Arrow Connector 21">
            <a:extLst>
              <a:ext uri="{FF2B5EF4-FFF2-40B4-BE49-F238E27FC236}">
                <a16:creationId xmlns:a16="http://schemas.microsoft.com/office/drawing/2014/main" id="{D6746BE8-F8DC-4CF2-AF56-6F5D0ED003F8}"/>
              </a:ext>
            </a:extLst>
          </p:cNvPr>
          <p:cNvCxnSpPr>
            <a:cxnSpLocks/>
          </p:cNvCxnSpPr>
          <p:nvPr/>
        </p:nvCxnSpPr>
        <p:spPr>
          <a:xfrm>
            <a:off x="4559138"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CEEA53-A5B3-48E7-A7B0-2A9BCCA9A53E}"/>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sp>
        <p:nvSpPr>
          <p:cNvPr id="27" name="TextBox 26">
            <a:extLst>
              <a:ext uri="{FF2B5EF4-FFF2-40B4-BE49-F238E27FC236}">
                <a16:creationId xmlns:a16="http://schemas.microsoft.com/office/drawing/2014/main" id="{2760435F-BD4D-4260-B466-C2F2854A18DC}"/>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Association</a:t>
            </a:r>
          </a:p>
        </p:txBody>
      </p:sp>
      <p:sp>
        <p:nvSpPr>
          <p:cNvPr id="21" name="TextBox 20">
            <a:extLst>
              <a:ext uri="{FF2B5EF4-FFF2-40B4-BE49-F238E27FC236}">
                <a16:creationId xmlns:a16="http://schemas.microsoft.com/office/drawing/2014/main" id="{C5E832C6-4E5D-4885-A2BA-C21B5C028D1A}"/>
              </a:ext>
            </a:extLst>
          </p:cNvPr>
          <p:cNvSpPr txBox="1"/>
          <p:nvPr/>
        </p:nvSpPr>
        <p:spPr>
          <a:xfrm>
            <a:off x="1826599" y="5854742"/>
            <a:ext cx="8267896" cy="954107"/>
          </a:xfrm>
          <a:prstGeom prst="rect">
            <a:avLst/>
          </a:prstGeom>
          <a:noFill/>
        </p:spPr>
        <p:txBody>
          <a:bodyPr wrap="square" rtlCol="0">
            <a:spAutoFit/>
          </a:bodyPr>
          <a:lstStyle/>
          <a:p>
            <a:pPr algn="ctr"/>
            <a:r>
              <a:rPr lang="en-US" sz="2800" b="1" dirty="0"/>
              <a:t>How does packing contribute to membrane protein association?</a:t>
            </a:r>
          </a:p>
        </p:txBody>
      </p:sp>
    </p:spTree>
    <p:extLst>
      <p:ext uri="{BB962C8B-B14F-4D97-AF65-F5344CB8AC3E}">
        <p14:creationId xmlns:p14="http://schemas.microsoft.com/office/powerpoint/2010/main" val="2629321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3997-1661-4232-578C-0FB06C042659}"/>
              </a:ext>
            </a:extLst>
          </p:cNvPr>
          <p:cNvSpPr>
            <a:spLocks noGrp="1"/>
          </p:cNvSpPr>
          <p:nvPr>
            <p:ph type="title"/>
          </p:nvPr>
        </p:nvSpPr>
        <p:spPr/>
        <p:txBody>
          <a:bodyPr/>
          <a:lstStyle/>
          <a:p>
            <a:r>
              <a:rPr lang="en-US" dirty="0"/>
              <a:t>Future directions</a:t>
            </a:r>
          </a:p>
        </p:txBody>
      </p:sp>
      <p:sp>
        <p:nvSpPr>
          <p:cNvPr id="4" name="Slide Number Placeholder 3">
            <a:extLst>
              <a:ext uri="{FF2B5EF4-FFF2-40B4-BE49-F238E27FC236}">
                <a16:creationId xmlns:a16="http://schemas.microsoft.com/office/drawing/2014/main" id="{4EE66DBF-3E17-A1C2-6D8C-E6FC61D8D9D6}"/>
              </a:ext>
            </a:extLst>
          </p:cNvPr>
          <p:cNvSpPr>
            <a:spLocks noGrp="1"/>
          </p:cNvSpPr>
          <p:nvPr>
            <p:ph type="sldNum" sz="quarter" idx="12"/>
          </p:nvPr>
        </p:nvSpPr>
        <p:spPr/>
        <p:txBody>
          <a:bodyPr/>
          <a:lstStyle/>
          <a:p>
            <a:fld id="{310FD748-9934-4BE0-8086-B1A24885F31D}" type="slidenum">
              <a:rPr lang="en-US" smtClean="0"/>
              <a:t>60</a:t>
            </a:fld>
            <a:endParaRPr lang="en-US"/>
          </a:p>
        </p:txBody>
      </p:sp>
      <p:grpSp>
        <p:nvGrpSpPr>
          <p:cNvPr id="3" name="Group 2">
            <a:extLst>
              <a:ext uri="{FF2B5EF4-FFF2-40B4-BE49-F238E27FC236}">
                <a16:creationId xmlns:a16="http://schemas.microsoft.com/office/drawing/2014/main" id="{62B0FA52-84EF-77E9-F231-212FC34155BC}"/>
              </a:ext>
            </a:extLst>
          </p:cNvPr>
          <p:cNvGrpSpPr/>
          <p:nvPr/>
        </p:nvGrpSpPr>
        <p:grpSpPr>
          <a:xfrm>
            <a:off x="1040286" y="1437198"/>
            <a:ext cx="3467623" cy="1928082"/>
            <a:chOff x="662940" y="1635766"/>
            <a:chExt cx="3467623" cy="1928082"/>
          </a:xfrm>
        </p:grpSpPr>
        <p:pic>
          <p:nvPicPr>
            <p:cNvPr id="10" name="Picture 9">
              <a:extLst>
                <a:ext uri="{FF2B5EF4-FFF2-40B4-BE49-F238E27FC236}">
                  <a16:creationId xmlns:a16="http://schemas.microsoft.com/office/drawing/2014/main" id="{510C93B1-E519-1004-0127-7C8105495C92}"/>
                </a:ext>
              </a:extLst>
            </p:cNvPr>
            <p:cNvPicPr>
              <a:picLocks noChangeAspect="1"/>
            </p:cNvPicPr>
            <p:nvPr/>
          </p:nvPicPr>
          <p:blipFill rotWithShape="1">
            <a:blip r:embed="rId2">
              <a:extLst>
                <a:ext uri="{28A0092B-C50C-407E-A947-70E740481C1C}">
                  <a14:useLocalDpi xmlns:a14="http://schemas.microsoft.com/office/drawing/2010/main" val="0"/>
                </a:ext>
              </a:extLst>
            </a:blip>
            <a:srcRect l="43279" t="14236" r="32670" b="18133"/>
            <a:stretch/>
          </p:blipFill>
          <p:spPr>
            <a:xfrm>
              <a:off x="662940" y="2024036"/>
              <a:ext cx="547595" cy="1539812"/>
            </a:xfrm>
            <a:prstGeom prst="rect">
              <a:avLst/>
            </a:prstGeom>
          </p:spPr>
        </p:pic>
        <p:pic>
          <p:nvPicPr>
            <p:cNvPr id="11" name="Picture 10">
              <a:extLst>
                <a:ext uri="{FF2B5EF4-FFF2-40B4-BE49-F238E27FC236}">
                  <a16:creationId xmlns:a16="http://schemas.microsoft.com/office/drawing/2014/main" id="{231979A5-1B8C-98D4-BC0B-D9767FBCC547}"/>
                </a:ext>
              </a:extLst>
            </p:cNvPr>
            <p:cNvPicPr>
              <a:picLocks noChangeAspect="1"/>
            </p:cNvPicPr>
            <p:nvPr/>
          </p:nvPicPr>
          <p:blipFill rotWithShape="1">
            <a:blip r:embed="rId2">
              <a:extLst>
                <a:ext uri="{28A0092B-C50C-407E-A947-70E740481C1C}">
                  <a14:useLocalDpi xmlns:a14="http://schemas.microsoft.com/office/drawing/2010/main" val="0"/>
                </a:ext>
              </a:extLst>
            </a:blip>
            <a:srcRect l="43279" t="14236" r="32670" b="18133"/>
            <a:stretch/>
          </p:blipFill>
          <p:spPr>
            <a:xfrm>
              <a:off x="3582968" y="2020703"/>
              <a:ext cx="547595" cy="1539812"/>
            </a:xfrm>
            <a:prstGeom prst="rect">
              <a:avLst/>
            </a:prstGeom>
          </p:spPr>
        </p:pic>
        <p:cxnSp>
          <p:nvCxnSpPr>
            <p:cNvPr id="13" name="Straight Arrow Connector 12">
              <a:extLst>
                <a:ext uri="{FF2B5EF4-FFF2-40B4-BE49-F238E27FC236}">
                  <a16:creationId xmlns:a16="http://schemas.microsoft.com/office/drawing/2014/main" id="{6F14C7B5-DBC9-F02A-DF84-B91AE3956C53}"/>
                </a:ext>
              </a:extLst>
            </p:cNvPr>
            <p:cNvCxnSpPr>
              <a:stCxn id="10" idx="3"/>
            </p:cNvCxnSpPr>
            <p:nvPr/>
          </p:nvCxnSpPr>
          <p:spPr>
            <a:xfrm flipV="1">
              <a:off x="1210535" y="2790609"/>
              <a:ext cx="862105" cy="333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E7475F5D-E4CE-8269-7723-0FC28C80648F}"/>
                </a:ext>
              </a:extLst>
            </p:cNvPr>
            <p:cNvCxnSpPr>
              <a:cxnSpLocks/>
            </p:cNvCxnSpPr>
            <p:nvPr/>
          </p:nvCxnSpPr>
          <p:spPr>
            <a:xfrm flipH="1" flipV="1">
              <a:off x="2751082" y="2787276"/>
              <a:ext cx="862105" cy="333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1939899C-1F7C-BAA6-5AAB-AF0B1BED95EC}"/>
                </a:ext>
              </a:extLst>
            </p:cNvPr>
            <p:cNvSpPr txBox="1"/>
            <p:nvPr/>
          </p:nvSpPr>
          <p:spPr>
            <a:xfrm>
              <a:off x="1866901" y="1635766"/>
              <a:ext cx="1120140" cy="369332"/>
            </a:xfrm>
            <a:prstGeom prst="rect">
              <a:avLst/>
            </a:prstGeom>
            <a:noFill/>
          </p:spPr>
          <p:txBody>
            <a:bodyPr wrap="square" rtlCol="0">
              <a:spAutoFit/>
            </a:bodyPr>
            <a:lstStyle/>
            <a:p>
              <a:r>
                <a:rPr lang="en-US" dirty="0"/>
                <a:t>Docking</a:t>
              </a:r>
            </a:p>
          </p:txBody>
        </p:sp>
      </p:grpSp>
      <p:grpSp>
        <p:nvGrpSpPr>
          <p:cNvPr id="5" name="Group 4">
            <a:extLst>
              <a:ext uri="{FF2B5EF4-FFF2-40B4-BE49-F238E27FC236}">
                <a16:creationId xmlns:a16="http://schemas.microsoft.com/office/drawing/2014/main" id="{C778EEA7-1369-2C66-5C49-7D2238AE54B4}"/>
              </a:ext>
            </a:extLst>
          </p:cNvPr>
          <p:cNvGrpSpPr/>
          <p:nvPr/>
        </p:nvGrpSpPr>
        <p:grpSpPr>
          <a:xfrm>
            <a:off x="7259357" y="1252532"/>
            <a:ext cx="3520440" cy="2602465"/>
            <a:chOff x="7332781" y="1957396"/>
            <a:chExt cx="3520440" cy="2602465"/>
          </a:xfrm>
        </p:grpSpPr>
        <p:pic>
          <p:nvPicPr>
            <p:cNvPr id="6" name="Picture 5">
              <a:extLst>
                <a:ext uri="{FF2B5EF4-FFF2-40B4-BE49-F238E27FC236}">
                  <a16:creationId xmlns:a16="http://schemas.microsoft.com/office/drawing/2014/main" id="{79A5D424-DC3C-D71F-1B28-BA8BB6D4AD36}"/>
                </a:ext>
              </a:extLst>
            </p:cNvPr>
            <p:cNvPicPr>
              <a:picLocks noChangeAspect="1"/>
            </p:cNvPicPr>
            <p:nvPr/>
          </p:nvPicPr>
          <p:blipFill>
            <a:blip r:embed="rId3"/>
            <a:stretch>
              <a:fillRect/>
            </a:stretch>
          </p:blipFill>
          <p:spPr>
            <a:xfrm>
              <a:off x="7332781" y="2410431"/>
              <a:ext cx="3520440" cy="2149430"/>
            </a:xfrm>
            <a:prstGeom prst="rect">
              <a:avLst/>
            </a:prstGeom>
          </p:spPr>
        </p:pic>
        <p:sp>
          <p:nvSpPr>
            <p:cNvPr id="16" name="TextBox 15">
              <a:extLst>
                <a:ext uri="{FF2B5EF4-FFF2-40B4-BE49-F238E27FC236}">
                  <a16:creationId xmlns:a16="http://schemas.microsoft.com/office/drawing/2014/main" id="{17E359DA-0806-AC4C-6C2A-7D7F4A9BD4C4}"/>
                </a:ext>
              </a:extLst>
            </p:cNvPr>
            <p:cNvSpPr txBox="1"/>
            <p:nvPr/>
          </p:nvSpPr>
          <p:spPr>
            <a:xfrm>
              <a:off x="7845361" y="1957396"/>
              <a:ext cx="2730151" cy="369332"/>
            </a:xfrm>
            <a:prstGeom prst="rect">
              <a:avLst/>
            </a:prstGeom>
            <a:noFill/>
          </p:spPr>
          <p:txBody>
            <a:bodyPr wrap="square" rtlCol="0">
              <a:spAutoFit/>
            </a:bodyPr>
            <a:lstStyle/>
            <a:p>
              <a:r>
                <a:rPr lang="en-US" dirty="0"/>
                <a:t>Saturating Mutagenesis</a:t>
              </a:r>
            </a:p>
          </p:txBody>
        </p:sp>
      </p:grpSp>
      <p:pic>
        <p:nvPicPr>
          <p:cNvPr id="7" name="Content Placeholder 5">
            <a:extLst>
              <a:ext uri="{FF2B5EF4-FFF2-40B4-BE49-F238E27FC236}">
                <a16:creationId xmlns:a16="http://schemas.microsoft.com/office/drawing/2014/main" id="{2FE3EE1F-5A16-327D-ED16-4F9D0D0B664D}"/>
              </a:ext>
            </a:extLst>
          </p:cNvPr>
          <p:cNvPicPr>
            <a:picLocks noChangeAspect="1"/>
          </p:cNvPicPr>
          <p:nvPr/>
        </p:nvPicPr>
        <p:blipFill rotWithShape="1">
          <a:blip r:embed="rId4">
            <a:extLst>
              <a:ext uri="{28A0092B-C50C-407E-A947-70E740481C1C}">
                <a14:useLocalDpi xmlns:a14="http://schemas.microsoft.com/office/drawing/2010/main" val="0"/>
              </a:ext>
            </a:extLst>
          </a:blip>
          <a:srcRect l="60417" r="-1"/>
          <a:stretch/>
        </p:blipFill>
        <p:spPr>
          <a:xfrm>
            <a:off x="5676444" y="4351467"/>
            <a:ext cx="1315153" cy="2315826"/>
          </a:xfrm>
          <a:prstGeom prst="rect">
            <a:avLst/>
          </a:prstGeom>
        </p:spPr>
      </p:pic>
      <p:pic>
        <p:nvPicPr>
          <p:cNvPr id="8" name="Content Placeholder 5">
            <a:extLst>
              <a:ext uri="{FF2B5EF4-FFF2-40B4-BE49-F238E27FC236}">
                <a16:creationId xmlns:a16="http://schemas.microsoft.com/office/drawing/2014/main" id="{13016CEB-8F5C-B069-5626-ABB5358EA4E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57881"/>
          <a:stretch/>
        </p:blipFill>
        <p:spPr>
          <a:xfrm>
            <a:off x="4319009" y="4359966"/>
            <a:ext cx="1357435" cy="2246363"/>
          </a:xfrm>
        </p:spPr>
      </p:pic>
      <p:sp>
        <p:nvSpPr>
          <p:cNvPr id="12" name="TextBox 11">
            <a:extLst>
              <a:ext uri="{FF2B5EF4-FFF2-40B4-BE49-F238E27FC236}">
                <a16:creationId xmlns:a16="http://schemas.microsoft.com/office/drawing/2014/main" id="{FC98D714-28F8-1894-0BF6-5A2D71B12367}"/>
              </a:ext>
            </a:extLst>
          </p:cNvPr>
          <p:cNvSpPr txBox="1"/>
          <p:nvPr/>
        </p:nvSpPr>
        <p:spPr>
          <a:xfrm>
            <a:off x="5116374" y="3725083"/>
            <a:ext cx="1120140" cy="369332"/>
          </a:xfrm>
          <a:prstGeom prst="rect">
            <a:avLst/>
          </a:prstGeom>
          <a:noFill/>
        </p:spPr>
        <p:txBody>
          <a:bodyPr wrap="square" rtlCol="0">
            <a:spAutoFit/>
          </a:bodyPr>
          <a:lstStyle/>
          <a:p>
            <a:r>
              <a:rPr lang="en-US" dirty="0"/>
              <a:t>Sort-Seq</a:t>
            </a:r>
          </a:p>
        </p:txBody>
      </p:sp>
    </p:spTree>
    <p:extLst>
      <p:ext uri="{BB962C8B-B14F-4D97-AF65-F5344CB8AC3E}">
        <p14:creationId xmlns:p14="http://schemas.microsoft.com/office/powerpoint/2010/main" val="1960132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B88F-4426-492E-97AC-8EE9682AC7BA}"/>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57250B29-3E9D-418A-B13A-51E007D338BF}"/>
              </a:ext>
            </a:extLst>
          </p:cNvPr>
          <p:cNvSpPr>
            <a:spLocks noGrp="1"/>
          </p:cNvSpPr>
          <p:nvPr>
            <p:ph idx="1"/>
          </p:nvPr>
        </p:nvSpPr>
        <p:spPr>
          <a:xfrm>
            <a:off x="1227667" y="1556980"/>
            <a:ext cx="10515600" cy="5164495"/>
          </a:xfrm>
        </p:spPr>
        <p:txBody>
          <a:bodyPr>
            <a:normAutofit fontScale="92500" lnSpcReduction="20000"/>
          </a:bodyPr>
          <a:lstStyle/>
          <a:p>
            <a:pPr marL="0" indent="0">
              <a:buNone/>
            </a:pPr>
            <a:r>
              <a:rPr lang="en-US" u="sng" dirty="0"/>
              <a:t>Former Lab Members</a:t>
            </a:r>
          </a:p>
          <a:p>
            <a:pPr marL="457200" lvl="1" indent="0">
              <a:buNone/>
            </a:pPr>
            <a:r>
              <a:rPr lang="en-US" dirty="0"/>
              <a:t>Samson Condon</a:t>
            </a:r>
          </a:p>
          <a:p>
            <a:pPr marL="457200" lvl="1" indent="0">
              <a:buNone/>
            </a:pPr>
            <a:r>
              <a:rPr lang="en-US" dirty="0"/>
              <a:t>Samuel Craven</a:t>
            </a:r>
          </a:p>
          <a:p>
            <a:pPr marL="457200" lvl="1" indent="0">
              <a:buNone/>
            </a:pPr>
            <a:r>
              <a:rPr lang="en-US" dirty="0"/>
              <a:t>Samantha Anderson</a:t>
            </a:r>
          </a:p>
          <a:p>
            <a:pPr marL="457200" lvl="1" indent="0">
              <a:buNone/>
            </a:pPr>
            <a:r>
              <a:rPr lang="en-US" dirty="0"/>
              <a:t>Gladys Diaz-Vazquez</a:t>
            </a:r>
          </a:p>
          <a:p>
            <a:pPr marL="0" indent="0">
              <a:buNone/>
            </a:pPr>
            <a:r>
              <a:rPr lang="en-US" u="sng" dirty="0"/>
              <a:t>Current Lab Members</a:t>
            </a:r>
          </a:p>
          <a:p>
            <a:pPr marL="457200" lvl="1" indent="0">
              <a:buNone/>
            </a:pPr>
            <a:r>
              <a:rPr lang="en-US" dirty="0"/>
              <a:t>Josh Choi</a:t>
            </a:r>
          </a:p>
          <a:p>
            <a:pPr marL="457200" lvl="1" indent="0">
              <a:buNone/>
            </a:pPr>
            <a:r>
              <a:rPr lang="en-US" dirty="0" err="1"/>
              <a:t>Samridhi</a:t>
            </a:r>
            <a:r>
              <a:rPr lang="en-US" dirty="0"/>
              <a:t> Garg</a:t>
            </a:r>
          </a:p>
          <a:p>
            <a:pPr marL="457200" lvl="1" indent="0">
              <a:buNone/>
            </a:pPr>
            <a:r>
              <a:rPr lang="en-US" dirty="0" err="1"/>
              <a:t>Tamalika</a:t>
            </a:r>
            <a:r>
              <a:rPr lang="en-US" dirty="0"/>
              <a:t> Kar</a:t>
            </a:r>
          </a:p>
          <a:p>
            <a:pPr marL="0" indent="0">
              <a:buNone/>
            </a:pPr>
            <a:r>
              <a:rPr lang="en-US" u="sng" dirty="0"/>
              <a:t>Committee Members</a:t>
            </a:r>
          </a:p>
          <a:p>
            <a:pPr marL="457200" lvl="1" indent="0">
              <a:buNone/>
            </a:pPr>
            <a:r>
              <a:rPr lang="en-US" dirty="0"/>
              <a:t>Alessandro </a:t>
            </a:r>
            <a:r>
              <a:rPr lang="en-US" dirty="0" err="1"/>
              <a:t>Senes</a:t>
            </a:r>
            <a:endParaRPr lang="en-US" dirty="0"/>
          </a:p>
          <a:p>
            <a:pPr marL="457200" lvl="1" indent="0">
              <a:buNone/>
            </a:pPr>
            <a:r>
              <a:rPr lang="en-US" dirty="0"/>
              <a:t>Philip Romero</a:t>
            </a:r>
          </a:p>
          <a:p>
            <a:pPr marL="457200" lvl="1" indent="0">
              <a:buNone/>
            </a:pPr>
            <a:r>
              <a:rPr lang="en-US" dirty="0"/>
              <a:t>Helen Blackwell</a:t>
            </a:r>
          </a:p>
          <a:p>
            <a:pPr marL="457200" lvl="1" indent="0">
              <a:buNone/>
            </a:pPr>
            <a:r>
              <a:rPr lang="en-US" dirty="0"/>
              <a:t>Samuel Butcher</a:t>
            </a:r>
          </a:p>
          <a:p>
            <a:pPr marL="457200" lvl="1" indent="0">
              <a:buNone/>
            </a:pPr>
            <a:r>
              <a:rPr lang="en-US" dirty="0"/>
              <a:t>Baron Chanda</a:t>
            </a:r>
          </a:p>
        </p:txBody>
      </p:sp>
      <p:sp>
        <p:nvSpPr>
          <p:cNvPr id="4" name="Slide Number Placeholder 3">
            <a:extLst>
              <a:ext uri="{FF2B5EF4-FFF2-40B4-BE49-F238E27FC236}">
                <a16:creationId xmlns:a16="http://schemas.microsoft.com/office/drawing/2014/main" id="{FEB4768A-1046-4C27-9AE3-9EC33997FE8E}"/>
              </a:ext>
            </a:extLst>
          </p:cNvPr>
          <p:cNvSpPr>
            <a:spLocks noGrp="1"/>
          </p:cNvSpPr>
          <p:nvPr>
            <p:ph type="sldNum" sz="quarter" idx="12"/>
          </p:nvPr>
        </p:nvSpPr>
        <p:spPr/>
        <p:txBody>
          <a:bodyPr/>
          <a:lstStyle/>
          <a:p>
            <a:fld id="{5CB23740-0A07-4BC6-91B8-16E408126341}" type="slidenum">
              <a:rPr lang="en-US" smtClean="0"/>
              <a:t>61</a:t>
            </a:fld>
            <a:endParaRPr lang="en-US"/>
          </a:p>
        </p:txBody>
      </p:sp>
      <p:pic>
        <p:nvPicPr>
          <p:cNvPr id="6" name="Picture 5">
            <a:extLst>
              <a:ext uri="{FF2B5EF4-FFF2-40B4-BE49-F238E27FC236}">
                <a16:creationId xmlns:a16="http://schemas.microsoft.com/office/drawing/2014/main" id="{C118FCB7-1ADA-4124-A3A2-72540407DDA2}"/>
              </a:ext>
            </a:extLst>
          </p:cNvPr>
          <p:cNvPicPr>
            <a:picLocks noChangeAspect="1"/>
          </p:cNvPicPr>
          <p:nvPr/>
        </p:nvPicPr>
        <p:blipFill>
          <a:blip r:embed="rId2"/>
          <a:stretch>
            <a:fillRect/>
          </a:stretch>
        </p:blipFill>
        <p:spPr>
          <a:xfrm>
            <a:off x="7007464" y="5238951"/>
            <a:ext cx="3523398" cy="948996"/>
          </a:xfrm>
          <a:prstGeom prst="rect">
            <a:avLst/>
          </a:prstGeom>
        </p:spPr>
      </p:pic>
      <p:pic>
        <p:nvPicPr>
          <p:cNvPr id="7" name="Picture 6">
            <a:extLst>
              <a:ext uri="{FF2B5EF4-FFF2-40B4-BE49-F238E27FC236}">
                <a16:creationId xmlns:a16="http://schemas.microsoft.com/office/drawing/2014/main" id="{A4D28017-646C-4F3E-ABA6-D1EB84CF5E0B}"/>
              </a:ext>
            </a:extLst>
          </p:cNvPr>
          <p:cNvPicPr>
            <a:picLocks noChangeAspect="1"/>
          </p:cNvPicPr>
          <p:nvPr/>
        </p:nvPicPr>
        <p:blipFill>
          <a:blip r:embed="rId3"/>
          <a:stretch>
            <a:fillRect/>
          </a:stretch>
        </p:blipFill>
        <p:spPr>
          <a:xfrm>
            <a:off x="7501534" y="3740627"/>
            <a:ext cx="2535258" cy="1498324"/>
          </a:xfrm>
          <a:prstGeom prst="rect">
            <a:avLst/>
          </a:prstGeom>
        </p:spPr>
      </p:pic>
      <p:sp>
        <p:nvSpPr>
          <p:cNvPr id="8" name="TextBox 7">
            <a:extLst>
              <a:ext uri="{FF2B5EF4-FFF2-40B4-BE49-F238E27FC236}">
                <a16:creationId xmlns:a16="http://schemas.microsoft.com/office/drawing/2014/main" id="{8037621C-3B34-4B5D-94D3-8B4F1C3B76CA}"/>
              </a:ext>
            </a:extLst>
          </p:cNvPr>
          <p:cNvSpPr txBox="1"/>
          <p:nvPr/>
        </p:nvSpPr>
        <p:spPr>
          <a:xfrm>
            <a:off x="6577084" y="3290179"/>
            <a:ext cx="4121623" cy="492443"/>
          </a:xfrm>
          <a:prstGeom prst="rect">
            <a:avLst/>
          </a:prstGeom>
          <a:noFill/>
        </p:spPr>
        <p:txBody>
          <a:bodyPr wrap="square" rtlCol="0">
            <a:spAutoFit/>
          </a:bodyPr>
          <a:lstStyle/>
          <a:p>
            <a:pPr algn="ctr"/>
            <a:r>
              <a:rPr lang="en-US" sz="2600" b="1" u="sng" dirty="0"/>
              <a:t>Funding</a:t>
            </a:r>
          </a:p>
        </p:txBody>
      </p:sp>
      <p:pic>
        <p:nvPicPr>
          <p:cNvPr id="9" name="Picture 8">
            <a:extLst>
              <a:ext uri="{FF2B5EF4-FFF2-40B4-BE49-F238E27FC236}">
                <a16:creationId xmlns:a16="http://schemas.microsoft.com/office/drawing/2014/main" id="{9B96A1FB-A349-E989-1797-00A79AC8F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933" y="1240387"/>
            <a:ext cx="6559334" cy="2049792"/>
          </a:xfrm>
          <a:prstGeom prst="rect">
            <a:avLst/>
          </a:prstGeom>
        </p:spPr>
      </p:pic>
    </p:spTree>
    <p:extLst>
      <p:ext uri="{BB962C8B-B14F-4D97-AF65-F5344CB8AC3E}">
        <p14:creationId xmlns:p14="http://schemas.microsoft.com/office/powerpoint/2010/main" val="4121298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62</a:t>
            </a:fld>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536791" y="270772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Questions?</a:t>
            </a:r>
          </a:p>
        </p:txBody>
      </p:sp>
    </p:spTree>
    <p:extLst>
      <p:ext uri="{BB962C8B-B14F-4D97-AF65-F5344CB8AC3E}">
        <p14:creationId xmlns:p14="http://schemas.microsoft.com/office/powerpoint/2010/main" val="2374891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scatter chart&#10;&#10;Description automatically generated">
            <a:extLst>
              <a:ext uri="{FF2B5EF4-FFF2-40B4-BE49-F238E27FC236}">
                <a16:creationId xmlns:a16="http://schemas.microsoft.com/office/drawing/2014/main" id="{0282C7D9-734C-C78F-5966-589810B21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031" y="945835"/>
            <a:ext cx="7700853" cy="5775640"/>
          </a:xfrm>
          <a:prstGeom prst="rect">
            <a:avLst/>
          </a:prstGeom>
        </p:spPr>
      </p:pic>
      <p:sp>
        <p:nvSpPr>
          <p:cNvPr id="2" name="Title 1">
            <a:extLst>
              <a:ext uri="{FF2B5EF4-FFF2-40B4-BE49-F238E27FC236}">
                <a16:creationId xmlns:a16="http://schemas.microsoft.com/office/drawing/2014/main" id="{3BB5BDA1-0807-46EE-F3BE-F68D6B54E3C5}"/>
              </a:ext>
            </a:extLst>
          </p:cNvPr>
          <p:cNvSpPr>
            <a:spLocks noGrp="1"/>
          </p:cNvSpPr>
          <p:nvPr>
            <p:ph type="title"/>
          </p:nvPr>
        </p:nvSpPr>
        <p:spPr>
          <a:xfrm>
            <a:off x="838200" y="-7055"/>
            <a:ext cx="10515600" cy="1325563"/>
          </a:xfrm>
        </p:spPr>
        <p:txBody>
          <a:bodyPr/>
          <a:lstStyle/>
          <a:p>
            <a:r>
              <a:rPr lang="en-US" dirty="0"/>
              <a:t>Fluorescence vs design energy score</a:t>
            </a:r>
          </a:p>
        </p:txBody>
      </p:sp>
      <p:sp>
        <p:nvSpPr>
          <p:cNvPr id="4" name="Slide Number Placeholder 3">
            <a:extLst>
              <a:ext uri="{FF2B5EF4-FFF2-40B4-BE49-F238E27FC236}">
                <a16:creationId xmlns:a16="http://schemas.microsoft.com/office/drawing/2014/main" id="{7DBC0E20-4AB3-05BF-F3FF-EF6D9138DD78}"/>
              </a:ext>
            </a:extLst>
          </p:cNvPr>
          <p:cNvSpPr>
            <a:spLocks noGrp="1"/>
          </p:cNvSpPr>
          <p:nvPr>
            <p:ph type="sldNum" sz="quarter" idx="12"/>
          </p:nvPr>
        </p:nvSpPr>
        <p:spPr/>
        <p:txBody>
          <a:bodyPr/>
          <a:lstStyle/>
          <a:p>
            <a:fld id="{38809924-730C-4E07-87B2-3E9CE88EB416}" type="slidenum">
              <a:rPr lang="en-US" smtClean="0"/>
              <a:t>63</a:t>
            </a:fld>
            <a:endParaRPr lang="en-US"/>
          </a:p>
        </p:txBody>
      </p:sp>
      <p:sp>
        <p:nvSpPr>
          <p:cNvPr id="12" name="TextBox 11">
            <a:extLst>
              <a:ext uri="{FF2B5EF4-FFF2-40B4-BE49-F238E27FC236}">
                <a16:creationId xmlns:a16="http://schemas.microsoft.com/office/drawing/2014/main" id="{EB7264B4-1E83-FC09-CFD9-C3897B58D2BE}"/>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14" name="TextBox 13">
            <a:extLst>
              <a:ext uri="{FF2B5EF4-FFF2-40B4-BE49-F238E27FC236}">
                <a16:creationId xmlns:a16="http://schemas.microsoft.com/office/drawing/2014/main" id="{E90E83F8-C559-9D19-8555-1402AF62BA0E}"/>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3" name="Rectangle 2">
            <a:extLst>
              <a:ext uri="{FF2B5EF4-FFF2-40B4-BE49-F238E27FC236}">
                <a16:creationId xmlns:a16="http://schemas.microsoft.com/office/drawing/2014/main" id="{28AE780C-E483-985A-B8F1-B9FB64C9E3D9}"/>
              </a:ext>
            </a:extLst>
          </p:cNvPr>
          <p:cNvSpPr/>
          <p:nvPr/>
        </p:nvSpPr>
        <p:spPr>
          <a:xfrm>
            <a:off x="3487413" y="1658428"/>
            <a:ext cx="5762594" cy="422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DBE1D6F-6635-F5A7-5966-FC03C3EE844E}"/>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742FB2C-F8E7-A99A-95AA-D87F77D5C47A}"/>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5A74F421-A74B-3808-2A28-1022E18D9180}"/>
              </a:ext>
            </a:extLst>
          </p:cNvPr>
          <p:cNvSpPr/>
          <p:nvPr/>
        </p:nvSpPr>
        <p:spPr>
          <a:xfrm>
            <a:off x="3487413" y="878815"/>
            <a:ext cx="1415891" cy="565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DAEE1F-BE3C-95CC-B80D-8114CB0AFDF6}"/>
              </a:ext>
            </a:extLst>
          </p:cNvPr>
          <p:cNvSpPr/>
          <p:nvPr/>
        </p:nvSpPr>
        <p:spPr>
          <a:xfrm>
            <a:off x="8132300" y="972339"/>
            <a:ext cx="1415891" cy="565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Shape 8">
            <a:extLst>
              <a:ext uri="{FF2B5EF4-FFF2-40B4-BE49-F238E27FC236}">
                <a16:creationId xmlns:a16="http://schemas.microsoft.com/office/drawing/2014/main" id="{413D1A94-D181-62EF-A1EB-72A3A84CFADB}"/>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3717698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407C6877-33AD-8390-F807-1BDD3F78A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031" y="945835"/>
            <a:ext cx="7700853" cy="5775640"/>
          </a:xfrm>
          <a:prstGeom prst="rect">
            <a:avLst/>
          </a:prstGeom>
        </p:spPr>
      </p:pic>
      <p:cxnSp>
        <p:nvCxnSpPr>
          <p:cNvPr id="18" name="Straight Connector 17">
            <a:extLst>
              <a:ext uri="{FF2B5EF4-FFF2-40B4-BE49-F238E27FC236}">
                <a16:creationId xmlns:a16="http://schemas.microsoft.com/office/drawing/2014/main" id="{0FA3F618-E03B-0BAE-A0DF-99C6B03E7FEA}"/>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F98090E-46A4-AF1E-AAEA-D0144A66D33D}"/>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AC31273-98D5-B598-17A3-C57D6EC7E33A}"/>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3" name="TextBox 2">
            <a:extLst>
              <a:ext uri="{FF2B5EF4-FFF2-40B4-BE49-F238E27FC236}">
                <a16:creationId xmlns:a16="http://schemas.microsoft.com/office/drawing/2014/main" id="{3A5438C7-0E8F-13DD-2F7F-7CAE7F7F1136}"/>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5" name="Slide Number Placeholder 4">
            <a:extLst>
              <a:ext uri="{FF2B5EF4-FFF2-40B4-BE49-F238E27FC236}">
                <a16:creationId xmlns:a16="http://schemas.microsoft.com/office/drawing/2014/main" id="{29DC2076-65ED-F998-7B04-13CC081C0D3E}"/>
              </a:ext>
            </a:extLst>
          </p:cNvPr>
          <p:cNvSpPr>
            <a:spLocks noGrp="1"/>
          </p:cNvSpPr>
          <p:nvPr>
            <p:ph type="sldNum" sz="quarter" idx="12"/>
          </p:nvPr>
        </p:nvSpPr>
        <p:spPr/>
        <p:txBody>
          <a:bodyPr/>
          <a:lstStyle/>
          <a:p>
            <a:fld id="{38809924-730C-4E07-87B2-3E9CE88EB416}" type="slidenum">
              <a:rPr lang="en-US" smtClean="0"/>
              <a:t>64</a:t>
            </a:fld>
            <a:endParaRPr lang="en-US"/>
          </a:p>
        </p:txBody>
      </p:sp>
      <p:sp>
        <p:nvSpPr>
          <p:cNvPr id="10" name="Title 1">
            <a:extLst>
              <a:ext uri="{FF2B5EF4-FFF2-40B4-BE49-F238E27FC236}">
                <a16:creationId xmlns:a16="http://schemas.microsoft.com/office/drawing/2014/main" id="{07179054-4F92-9C08-0793-0578E6E5141C}"/>
              </a:ext>
            </a:extLst>
          </p:cNvPr>
          <p:cNvSpPr>
            <a:spLocks noGrp="1"/>
          </p:cNvSpPr>
          <p:nvPr>
            <p:ph type="title"/>
          </p:nvPr>
        </p:nvSpPr>
        <p:spPr>
          <a:xfrm>
            <a:off x="838200" y="0"/>
            <a:ext cx="10515600" cy="1325563"/>
          </a:xfrm>
        </p:spPr>
        <p:txBody>
          <a:bodyPr/>
          <a:lstStyle/>
          <a:p>
            <a:r>
              <a:rPr lang="en-US" dirty="0"/>
              <a:t>Designed sequences associate</a:t>
            </a:r>
          </a:p>
        </p:txBody>
      </p:sp>
      <p:sp>
        <p:nvSpPr>
          <p:cNvPr id="4" name="TextShape 8">
            <a:extLst>
              <a:ext uri="{FF2B5EF4-FFF2-40B4-BE49-F238E27FC236}">
                <a16:creationId xmlns:a16="http://schemas.microsoft.com/office/drawing/2014/main" id="{A2DA7070-9999-7C68-0C7C-E238CE1AE55C}"/>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592738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0FA3F618-E03B-0BAE-A0DF-99C6B03E7FEA}"/>
              </a:ext>
            </a:extLst>
          </p:cNvPr>
          <p:cNvCxnSpPr/>
          <p:nvPr/>
        </p:nvCxnSpPr>
        <p:spPr>
          <a:xfrm>
            <a:off x="3720720" y="5074023"/>
            <a:ext cx="4536142"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F98090E-46A4-AF1E-AAEA-D0144A66D33D}"/>
              </a:ext>
            </a:extLst>
          </p:cNvPr>
          <p:cNvCxnSpPr/>
          <p:nvPr/>
        </p:nvCxnSpPr>
        <p:spPr>
          <a:xfrm>
            <a:off x="3712700" y="3413665"/>
            <a:ext cx="4536142"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AC31273-98D5-B598-17A3-C57D6EC7E33A}"/>
              </a:ext>
            </a:extLst>
          </p:cNvPr>
          <p:cNvSpPr txBox="1"/>
          <p:nvPr/>
        </p:nvSpPr>
        <p:spPr>
          <a:xfrm>
            <a:off x="8332914" y="3227701"/>
            <a:ext cx="1066800" cy="369332"/>
          </a:xfrm>
          <a:prstGeom prst="rect">
            <a:avLst/>
          </a:prstGeom>
          <a:noFill/>
        </p:spPr>
        <p:txBody>
          <a:bodyPr wrap="square" rtlCol="0">
            <a:spAutoFit/>
          </a:bodyPr>
          <a:lstStyle/>
          <a:p>
            <a:r>
              <a:rPr lang="en-US" dirty="0" err="1"/>
              <a:t>GpA</a:t>
            </a:r>
            <a:endParaRPr lang="en-US" dirty="0"/>
          </a:p>
        </p:txBody>
      </p:sp>
      <p:sp>
        <p:nvSpPr>
          <p:cNvPr id="3" name="TextBox 2">
            <a:extLst>
              <a:ext uri="{FF2B5EF4-FFF2-40B4-BE49-F238E27FC236}">
                <a16:creationId xmlns:a16="http://schemas.microsoft.com/office/drawing/2014/main" id="{3A5438C7-0E8F-13DD-2F7F-7CAE7F7F1136}"/>
              </a:ext>
            </a:extLst>
          </p:cNvPr>
          <p:cNvSpPr txBox="1"/>
          <p:nvPr/>
        </p:nvSpPr>
        <p:spPr>
          <a:xfrm>
            <a:off x="8301643" y="4909199"/>
            <a:ext cx="1066800" cy="369332"/>
          </a:xfrm>
          <a:prstGeom prst="rect">
            <a:avLst/>
          </a:prstGeom>
          <a:noFill/>
        </p:spPr>
        <p:txBody>
          <a:bodyPr wrap="square" rtlCol="0">
            <a:spAutoFit/>
          </a:bodyPr>
          <a:lstStyle/>
          <a:p>
            <a:r>
              <a:rPr lang="en-US" dirty="0"/>
              <a:t>G83I</a:t>
            </a:r>
          </a:p>
        </p:txBody>
      </p:sp>
      <p:sp>
        <p:nvSpPr>
          <p:cNvPr id="5" name="Slide Number Placeholder 4">
            <a:extLst>
              <a:ext uri="{FF2B5EF4-FFF2-40B4-BE49-F238E27FC236}">
                <a16:creationId xmlns:a16="http://schemas.microsoft.com/office/drawing/2014/main" id="{29DC2076-65ED-F998-7B04-13CC081C0D3E}"/>
              </a:ext>
            </a:extLst>
          </p:cNvPr>
          <p:cNvSpPr>
            <a:spLocks noGrp="1"/>
          </p:cNvSpPr>
          <p:nvPr>
            <p:ph type="sldNum" sz="quarter" idx="12"/>
          </p:nvPr>
        </p:nvSpPr>
        <p:spPr/>
        <p:txBody>
          <a:bodyPr/>
          <a:lstStyle/>
          <a:p>
            <a:fld id="{38809924-730C-4E07-87B2-3E9CE88EB416}" type="slidenum">
              <a:rPr lang="en-US" smtClean="0"/>
              <a:t>65</a:t>
            </a:fld>
            <a:endParaRPr lang="en-US"/>
          </a:p>
        </p:txBody>
      </p:sp>
      <p:pic>
        <p:nvPicPr>
          <p:cNvPr id="9" name="Picture 8" descr="Chart, scatter chart&#10;&#10;Description automatically generated">
            <a:extLst>
              <a:ext uri="{FF2B5EF4-FFF2-40B4-BE49-F238E27FC236}">
                <a16:creationId xmlns:a16="http://schemas.microsoft.com/office/drawing/2014/main" id="{D0D6460D-E046-B69F-65B8-6EED7468A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992" y="945835"/>
            <a:ext cx="7700853" cy="5775640"/>
          </a:xfrm>
          <a:prstGeom prst="rect">
            <a:avLst/>
          </a:prstGeom>
        </p:spPr>
      </p:pic>
      <p:cxnSp>
        <p:nvCxnSpPr>
          <p:cNvPr id="12" name="Straight Connector 11">
            <a:extLst>
              <a:ext uri="{FF2B5EF4-FFF2-40B4-BE49-F238E27FC236}">
                <a16:creationId xmlns:a16="http://schemas.microsoft.com/office/drawing/2014/main" id="{BE30A017-C2D2-5177-033C-C9AC38CF2C3D}"/>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7C7F711-2E01-7CA2-FDC6-86B9ED7F9B5D}"/>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24A150C-BF1B-4A59-33A7-6AD2147B3452}"/>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17" name="TextBox 16">
            <a:extLst>
              <a:ext uri="{FF2B5EF4-FFF2-40B4-BE49-F238E27FC236}">
                <a16:creationId xmlns:a16="http://schemas.microsoft.com/office/drawing/2014/main" id="{A253DCB5-09DF-5013-7B98-07DE4E7ECDDC}"/>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19" name="Title 1">
            <a:extLst>
              <a:ext uri="{FF2B5EF4-FFF2-40B4-BE49-F238E27FC236}">
                <a16:creationId xmlns:a16="http://schemas.microsoft.com/office/drawing/2014/main" id="{BB535D68-501C-F760-F9A7-FF5717F6981F}"/>
              </a:ext>
            </a:extLst>
          </p:cNvPr>
          <p:cNvSpPr>
            <a:spLocks noGrp="1"/>
          </p:cNvSpPr>
          <p:nvPr>
            <p:ph type="title"/>
          </p:nvPr>
        </p:nvSpPr>
        <p:spPr>
          <a:xfrm>
            <a:off x="838200" y="0"/>
            <a:ext cx="11082130" cy="1325563"/>
          </a:xfrm>
        </p:spPr>
        <p:txBody>
          <a:bodyPr/>
          <a:lstStyle/>
          <a:p>
            <a:r>
              <a:rPr lang="en-US" dirty="0"/>
              <a:t>Sequences designed by van der Waals packing</a:t>
            </a:r>
          </a:p>
        </p:txBody>
      </p:sp>
      <p:sp>
        <p:nvSpPr>
          <p:cNvPr id="4" name="TextShape 8">
            <a:extLst>
              <a:ext uri="{FF2B5EF4-FFF2-40B4-BE49-F238E27FC236}">
                <a16:creationId xmlns:a16="http://schemas.microsoft.com/office/drawing/2014/main" id="{C186AB69-B165-CF8E-549F-BF31A67E64E5}"/>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2796177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66</a:t>
            </a:fld>
            <a:endParaRPr lang="en-US"/>
          </a:p>
        </p:txBody>
      </p:sp>
      <p:sp>
        <p:nvSpPr>
          <p:cNvPr id="10" name="Rectangle 9">
            <a:extLst>
              <a:ext uri="{FF2B5EF4-FFF2-40B4-BE49-F238E27FC236}">
                <a16:creationId xmlns:a16="http://schemas.microsoft.com/office/drawing/2014/main" id="{16090CE3-3F4B-E0A7-8EC8-E8819534797E}"/>
              </a:ext>
            </a:extLst>
          </p:cNvPr>
          <p:cNvSpPr/>
          <p:nvPr/>
        </p:nvSpPr>
        <p:spPr>
          <a:xfrm>
            <a:off x="4378960" y="228630"/>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pic>
        <p:nvPicPr>
          <p:cNvPr id="5" name="Picture 4" descr="Chart&#10;&#10;Description automatically generated">
            <a:extLst>
              <a:ext uri="{FF2B5EF4-FFF2-40B4-BE49-F238E27FC236}">
                <a16:creationId xmlns:a16="http://schemas.microsoft.com/office/drawing/2014/main" id="{F1056DC2-309A-04D1-6F54-285283D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1" y="292635"/>
            <a:ext cx="8120237" cy="6559389"/>
          </a:xfrm>
          <a:prstGeom prst="rect">
            <a:avLst/>
          </a:prstGeom>
        </p:spPr>
      </p:pic>
      <p:sp>
        <p:nvSpPr>
          <p:cNvPr id="6" name="Rectangle 5">
            <a:extLst>
              <a:ext uri="{FF2B5EF4-FFF2-40B4-BE49-F238E27FC236}">
                <a16:creationId xmlns:a16="http://schemas.microsoft.com/office/drawing/2014/main" id="{EEBC600D-526C-F513-0167-9AA6C9605C43}"/>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7" name="TextBox 6">
            <a:extLst>
              <a:ext uri="{FF2B5EF4-FFF2-40B4-BE49-F238E27FC236}">
                <a16:creationId xmlns:a16="http://schemas.microsoft.com/office/drawing/2014/main" id="{3C1245AE-1B9B-8673-4ACF-C30CBC0B84B2}"/>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2852278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A2D28C-1706-236C-362A-878AE249CA04}"/>
              </a:ext>
            </a:extLst>
          </p:cNvPr>
          <p:cNvSpPr>
            <a:spLocks noGrp="1"/>
          </p:cNvSpPr>
          <p:nvPr>
            <p:ph type="sldNum" sz="quarter" idx="12"/>
          </p:nvPr>
        </p:nvSpPr>
        <p:spPr/>
        <p:txBody>
          <a:bodyPr/>
          <a:lstStyle/>
          <a:p>
            <a:fld id="{38809924-730C-4E07-87B2-3E9CE88EB416}" type="slidenum">
              <a:rPr lang="en-US" smtClean="0"/>
              <a:t>67</a:t>
            </a:fld>
            <a:endParaRPr lang="en-US"/>
          </a:p>
        </p:txBody>
      </p:sp>
      <p:pic>
        <p:nvPicPr>
          <p:cNvPr id="8" name="Picture 7" descr="Chart&#10;&#10;Description automatically generated">
            <a:extLst>
              <a:ext uri="{FF2B5EF4-FFF2-40B4-BE49-F238E27FC236}">
                <a16:creationId xmlns:a16="http://schemas.microsoft.com/office/drawing/2014/main" id="{376C8091-30A6-97C5-881A-423540DE0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451" y="293317"/>
            <a:ext cx="8126789" cy="6564682"/>
          </a:xfrm>
          <a:prstGeom prst="rect">
            <a:avLst/>
          </a:prstGeom>
        </p:spPr>
      </p:pic>
      <p:sp>
        <p:nvSpPr>
          <p:cNvPr id="9" name="Rectangle 8">
            <a:extLst>
              <a:ext uri="{FF2B5EF4-FFF2-40B4-BE49-F238E27FC236}">
                <a16:creationId xmlns:a16="http://schemas.microsoft.com/office/drawing/2014/main" id="{77BD88EE-E645-598E-AB84-78683154D442}"/>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pic>
        <p:nvPicPr>
          <p:cNvPr id="11" name="Picture 10" descr="Chart&#10;&#10;Description automatically generated">
            <a:extLst>
              <a:ext uri="{FF2B5EF4-FFF2-40B4-BE49-F238E27FC236}">
                <a16:creationId xmlns:a16="http://schemas.microsoft.com/office/drawing/2014/main" id="{FF30826F-838A-A34F-9B40-B52CF7C1E6C3}"/>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89903"/>
            <a:ext cx="1136468" cy="6559389"/>
          </a:xfrm>
          <a:prstGeom prst="rect">
            <a:avLst/>
          </a:prstGeom>
        </p:spPr>
      </p:pic>
      <p:sp>
        <p:nvSpPr>
          <p:cNvPr id="10" name="TextBox 9">
            <a:extLst>
              <a:ext uri="{FF2B5EF4-FFF2-40B4-BE49-F238E27FC236}">
                <a16:creationId xmlns:a16="http://schemas.microsoft.com/office/drawing/2014/main" id="{02BBB88F-C1C0-B349-35E1-F541368C2AB1}"/>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3030882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Design Algorithm</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68</a:t>
            </a:fld>
            <a:endParaRPr lang="en-US"/>
          </a:p>
        </p:txBody>
      </p:sp>
    </p:spTree>
    <p:extLst>
      <p:ext uri="{BB962C8B-B14F-4D97-AF65-F5344CB8AC3E}">
        <p14:creationId xmlns:p14="http://schemas.microsoft.com/office/powerpoint/2010/main" val="30659376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69</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F3CE5F3-BFCF-FD78-56C2-1BD300BDFD2B}"/>
              </a:ext>
            </a:extLst>
          </p:cNvPr>
          <p:cNvSpPr/>
          <p:nvPr/>
        </p:nvSpPr>
        <p:spPr>
          <a:xfrm>
            <a:off x="3780324" y="472966"/>
            <a:ext cx="7961933" cy="51647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6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3F41586-EF2D-4B11-9BDC-0DEE4CF5CBC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descr="A close-up of a toy&#10;&#10;Description automatically generated with low confidence">
            <a:extLst>
              <a:ext uri="{FF2B5EF4-FFF2-40B4-BE49-F238E27FC236}">
                <a16:creationId xmlns:a16="http://schemas.microsoft.com/office/drawing/2014/main" id="{D27D84DE-A14E-C476-3818-71061456C355}"/>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sp>
        <p:nvSpPr>
          <p:cNvPr id="2" name="Title 1">
            <a:extLst>
              <a:ext uri="{FF2B5EF4-FFF2-40B4-BE49-F238E27FC236}">
                <a16:creationId xmlns:a16="http://schemas.microsoft.com/office/drawing/2014/main" id="{C565131F-B9CC-4FC8-941A-25C9B75DA3F3}"/>
              </a:ext>
            </a:extLst>
          </p:cNvPr>
          <p:cNvSpPr>
            <a:spLocks noGrp="1"/>
          </p:cNvSpPr>
          <p:nvPr>
            <p:ph type="title"/>
          </p:nvPr>
        </p:nvSpPr>
        <p:spPr/>
        <p:txBody>
          <a:bodyPr/>
          <a:lstStyle/>
          <a:p>
            <a:pPr algn="ctr"/>
            <a:r>
              <a:rPr lang="en-US" dirty="0"/>
              <a:t>In the membrane, van der Waals packing does not just occur within the protein</a:t>
            </a:r>
          </a:p>
        </p:txBody>
      </p:sp>
      <p:cxnSp>
        <p:nvCxnSpPr>
          <p:cNvPr id="5" name="Straight Connector 4">
            <a:extLst>
              <a:ext uri="{FF2B5EF4-FFF2-40B4-BE49-F238E27FC236}">
                <a16:creationId xmlns:a16="http://schemas.microsoft.com/office/drawing/2014/main" id="{ECE6D68F-D4C1-4AE0-B84F-9ED5558FC94E}"/>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p:txBody>
      </p:sp>
      <p:sp>
        <p:nvSpPr>
          <p:cNvPr id="21" name="Slide Number Placeholder 20">
            <a:extLst>
              <a:ext uri="{FF2B5EF4-FFF2-40B4-BE49-F238E27FC236}">
                <a16:creationId xmlns:a16="http://schemas.microsoft.com/office/drawing/2014/main" id="{609503C0-51D2-4452-8AE8-35DF71388D1E}"/>
              </a:ext>
            </a:extLst>
          </p:cNvPr>
          <p:cNvSpPr>
            <a:spLocks noGrp="1"/>
          </p:cNvSpPr>
          <p:nvPr>
            <p:ph type="sldNum" sz="quarter" idx="12"/>
          </p:nvPr>
        </p:nvSpPr>
        <p:spPr/>
        <p:txBody>
          <a:bodyPr/>
          <a:lstStyle/>
          <a:p>
            <a:fld id="{4E91C212-0822-4214-A666-CB9B8F88F3E1}" type="slidenum">
              <a:rPr lang="en-US" smtClean="0"/>
              <a:t>7</a:t>
            </a:fld>
            <a:endParaRPr lang="en-US"/>
          </a:p>
        </p:txBody>
      </p:sp>
      <p:pic>
        <p:nvPicPr>
          <p:cNvPr id="6" name="Picture 5">
            <a:extLst>
              <a:ext uri="{FF2B5EF4-FFF2-40B4-BE49-F238E27FC236}">
                <a16:creationId xmlns:a16="http://schemas.microsoft.com/office/drawing/2014/main" id="{9A43E293-5F1E-488E-1A71-40FE1E1291B3}"/>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8" name="Picture 7" descr="A picture containing hand&#10;&#10;Description automatically generated">
            <a:extLst>
              <a:ext uri="{FF2B5EF4-FFF2-40B4-BE49-F238E27FC236}">
                <a16:creationId xmlns:a16="http://schemas.microsoft.com/office/drawing/2014/main" id="{F6C3D78D-C644-030E-3A43-283FF517301A}"/>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12" name="Picture 11">
            <a:extLst>
              <a:ext uri="{FF2B5EF4-FFF2-40B4-BE49-F238E27FC236}">
                <a16:creationId xmlns:a16="http://schemas.microsoft.com/office/drawing/2014/main" id="{0CAF158C-F30A-4DA6-9156-37735C1B6E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15" name="Picture 14" descr="A picture containing indoor, stack&#10;&#10;Description automatically generated">
            <a:extLst>
              <a:ext uri="{FF2B5EF4-FFF2-40B4-BE49-F238E27FC236}">
                <a16:creationId xmlns:a16="http://schemas.microsoft.com/office/drawing/2014/main" id="{7E0FE115-916A-DCD9-11F7-066B97EB6073}"/>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17" name="Picture 16" descr="A close-up of a bracelet&#10;&#10;Description automatically generated with low confidence">
            <a:extLst>
              <a:ext uri="{FF2B5EF4-FFF2-40B4-BE49-F238E27FC236}">
                <a16:creationId xmlns:a16="http://schemas.microsoft.com/office/drawing/2014/main" id="{B6E57603-E8FD-F8C2-06C4-C160E9BFDA9C}"/>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9" name="Picture 18" descr="A close-up of a toy&#10;&#10;Description automatically generated with low confidence">
            <a:extLst>
              <a:ext uri="{FF2B5EF4-FFF2-40B4-BE49-F238E27FC236}">
                <a16:creationId xmlns:a16="http://schemas.microsoft.com/office/drawing/2014/main" id="{078D4CE6-7057-C760-A1AE-CE2C86709613}"/>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23" name="Picture 22" descr="A picture containing indoor&#10;&#10;Description automatically generated">
            <a:extLst>
              <a:ext uri="{FF2B5EF4-FFF2-40B4-BE49-F238E27FC236}">
                <a16:creationId xmlns:a16="http://schemas.microsoft.com/office/drawing/2014/main" id="{B2B2CB0A-CCCB-AF58-FDE1-9514D3D342D2}"/>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26" name="Picture 25" descr="A picture containing indoor&#10;&#10;Description automatically generated">
            <a:extLst>
              <a:ext uri="{FF2B5EF4-FFF2-40B4-BE49-F238E27FC236}">
                <a16:creationId xmlns:a16="http://schemas.microsoft.com/office/drawing/2014/main" id="{E260481A-569F-F239-BFD8-0BB9A40BFCB5}"/>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27" name="Picture 26" descr="A close-up of a toy&#10;&#10;Description automatically generated with low confidence">
            <a:extLst>
              <a:ext uri="{FF2B5EF4-FFF2-40B4-BE49-F238E27FC236}">
                <a16:creationId xmlns:a16="http://schemas.microsoft.com/office/drawing/2014/main" id="{B5E02C98-143F-9B5C-442A-5DBE9A84C6A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28" name="Picture 27">
            <a:extLst>
              <a:ext uri="{FF2B5EF4-FFF2-40B4-BE49-F238E27FC236}">
                <a16:creationId xmlns:a16="http://schemas.microsoft.com/office/drawing/2014/main" id="{1F3889F7-FDFD-CF2D-9429-23DE0EC709A7}"/>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spTree>
    <p:extLst>
      <p:ext uri="{BB962C8B-B14F-4D97-AF65-F5344CB8AC3E}">
        <p14:creationId xmlns:p14="http://schemas.microsoft.com/office/powerpoint/2010/main" val="3213372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7E0E-3390-E735-56F3-1220AE59EAC6}"/>
              </a:ext>
            </a:extLst>
          </p:cNvPr>
          <p:cNvSpPr>
            <a:spLocks noGrp="1"/>
          </p:cNvSpPr>
          <p:nvPr>
            <p:ph type="title"/>
          </p:nvPr>
        </p:nvSpPr>
        <p:spPr>
          <a:xfrm>
            <a:off x="1" y="0"/>
            <a:ext cx="12192000" cy="1325563"/>
          </a:xfrm>
        </p:spPr>
        <p:txBody>
          <a:bodyPr/>
          <a:lstStyle/>
          <a:p>
            <a:r>
              <a:rPr lang="en-US" dirty="0"/>
              <a:t>Design interfacial amino acids on the given backbone</a:t>
            </a:r>
          </a:p>
        </p:txBody>
      </p:sp>
      <p:cxnSp>
        <p:nvCxnSpPr>
          <p:cNvPr id="4" name="Straight Connector 3">
            <a:extLst>
              <a:ext uri="{FF2B5EF4-FFF2-40B4-BE49-F238E27FC236}">
                <a16:creationId xmlns:a16="http://schemas.microsoft.com/office/drawing/2014/main" id="{F0F3F0ED-1C7F-EF69-720B-56AAD47985FF}"/>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621884C-616B-9DB2-7F0B-90D747713FB1}"/>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8236755" y="1383299"/>
            <a:ext cx="2220995" cy="4592771"/>
          </a:xfrm>
          <a:prstGeom prst="rect">
            <a:avLst/>
          </a:prstGeom>
        </p:spPr>
      </p:pic>
      <p:pic>
        <p:nvPicPr>
          <p:cNvPr id="6" name="Picture 5">
            <a:extLst>
              <a:ext uri="{FF2B5EF4-FFF2-40B4-BE49-F238E27FC236}">
                <a16:creationId xmlns:a16="http://schemas.microsoft.com/office/drawing/2014/main" id="{C8D02124-0300-2C41-E0A2-E6DBEEE5E593}"/>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1895303" y="1742017"/>
            <a:ext cx="2155147" cy="3997436"/>
          </a:xfrm>
          <a:prstGeom prst="rect">
            <a:avLst/>
          </a:prstGeom>
        </p:spPr>
      </p:pic>
      <p:sp>
        <p:nvSpPr>
          <p:cNvPr id="3" name="Slide Number Placeholder 2">
            <a:extLst>
              <a:ext uri="{FF2B5EF4-FFF2-40B4-BE49-F238E27FC236}">
                <a16:creationId xmlns:a16="http://schemas.microsoft.com/office/drawing/2014/main" id="{48DF8768-4966-CDCC-1E67-537527767C2D}"/>
              </a:ext>
            </a:extLst>
          </p:cNvPr>
          <p:cNvSpPr>
            <a:spLocks noGrp="1"/>
          </p:cNvSpPr>
          <p:nvPr>
            <p:ph type="sldNum" sz="quarter" idx="12"/>
          </p:nvPr>
        </p:nvSpPr>
        <p:spPr/>
        <p:txBody>
          <a:bodyPr/>
          <a:lstStyle/>
          <a:p>
            <a:fld id="{38809924-730C-4E07-87B2-3E9CE88EB416}" type="slidenum">
              <a:rPr lang="en-US" smtClean="0"/>
              <a:t>70</a:t>
            </a:fld>
            <a:endParaRPr lang="en-US"/>
          </a:p>
        </p:txBody>
      </p:sp>
    </p:spTree>
    <p:extLst>
      <p:ext uri="{BB962C8B-B14F-4D97-AF65-F5344CB8AC3E}">
        <p14:creationId xmlns:p14="http://schemas.microsoft.com/office/powerpoint/2010/main" val="33706451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93DC4B-D59A-ED6E-C867-3DAA1A389F40}"/>
              </a:ext>
            </a:extLst>
          </p:cNvPr>
          <p:cNvPicPr>
            <a:picLocks noChangeAspect="1"/>
          </p:cNvPicPr>
          <p:nvPr/>
        </p:nvPicPr>
        <p:blipFill rotWithShape="1">
          <a:blip r:embed="rId2">
            <a:extLst>
              <a:ext uri="{28A0092B-C50C-407E-A947-70E740481C1C}">
                <a14:useLocalDpi xmlns:a14="http://schemas.microsoft.com/office/drawing/2010/main" val="0"/>
              </a:ext>
            </a:extLst>
          </a:blip>
          <a:srcRect l="20630" r="21783" b="4125"/>
          <a:stretch/>
        </p:blipFill>
        <p:spPr>
          <a:xfrm>
            <a:off x="7779093" y="1476588"/>
            <a:ext cx="2567171" cy="4273974"/>
          </a:xfrm>
          <a:prstGeom prst="rect">
            <a:avLst/>
          </a:prstGeom>
        </p:spPr>
      </p:pic>
      <p:pic>
        <p:nvPicPr>
          <p:cNvPr id="6" name="Picture 5">
            <a:extLst>
              <a:ext uri="{FF2B5EF4-FFF2-40B4-BE49-F238E27FC236}">
                <a16:creationId xmlns:a16="http://schemas.microsoft.com/office/drawing/2014/main" id="{95BD5F43-700D-1161-3358-2996F7ADCCEC}"/>
              </a:ext>
            </a:extLst>
          </p:cNvPr>
          <p:cNvPicPr>
            <a:picLocks noChangeAspect="1"/>
          </p:cNvPicPr>
          <p:nvPr/>
        </p:nvPicPr>
        <p:blipFill rotWithShape="1">
          <a:blip r:embed="rId3">
            <a:extLst>
              <a:ext uri="{28A0092B-C50C-407E-A947-70E740481C1C}">
                <a14:useLocalDpi xmlns:a14="http://schemas.microsoft.com/office/drawing/2010/main" val="0"/>
              </a:ext>
            </a:extLst>
          </a:blip>
          <a:srcRect r="67586" b="5056"/>
          <a:stretch/>
        </p:blipFill>
        <p:spPr>
          <a:xfrm>
            <a:off x="2301237" y="1690688"/>
            <a:ext cx="1496138" cy="4382346"/>
          </a:xfrm>
          <a:prstGeom prst="rect">
            <a:avLst/>
          </a:prstGeom>
        </p:spPr>
      </p:pic>
      <p:cxnSp>
        <p:nvCxnSpPr>
          <p:cNvPr id="12" name="Straight Connector 11">
            <a:extLst>
              <a:ext uri="{FF2B5EF4-FFF2-40B4-BE49-F238E27FC236}">
                <a16:creationId xmlns:a16="http://schemas.microsoft.com/office/drawing/2014/main" id="{850E79F2-639F-8F31-5830-00F05E6D761C}"/>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9CF91CAC-FEB3-1EC3-F8E7-9AF77BCAE41C}"/>
              </a:ext>
            </a:extLst>
          </p:cNvPr>
          <p:cNvSpPr>
            <a:spLocks noGrp="1"/>
          </p:cNvSpPr>
          <p:nvPr>
            <p:ph type="title"/>
          </p:nvPr>
        </p:nvSpPr>
        <p:spPr>
          <a:xfrm>
            <a:off x="1" y="0"/>
            <a:ext cx="12192000" cy="1325563"/>
          </a:xfrm>
        </p:spPr>
        <p:txBody>
          <a:bodyPr/>
          <a:lstStyle/>
          <a:p>
            <a:r>
              <a:rPr lang="en-US" dirty="0"/>
              <a:t>Design interfacial amino acids on the given backbone</a:t>
            </a:r>
          </a:p>
        </p:txBody>
      </p:sp>
      <p:sp>
        <p:nvSpPr>
          <p:cNvPr id="9" name="Slide Number Placeholder 8">
            <a:extLst>
              <a:ext uri="{FF2B5EF4-FFF2-40B4-BE49-F238E27FC236}">
                <a16:creationId xmlns:a16="http://schemas.microsoft.com/office/drawing/2014/main" id="{ABE3BB1F-10F1-1877-54FF-AF0EAC4BD8A6}"/>
              </a:ext>
            </a:extLst>
          </p:cNvPr>
          <p:cNvSpPr>
            <a:spLocks noGrp="1"/>
          </p:cNvSpPr>
          <p:nvPr>
            <p:ph type="sldNum" sz="quarter" idx="12"/>
          </p:nvPr>
        </p:nvSpPr>
        <p:spPr/>
        <p:txBody>
          <a:bodyPr/>
          <a:lstStyle/>
          <a:p>
            <a:fld id="{38809924-730C-4E07-87B2-3E9CE88EB416}" type="slidenum">
              <a:rPr lang="en-US" smtClean="0"/>
              <a:t>71</a:t>
            </a:fld>
            <a:endParaRPr lang="en-US"/>
          </a:p>
        </p:txBody>
      </p:sp>
    </p:spTree>
    <p:extLst>
      <p:ext uri="{BB962C8B-B14F-4D97-AF65-F5344CB8AC3E}">
        <p14:creationId xmlns:p14="http://schemas.microsoft.com/office/powerpoint/2010/main" val="32550898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E9B736-C708-48B2-842C-1467828F3C84}"/>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94897D9-866D-F384-CE5C-514D209CBAF6}"/>
              </a:ext>
            </a:extLst>
          </p:cNvPr>
          <p:cNvPicPr>
            <a:picLocks noChangeAspect="1"/>
          </p:cNvPicPr>
          <p:nvPr/>
        </p:nvPicPr>
        <p:blipFill rotWithShape="1">
          <a:blip r:embed="rId2">
            <a:extLst>
              <a:ext uri="{28A0092B-C50C-407E-A947-70E740481C1C}">
                <a14:useLocalDpi xmlns:a14="http://schemas.microsoft.com/office/drawing/2010/main" val="0"/>
              </a:ext>
            </a:extLst>
          </a:blip>
          <a:srcRect l="34310" r="27883"/>
          <a:stretch/>
        </p:blipFill>
        <p:spPr>
          <a:xfrm>
            <a:off x="8270247" y="1425550"/>
            <a:ext cx="1598506" cy="4228047"/>
          </a:xfrm>
          <a:prstGeom prst="rect">
            <a:avLst/>
          </a:prstGeom>
        </p:spPr>
      </p:pic>
      <p:pic>
        <p:nvPicPr>
          <p:cNvPr id="7" name="Picture 6" descr="A picture containing indoor, arranged&#10;&#10;Description automatically generated">
            <a:extLst>
              <a:ext uri="{FF2B5EF4-FFF2-40B4-BE49-F238E27FC236}">
                <a16:creationId xmlns:a16="http://schemas.microsoft.com/office/drawing/2014/main" id="{91CC933B-40A5-1D1C-170E-5153F944DE0A}"/>
              </a:ext>
            </a:extLst>
          </p:cNvPr>
          <p:cNvPicPr>
            <a:picLocks noChangeAspect="1"/>
          </p:cNvPicPr>
          <p:nvPr/>
        </p:nvPicPr>
        <p:blipFill rotWithShape="1">
          <a:blip r:embed="rId3">
            <a:extLst>
              <a:ext uri="{28A0092B-C50C-407E-A947-70E740481C1C}">
                <a14:useLocalDpi xmlns:a14="http://schemas.microsoft.com/office/drawing/2010/main" val="0"/>
              </a:ext>
            </a:extLst>
          </a:blip>
          <a:srcRect l="22846" r="33740"/>
          <a:stretch/>
        </p:blipFill>
        <p:spPr>
          <a:xfrm>
            <a:off x="2059101" y="1723544"/>
            <a:ext cx="1835574" cy="4228047"/>
          </a:xfrm>
          <a:prstGeom prst="rect">
            <a:avLst/>
          </a:prstGeom>
        </p:spPr>
      </p:pic>
      <p:sp>
        <p:nvSpPr>
          <p:cNvPr id="8" name="Title 1">
            <a:extLst>
              <a:ext uri="{FF2B5EF4-FFF2-40B4-BE49-F238E27FC236}">
                <a16:creationId xmlns:a16="http://schemas.microsoft.com/office/drawing/2014/main" id="{E143786D-E87B-4EC3-3BDE-AB1645E55367}"/>
              </a:ext>
            </a:extLst>
          </p:cNvPr>
          <p:cNvSpPr>
            <a:spLocks noGrp="1"/>
          </p:cNvSpPr>
          <p:nvPr>
            <p:ph type="title"/>
          </p:nvPr>
        </p:nvSpPr>
        <p:spPr>
          <a:xfrm>
            <a:off x="1" y="0"/>
            <a:ext cx="12192000" cy="1325563"/>
          </a:xfrm>
        </p:spPr>
        <p:txBody>
          <a:bodyPr/>
          <a:lstStyle/>
          <a:p>
            <a:r>
              <a:rPr lang="en-US" dirty="0"/>
              <a:t>Design interfacial amino acids on the given backbone</a:t>
            </a:r>
          </a:p>
        </p:txBody>
      </p:sp>
      <p:sp>
        <p:nvSpPr>
          <p:cNvPr id="9" name="Slide Number Placeholder 8">
            <a:extLst>
              <a:ext uri="{FF2B5EF4-FFF2-40B4-BE49-F238E27FC236}">
                <a16:creationId xmlns:a16="http://schemas.microsoft.com/office/drawing/2014/main" id="{710AF2C8-712F-C8DB-24B4-6B6936DBE028}"/>
              </a:ext>
            </a:extLst>
          </p:cNvPr>
          <p:cNvSpPr>
            <a:spLocks noGrp="1"/>
          </p:cNvSpPr>
          <p:nvPr>
            <p:ph type="sldNum" sz="quarter" idx="12"/>
          </p:nvPr>
        </p:nvSpPr>
        <p:spPr/>
        <p:txBody>
          <a:bodyPr/>
          <a:lstStyle/>
          <a:p>
            <a:fld id="{38809924-730C-4E07-87B2-3E9CE88EB416}" type="slidenum">
              <a:rPr lang="en-US" smtClean="0"/>
              <a:t>72</a:t>
            </a:fld>
            <a:endParaRPr lang="en-US"/>
          </a:p>
        </p:txBody>
      </p:sp>
    </p:spTree>
    <p:extLst>
      <p:ext uri="{BB962C8B-B14F-4D97-AF65-F5344CB8AC3E}">
        <p14:creationId xmlns:p14="http://schemas.microsoft.com/office/powerpoint/2010/main" val="13777772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12735" cy="12374"/>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73</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30479" y="1372706"/>
            <a:ext cx="996487" cy="0"/>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36016" y="911041"/>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7022E3-2BCC-1B55-55D7-EFCB0B238816}"/>
              </a:ext>
            </a:extLst>
          </p:cNvPr>
          <p:cNvSpPr/>
          <p:nvPr/>
        </p:nvSpPr>
        <p:spPr>
          <a:xfrm>
            <a:off x="5830479" y="472966"/>
            <a:ext cx="5911778" cy="51647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080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25B2D5-310F-EFF9-5214-9FCCB731334F}"/>
              </a:ext>
            </a:extLst>
          </p:cNvPr>
          <p:cNvSpPr txBox="1"/>
          <p:nvPr/>
        </p:nvSpPr>
        <p:spPr>
          <a:xfrm>
            <a:off x="4052906" y="5691509"/>
            <a:ext cx="1754373" cy="369332"/>
          </a:xfrm>
          <a:prstGeom prst="rect">
            <a:avLst/>
          </a:prstGeom>
          <a:noFill/>
        </p:spPr>
        <p:txBody>
          <a:bodyPr wrap="square" rtlCol="0">
            <a:spAutoFit/>
          </a:bodyPr>
          <a:lstStyle/>
          <a:p>
            <a:pPr algn="ctr"/>
            <a:r>
              <a:rPr lang="en-US" dirty="0"/>
              <a:t>Alanine</a:t>
            </a:r>
          </a:p>
        </p:txBody>
      </p:sp>
      <p:sp>
        <p:nvSpPr>
          <p:cNvPr id="7" name="TextBox 6">
            <a:extLst>
              <a:ext uri="{FF2B5EF4-FFF2-40B4-BE49-F238E27FC236}">
                <a16:creationId xmlns:a16="http://schemas.microsoft.com/office/drawing/2014/main" id="{7F865234-B5B6-773F-5127-D06124BB81E4}"/>
              </a:ext>
            </a:extLst>
          </p:cNvPr>
          <p:cNvSpPr txBox="1"/>
          <p:nvPr/>
        </p:nvSpPr>
        <p:spPr>
          <a:xfrm>
            <a:off x="5265339" y="5675197"/>
            <a:ext cx="1754373" cy="369332"/>
          </a:xfrm>
          <a:prstGeom prst="rect">
            <a:avLst/>
          </a:prstGeom>
          <a:noFill/>
        </p:spPr>
        <p:txBody>
          <a:bodyPr wrap="square" rtlCol="0">
            <a:spAutoFit/>
          </a:bodyPr>
          <a:lstStyle/>
          <a:p>
            <a:pPr algn="ctr"/>
            <a:r>
              <a:rPr lang="en-US" dirty="0"/>
              <a:t>Glycine</a:t>
            </a:r>
          </a:p>
        </p:txBody>
      </p:sp>
      <p:sp>
        <p:nvSpPr>
          <p:cNvPr id="8" name="TextBox 7">
            <a:extLst>
              <a:ext uri="{FF2B5EF4-FFF2-40B4-BE49-F238E27FC236}">
                <a16:creationId xmlns:a16="http://schemas.microsoft.com/office/drawing/2014/main" id="{1C230711-00C8-3B83-94C5-9FBD93349B09}"/>
              </a:ext>
            </a:extLst>
          </p:cNvPr>
          <p:cNvSpPr txBox="1"/>
          <p:nvPr/>
        </p:nvSpPr>
        <p:spPr>
          <a:xfrm>
            <a:off x="10312021" y="3435491"/>
            <a:ext cx="1754373" cy="369332"/>
          </a:xfrm>
          <a:prstGeom prst="rect">
            <a:avLst/>
          </a:prstGeom>
          <a:noFill/>
        </p:spPr>
        <p:txBody>
          <a:bodyPr wrap="square" rtlCol="0">
            <a:spAutoFit/>
          </a:bodyPr>
          <a:lstStyle/>
          <a:p>
            <a:pPr algn="ctr"/>
            <a:r>
              <a:rPr lang="en-US" dirty="0"/>
              <a:t>Isoleucine</a:t>
            </a:r>
          </a:p>
        </p:txBody>
      </p:sp>
      <p:sp>
        <p:nvSpPr>
          <p:cNvPr id="9" name="TextBox 8">
            <a:extLst>
              <a:ext uri="{FF2B5EF4-FFF2-40B4-BE49-F238E27FC236}">
                <a16:creationId xmlns:a16="http://schemas.microsoft.com/office/drawing/2014/main" id="{6303811F-6823-0BE7-A18C-4B2CA60A72B4}"/>
              </a:ext>
            </a:extLst>
          </p:cNvPr>
          <p:cNvSpPr txBox="1"/>
          <p:nvPr/>
        </p:nvSpPr>
        <p:spPr>
          <a:xfrm>
            <a:off x="6431357" y="5693485"/>
            <a:ext cx="1754373" cy="369332"/>
          </a:xfrm>
          <a:prstGeom prst="rect">
            <a:avLst/>
          </a:prstGeom>
          <a:noFill/>
        </p:spPr>
        <p:txBody>
          <a:bodyPr wrap="square" rtlCol="0">
            <a:spAutoFit/>
          </a:bodyPr>
          <a:lstStyle/>
          <a:p>
            <a:pPr algn="ctr"/>
            <a:r>
              <a:rPr lang="en-US" dirty="0"/>
              <a:t>Leucine</a:t>
            </a:r>
          </a:p>
        </p:txBody>
      </p:sp>
      <p:sp>
        <p:nvSpPr>
          <p:cNvPr id="10" name="TextBox 9">
            <a:extLst>
              <a:ext uri="{FF2B5EF4-FFF2-40B4-BE49-F238E27FC236}">
                <a16:creationId xmlns:a16="http://schemas.microsoft.com/office/drawing/2014/main" id="{08AA30D1-F935-2B3F-1489-D6D4DD9A4ACB}"/>
              </a:ext>
            </a:extLst>
          </p:cNvPr>
          <p:cNvSpPr txBox="1"/>
          <p:nvPr/>
        </p:nvSpPr>
        <p:spPr>
          <a:xfrm>
            <a:off x="9183546" y="5655066"/>
            <a:ext cx="1754373" cy="369332"/>
          </a:xfrm>
          <a:prstGeom prst="rect">
            <a:avLst/>
          </a:prstGeom>
          <a:noFill/>
        </p:spPr>
        <p:txBody>
          <a:bodyPr wrap="square" rtlCol="0">
            <a:spAutoFit/>
          </a:bodyPr>
          <a:lstStyle/>
          <a:p>
            <a:pPr algn="ctr"/>
            <a:r>
              <a:rPr lang="en-US" dirty="0"/>
              <a:t>Serine</a:t>
            </a:r>
          </a:p>
        </p:txBody>
      </p:sp>
      <p:sp>
        <p:nvSpPr>
          <p:cNvPr id="11" name="TextBox 10">
            <a:extLst>
              <a:ext uri="{FF2B5EF4-FFF2-40B4-BE49-F238E27FC236}">
                <a16:creationId xmlns:a16="http://schemas.microsoft.com/office/drawing/2014/main" id="{43228C0D-92E8-B2FE-4BA9-33DA0846B9FB}"/>
              </a:ext>
            </a:extLst>
          </p:cNvPr>
          <p:cNvSpPr txBox="1"/>
          <p:nvPr/>
        </p:nvSpPr>
        <p:spPr>
          <a:xfrm>
            <a:off x="7758471" y="5681717"/>
            <a:ext cx="1754373" cy="369332"/>
          </a:xfrm>
          <a:prstGeom prst="rect">
            <a:avLst/>
          </a:prstGeom>
          <a:noFill/>
        </p:spPr>
        <p:txBody>
          <a:bodyPr wrap="square" rtlCol="0">
            <a:spAutoFit/>
          </a:bodyPr>
          <a:lstStyle/>
          <a:p>
            <a:pPr algn="ctr"/>
            <a:r>
              <a:rPr lang="en-US" dirty="0"/>
              <a:t>Valine</a:t>
            </a:r>
          </a:p>
        </p:txBody>
      </p:sp>
      <p:grpSp>
        <p:nvGrpSpPr>
          <p:cNvPr id="12" name="Group 11">
            <a:extLst>
              <a:ext uri="{FF2B5EF4-FFF2-40B4-BE49-F238E27FC236}">
                <a16:creationId xmlns:a16="http://schemas.microsoft.com/office/drawing/2014/main" id="{A31A195C-128C-7A81-3F76-AA50A5790852}"/>
              </a:ext>
            </a:extLst>
          </p:cNvPr>
          <p:cNvGrpSpPr/>
          <p:nvPr/>
        </p:nvGrpSpPr>
        <p:grpSpPr>
          <a:xfrm>
            <a:off x="4558235" y="4220713"/>
            <a:ext cx="724865" cy="1403274"/>
            <a:chOff x="1057492" y="2222428"/>
            <a:chExt cx="724865" cy="1403274"/>
          </a:xfrm>
        </p:grpSpPr>
        <p:pic>
          <p:nvPicPr>
            <p:cNvPr id="13" name="Picture 2" descr="See the source image">
              <a:extLst>
                <a:ext uri="{FF2B5EF4-FFF2-40B4-BE49-F238E27FC236}">
                  <a16:creationId xmlns:a16="http://schemas.microsoft.com/office/drawing/2014/main" id="{B2FCB918-4D69-859C-7AB9-F03DE38738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000"/>
            <a:stretch/>
          </p:blipFill>
          <p:spPr bwMode="auto">
            <a:xfrm>
              <a:off x="1057492" y="2222428"/>
              <a:ext cx="718145" cy="140327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8DD74FE3-0999-8B8B-0539-239AEC232795}"/>
                </a:ext>
              </a:extLst>
            </p:cNvPr>
            <p:cNvCxnSpPr/>
            <p:nvPr/>
          </p:nvCxnSpPr>
          <p:spPr>
            <a:xfrm>
              <a:off x="1782357"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6A1BAC4-CBE9-7A21-2E1C-8409286AE364}"/>
              </a:ext>
            </a:extLst>
          </p:cNvPr>
          <p:cNvGrpSpPr/>
          <p:nvPr/>
        </p:nvGrpSpPr>
        <p:grpSpPr>
          <a:xfrm>
            <a:off x="6503966" y="4166053"/>
            <a:ext cx="1137657" cy="1468274"/>
            <a:chOff x="8798064" y="2207102"/>
            <a:chExt cx="1137657" cy="1468274"/>
          </a:xfrm>
        </p:grpSpPr>
        <p:pic>
          <p:nvPicPr>
            <p:cNvPr id="16" name="Picture 6" descr="See the source image">
              <a:extLst>
                <a:ext uri="{FF2B5EF4-FFF2-40B4-BE49-F238E27FC236}">
                  <a16:creationId xmlns:a16="http://schemas.microsoft.com/office/drawing/2014/main" id="{B25313DD-6CD9-1DA1-8A77-B762632316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246"/>
            <a:stretch/>
          </p:blipFill>
          <p:spPr bwMode="auto">
            <a:xfrm>
              <a:off x="8798064" y="2207102"/>
              <a:ext cx="1130937" cy="14682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4CDEE198-DEE3-AECF-FF9F-B30BB23C2489}"/>
                </a:ext>
              </a:extLst>
            </p:cNvPr>
            <p:cNvCxnSpPr/>
            <p:nvPr/>
          </p:nvCxnSpPr>
          <p:spPr>
            <a:xfrm>
              <a:off x="9935721"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FDF67F-6AAC-D9B6-6D91-B5A83114FAB3}"/>
              </a:ext>
            </a:extLst>
          </p:cNvPr>
          <p:cNvGrpSpPr/>
          <p:nvPr/>
        </p:nvGrpSpPr>
        <p:grpSpPr>
          <a:xfrm>
            <a:off x="9418648" y="4089145"/>
            <a:ext cx="1040200" cy="1719428"/>
            <a:chOff x="2641361" y="4118816"/>
            <a:chExt cx="1040200" cy="1719428"/>
          </a:xfrm>
        </p:grpSpPr>
        <p:pic>
          <p:nvPicPr>
            <p:cNvPr id="19" name="Picture 12" descr="See the source image">
              <a:extLst>
                <a:ext uri="{FF2B5EF4-FFF2-40B4-BE49-F238E27FC236}">
                  <a16:creationId xmlns:a16="http://schemas.microsoft.com/office/drawing/2014/main" id="{89DABD56-DF25-D456-0410-F1F66435DE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801"/>
            <a:stretch/>
          </p:blipFill>
          <p:spPr bwMode="auto">
            <a:xfrm>
              <a:off x="2641361" y="4118816"/>
              <a:ext cx="1040200" cy="171942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70B1D5E6-D1C9-450C-F1B4-3AF05CB6ACA3}"/>
                </a:ext>
              </a:extLst>
            </p:cNvPr>
            <p:cNvCxnSpPr/>
            <p:nvPr/>
          </p:nvCxnSpPr>
          <p:spPr>
            <a:xfrm>
              <a:off x="3677649"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A50210B9-8EBB-1947-E683-470F1DBB0236}"/>
              </a:ext>
            </a:extLst>
          </p:cNvPr>
          <p:cNvGrpSpPr/>
          <p:nvPr/>
        </p:nvGrpSpPr>
        <p:grpSpPr>
          <a:xfrm>
            <a:off x="7932095" y="4270039"/>
            <a:ext cx="1093269" cy="1534284"/>
            <a:chOff x="4992098" y="4188860"/>
            <a:chExt cx="1093269" cy="1534284"/>
          </a:xfrm>
        </p:grpSpPr>
        <p:pic>
          <p:nvPicPr>
            <p:cNvPr id="22" name="Picture 16" descr="See the source image">
              <a:extLst>
                <a:ext uri="{FF2B5EF4-FFF2-40B4-BE49-F238E27FC236}">
                  <a16:creationId xmlns:a16="http://schemas.microsoft.com/office/drawing/2014/main" id="{0E5DCA41-4480-0FD5-B9BD-E1AEB7EABA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1770"/>
            <a:stretch/>
          </p:blipFill>
          <p:spPr bwMode="auto">
            <a:xfrm>
              <a:off x="4992098" y="4188860"/>
              <a:ext cx="1075548" cy="153428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4196925-E79A-6E19-6491-C5B41F2EF9F5}"/>
                </a:ext>
              </a:extLst>
            </p:cNvPr>
            <p:cNvCxnSpPr/>
            <p:nvPr/>
          </p:nvCxnSpPr>
          <p:spPr>
            <a:xfrm>
              <a:off x="6085367"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1A6C5CF-7142-9D0B-971C-5953A83AE49C}"/>
              </a:ext>
            </a:extLst>
          </p:cNvPr>
          <p:cNvGrpSpPr/>
          <p:nvPr/>
        </p:nvGrpSpPr>
        <p:grpSpPr>
          <a:xfrm>
            <a:off x="10133574" y="2043258"/>
            <a:ext cx="1820656" cy="1428728"/>
            <a:chOff x="5470767" y="2318755"/>
            <a:chExt cx="1820656" cy="1428728"/>
          </a:xfrm>
        </p:grpSpPr>
        <p:pic>
          <p:nvPicPr>
            <p:cNvPr id="25" name="Picture 8" descr="See the source image">
              <a:extLst>
                <a:ext uri="{FF2B5EF4-FFF2-40B4-BE49-F238E27FC236}">
                  <a16:creationId xmlns:a16="http://schemas.microsoft.com/office/drawing/2014/main" id="{2498C219-9059-B6ED-61BE-2ACCECEE7D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589"/>
            <a:stretch/>
          </p:blipFill>
          <p:spPr bwMode="auto">
            <a:xfrm>
              <a:off x="5470767" y="2318755"/>
              <a:ext cx="1655511" cy="142872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F3AFEFC8-EC65-DBC4-1640-54F7B8784A62}"/>
                </a:ext>
              </a:extLst>
            </p:cNvPr>
            <p:cNvSpPr/>
            <p:nvPr/>
          </p:nvSpPr>
          <p:spPr>
            <a:xfrm>
              <a:off x="6984129" y="2941239"/>
              <a:ext cx="307294" cy="806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607139A-49D4-23FE-F332-B33F84A771DF}"/>
                </a:ext>
              </a:extLst>
            </p:cNvPr>
            <p:cNvCxnSpPr/>
            <p:nvPr/>
          </p:nvCxnSpPr>
          <p:spPr>
            <a:xfrm>
              <a:off x="6984129" y="2633527"/>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2C52B4-8B60-8963-1AC4-066CBFFF886F}"/>
              </a:ext>
            </a:extLst>
          </p:cNvPr>
          <p:cNvGrpSpPr/>
          <p:nvPr/>
        </p:nvGrpSpPr>
        <p:grpSpPr>
          <a:xfrm>
            <a:off x="5777228" y="4505693"/>
            <a:ext cx="484496" cy="1041849"/>
            <a:chOff x="5583150" y="2583853"/>
            <a:chExt cx="484496" cy="1041849"/>
          </a:xfrm>
        </p:grpSpPr>
        <p:cxnSp>
          <p:nvCxnSpPr>
            <p:cNvPr id="29" name="Straight Connector 28">
              <a:extLst>
                <a:ext uri="{FF2B5EF4-FFF2-40B4-BE49-F238E27FC236}">
                  <a16:creationId xmlns:a16="http://schemas.microsoft.com/office/drawing/2014/main" id="{6CC99CEB-9DEA-7C66-6154-B905A643DFA3}"/>
                </a:ext>
              </a:extLst>
            </p:cNvPr>
            <p:cNvCxnSpPr/>
            <p:nvPr/>
          </p:nvCxnSpPr>
          <p:spPr>
            <a:xfrm>
              <a:off x="6067646" y="2583853"/>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6889A7-5241-2E6A-036B-B0A16743ED5E}"/>
                </a:ext>
              </a:extLst>
            </p:cNvPr>
            <p:cNvCxnSpPr>
              <a:cxnSpLocks/>
            </p:cNvCxnSpPr>
            <p:nvPr/>
          </p:nvCxnSpPr>
          <p:spPr>
            <a:xfrm flipH="1" flipV="1">
              <a:off x="5879090" y="2998340"/>
              <a:ext cx="180753" cy="10643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68F4A71-56A5-42ED-E2EE-A69FE9E6AD27}"/>
                </a:ext>
              </a:extLst>
            </p:cNvPr>
            <p:cNvSpPr txBox="1"/>
            <p:nvPr/>
          </p:nvSpPr>
          <p:spPr>
            <a:xfrm>
              <a:off x="5583150" y="2743592"/>
              <a:ext cx="375683" cy="461665"/>
            </a:xfrm>
            <a:prstGeom prst="rect">
              <a:avLst/>
            </a:prstGeom>
            <a:noFill/>
          </p:spPr>
          <p:txBody>
            <a:bodyPr wrap="square" rtlCol="0">
              <a:spAutoFit/>
            </a:bodyPr>
            <a:lstStyle/>
            <a:p>
              <a:r>
                <a:rPr lang="en-US" sz="2400" dirty="0"/>
                <a:t>H</a:t>
              </a:r>
            </a:p>
          </p:txBody>
        </p:sp>
      </p:grpSp>
      <p:sp>
        <p:nvSpPr>
          <p:cNvPr id="32" name="TextBox 31">
            <a:extLst>
              <a:ext uri="{FF2B5EF4-FFF2-40B4-BE49-F238E27FC236}">
                <a16:creationId xmlns:a16="http://schemas.microsoft.com/office/drawing/2014/main" id="{2214A96F-932D-DEB3-984B-C858A5D0E809}"/>
              </a:ext>
            </a:extLst>
          </p:cNvPr>
          <p:cNvSpPr txBox="1"/>
          <p:nvPr/>
        </p:nvSpPr>
        <p:spPr>
          <a:xfrm>
            <a:off x="10469206" y="5654330"/>
            <a:ext cx="1754373" cy="369332"/>
          </a:xfrm>
          <a:prstGeom prst="rect">
            <a:avLst/>
          </a:prstGeom>
          <a:noFill/>
        </p:spPr>
        <p:txBody>
          <a:bodyPr wrap="square" rtlCol="0">
            <a:spAutoFit/>
          </a:bodyPr>
          <a:lstStyle/>
          <a:p>
            <a:pPr algn="ctr"/>
            <a:r>
              <a:rPr lang="en-US" dirty="0"/>
              <a:t>Threonine</a:t>
            </a:r>
          </a:p>
        </p:txBody>
      </p:sp>
      <p:grpSp>
        <p:nvGrpSpPr>
          <p:cNvPr id="33" name="Group 32">
            <a:extLst>
              <a:ext uri="{FF2B5EF4-FFF2-40B4-BE49-F238E27FC236}">
                <a16:creationId xmlns:a16="http://schemas.microsoft.com/office/drawing/2014/main" id="{D71704C4-7B8D-F344-73E7-3D2D7DF4E113}"/>
              </a:ext>
            </a:extLst>
          </p:cNvPr>
          <p:cNvGrpSpPr/>
          <p:nvPr/>
        </p:nvGrpSpPr>
        <p:grpSpPr>
          <a:xfrm>
            <a:off x="10643159" y="4342441"/>
            <a:ext cx="1155918" cy="1417596"/>
            <a:chOff x="10399009" y="4242468"/>
            <a:chExt cx="1155918" cy="1417596"/>
          </a:xfrm>
        </p:grpSpPr>
        <p:pic>
          <p:nvPicPr>
            <p:cNvPr id="34" name="Picture 20" descr="See the source image">
              <a:extLst>
                <a:ext uri="{FF2B5EF4-FFF2-40B4-BE49-F238E27FC236}">
                  <a16:creationId xmlns:a16="http://schemas.microsoft.com/office/drawing/2014/main" id="{05F3257B-39F4-86C2-6F95-5B3C75ECB3E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1" t="-1923" r="51133" b="1923"/>
            <a:stretch/>
          </p:blipFill>
          <p:spPr bwMode="auto">
            <a:xfrm>
              <a:off x="10399009" y="4242468"/>
              <a:ext cx="1149198" cy="141759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F1A554C8-4161-5259-A270-84BC722F43F1}"/>
                </a:ext>
              </a:extLst>
            </p:cNvPr>
            <p:cNvCxnSpPr/>
            <p:nvPr/>
          </p:nvCxnSpPr>
          <p:spPr>
            <a:xfrm>
              <a:off x="11554927" y="445760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408BAC99-49B2-206A-9713-B89D7B1F1B10}"/>
              </a:ext>
            </a:extLst>
          </p:cNvPr>
          <p:cNvSpPr txBox="1"/>
          <p:nvPr/>
        </p:nvSpPr>
        <p:spPr>
          <a:xfrm>
            <a:off x="4284623" y="3460889"/>
            <a:ext cx="1754373" cy="369332"/>
          </a:xfrm>
          <a:prstGeom prst="rect">
            <a:avLst/>
          </a:prstGeom>
          <a:noFill/>
        </p:spPr>
        <p:txBody>
          <a:bodyPr wrap="square" rtlCol="0">
            <a:spAutoFit/>
          </a:bodyPr>
          <a:lstStyle/>
          <a:p>
            <a:pPr algn="ctr"/>
            <a:r>
              <a:rPr lang="en-US" dirty="0"/>
              <a:t>Phenylalanine</a:t>
            </a:r>
          </a:p>
        </p:txBody>
      </p:sp>
      <p:grpSp>
        <p:nvGrpSpPr>
          <p:cNvPr id="37" name="Group 36">
            <a:extLst>
              <a:ext uri="{FF2B5EF4-FFF2-40B4-BE49-F238E27FC236}">
                <a16:creationId xmlns:a16="http://schemas.microsoft.com/office/drawing/2014/main" id="{CC42761A-6F28-C91E-FDB3-832FF085BAAE}"/>
              </a:ext>
            </a:extLst>
          </p:cNvPr>
          <p:cNvGrpSpPr/>
          <p:nvPr/>
        </p:nvGrpSpPr>
        <p:grpSpPr>
          <a:xfrm>
            <a:off x="4253869" y="1904574"/>
            <a:ext cx="1515143" cy="1493272"/>
            <a:chOff x="6372067" y="4070769"/>
            <a:chExt cx="1515143" cy="1493272"/>
          </a:xfrm>
        </p:grpSpPr>
        <p:pic>
          <p:nvPicPr>
            <p:cNvPr id="38" name="Picture 18" descr="See the source image">
              <a:extLst>
                <a:ext uri="{FF2B5EF4-FFF2-40B4-BE49-F238E27FC236}">
                  <a16:creationId xmlns:a16="http://schemas.microsoft.com/office/drawing/2014/main" id="{3D413AC3-7898-06AA-8921-3A72AC3344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4274"/>
            <a:stretch/>
          </p:blipFill>
          <p:spPr bwMode="auto">
            <a:xfrm>
              <a:off x="6372067" y="4070769"/>
              <a:ext cx="1508423" cy="149327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C47BA987-E62D-1F73-FE39-57514CBE19F0}"/>
                </a:ext>
              </a:extLst>
            </p:cNvPr>
            <p:cNvCxnSpPr/>
            <p:nvPr/>
          </p:nvCxnSpPr>
          <p:spPr>
            <a:xfrm>
              <a:off x="7887210" y="424246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5BF7ED3-C7BE-3F60-58ED-32F573E909BC}"/>
              </a:ext>
            </a:extLst>
          </p:cNvPr>
          <p:cNvGrpSpPr/>
          <p:nvPr/>
        </p:nvGrpSpPr>
        <p:grpSpPr>
          <a:xfrm>
            <a:off x="7901267" y="1904574"/>
            <a:ext cx="2193665" cy="1667673"/>
            <a:chOff x="3941042" y="4197588"/>
            <a:chExt cx="2193665" cy="1667673"/>
          </a:xfrm>
        </p:grpSpPr>
        <p:pic>
          <p:nvPicPr>
            <p:cNvPr id="41" name="Picture 2" descr="See the source image">
              <a:extLst>
                <a:ext uri="{FF2B5EF4-FFF2-40B4-BE49-F238E27FC236}">
                  <a16:creationId xmlns:a16="http://schemas.microsoft.com/office/drawing/2014/main" id="{19D7EF02-33BF-61A8-6CE2-5198DDA3AA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8044"/>
            <a:stretch/>
          </p:blipFill>
          <p:spPr bwMode="auto">
            <a:xfrm>
              <a:off x="3941042" y="4197588"/>
              <a:ext cx="2186706" cy="166767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F789F244-1F26-AC1A-D63B-112795D8816F}"/>
                </a:ext>
              </a:extLst>
            </p:cNvPr>
            <p:cNvCxnSpPr/>
            <p:nvPr/>
          </p:nvCxnSpPr>
          <p:spPr>
            <a:xfrm>
              <a:off x="6134707" y="444553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8CA1B8FE-1B73-4A4B-5360-09DFF66E7330}"/>
              </a:ext>
            </a:extLst>
          </p:cNvPr>
          <p:cNvGrpSpPr/>
          <p:nvPr/>
        </p:nvGrpSpPr>
        <p:grpSpPr>
          <a:xfrm>
            <a:off x="5953905" y="1927050"/>
            <a:ext cx="1994770" cy="1547116"/>
            <a:chOff x="2435483" y="4365266"/>
            <a:chExt cx="1994770" cy="1547116"/>
          </a:xfrm>
        </p:grpSpPr>
        <p:pic>
          <p:nvPicPr>
            <p:cNvPr id="44" name="Picture 4" descr="See the source image">
              <a:extLst>
                <a:ext uri="{FF2B5EF4-FFF2-40B4-BE49-F238E27FC236}">
                  <a16:creationId xmlns:a16="http://schemas.microsoft.com/office/drawing/2014/main" id="{38BD2376-EB5C-56E0-F92C-552E960E286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41935"/>
            <a:stretch/>
          </p:blipFill>
          <p:spPr bwMode="auto">
            <a:xfrm>
              <a:off x="2435483" y="4365266"/>
              <a:ext cx="1988911" cy="1547116"/>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CA7D95F0-F8A9-4D5C-7A59-E1C1B0205DDB}"/>
                </a:ext>
              </a:extLst>
            </p:cNvPr>
            <p:cNvCxnSpPr/>
            <p:nvPr/>
          </p:nvCxnSpPr>
          <p:spPr>
            <a:xfrm>
              <a:off x="4430253" y="451039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40C916FD-3562-BCF9-D4EA-C85BDE88D215}"/>
              </a:ext>
            </a:extLst>
          </p:cNvPr>
          <p:cNvSpPr txBox="1"/>
          <p:nvPr/>
        </p:nvSpPr>
        <p:spPr>
          <a:xfrm>
            <a:off x="8264687" y="3431907"/>
            <a:ext cx="1754373" cy="369332"/>
          </a:xfrm>
          <a:prstGeom prst="rect">
            <a:avLst/>
          </a:prstGeom>
          <a:noFill/>
        </p:spPr>
        <p:txBody>
          <a:bodyPr wrap="square" rtlCol="0">
            <a:spAutoFit/>
          </a:bodyPr>
          <a:lstStyle/>
          <a:p>
            <a:pPr algn="ctr"/>
            <a:r>
              <a:rPr lang="en-US" dirty="0"/>
              <a:t>Tyrosine</a:t>
            </a:r>
          </a:p>
        </p:txBody>
      </p:sp>
      <p:sp>
        <p:nvSpPr>
          <p:cNvPr id="47" name="TextBox 46">
            <a:extLst>
              <a:ext uri="{FF2B5EF4-FFF2-40B4-BE49-F238E27FC236}">
                <a16:creationId xmlns:a16="http://schemas.microsoft.com/office/drawing/2014/main" id="{B1C3A220-D132-9D73-43F4-BDCCDF767D92}"/>
              </a:ext>
            </a:extLst>
          </p:cNvPr>
          <p:cNvSpPr txBox="1"/>
          <p:nvPr/>
        </p:nvSpPr>
        <p:spPr>
          <a:xfrm>
            <a:off x="6058656" y="3441051"/>
            <a:ext cx="1754373" cy="369332"/>
          </a:xfrm>
          <a:prstGeom prst="rect">
            <a:avLst/>
          </a:prstGeom>
          <a:noFill/>
        </p:spPr>
        <p:txBody>
          <a:bodyPr wrap="square" rtlCol="0">
            <a:spAutoFit/>
          </a:bodyPr>
          <a:lstStyle/>
          <a:p>
            <a:pPr algn="ctr"/>
            <a:r>
              <a:rPr lang="en-US" dirty="0"/>
              <a:t>Tryptophan</a:t>
            </a:r>
          </a:p>
        </p:txBody>
      </p:sp>
      <p:sp>
        <p:nvSpPr>
          <p:cNvPr id="48" name="Rectangle 47">
            <a:extLst>
              <a:ext uri="{FF2B5EF4-FFF2-40B4-BE49-F238E27FC236}">
                <a16:creationId xmlns:a16="http://schemas.microsoft.com/office/drawing/2014/main" id="{77D7A834-99A6-A812-E141-007007117A0E}"/>
              </a:ext>
            </a:extLst>
          </p:cNvPr>
          <p:cNvSpPr/>
          <p:nvPr/>
        </p:nvSpPr>
        <p:spPr>
          <a:xfrm>
            <a:off x="8465773" y="4166053"/>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0C60386-9AEB-591C-6F43-7B0FCC4FC94B}"/>
              </a:ext>
            </a:extLst>
          </p:cNvPr>
          <p:cNvSpPr/>
          <p:nvPr/>
        </p:nvSpPr>
        <p:spPr>
          <a:xfrm>
            <a:off x="7869614" y="5001028"/>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D1A64DE-9561-E5A0-994B-893D5AC367D6}"/>
              </a:ext>
            </a:extLst>
          </p:cNvPr>
          <p:cNvSpPr/>
          <p:nvPr/>
        </p:nvSpPr>
        <p:spPr>
          <a:xfrm>
            <a:off x="11318892" y="462999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DC59F4F-C7AE-E632-149D-C3073AD08B90}"/>
              </a:ext>
            </a:extLst>
          </p:cNvPr>
          <p:cNvSpPr/>
          <p:nvPr/>
        </p:nvSpPr>
        <p:spPr>
          <a:xfrm>
            <a:off x="11223671" y="229236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0C894B3-5863-BF5C-DD68-1EE5047156DC}"/>
              </a:ext>
            </a:extLst>
          </p:cNvPr>
          <p:cNvCxnSpPr>
            <a:cxnSpLocks/>
          </p:cNvCxnSpPr>
          <p:nvPr/>
        </p:nvCxnSpPr>
        <p:spPr>
          <a:xfrm flipV="1">
            <a:off x="11483672" y="4644167"/>
            <a:ext cx="0" cy="283427"/>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DACC32AB-DFC9-8737-4F31-CDB7077F97D3}"/>
              </a:ext>
            </a:extLst>
          </p:cNvPr>
          <p:cNvCxnSpPr>
            <a:cxnSpLocks/>
          </p:cNvCxnSpPr>
          <p:nvPr/>
        </p:nvCxnSpPr>
        <p:spPr>
          <a:xfrm flipV="1">
            <a:off x="11361895" y="2318400"/>
            <a:ext cx="0" cy="283427"/>
          </a:xfrm>
          <a:prstGeom prst="line">
            <a:avLst/>
          </a:prstGeom>
        </p:spPr>
        <p:style>
          <a:lnRef idx="3">
            <a:schemeClr val="dk1"/>
          </a:lnRef>
          <a:fillRef idx="0">
            <a:schemeClr val="dk1"/>
          </a:fillRef>
          <a:effectRef idx="2">
            <a:schemeClr val="dk1"/>
          </a:effectRef>
          <a:fontRef idx="minor">
            <a:schemeClr val="tx1"/>
          </a:fontRef>
        </p:style>
      </p:cxnSp>
      <p:sp>
        <p:nvSpPr>
          <p:cNvPr id="54" name="Title 1">
            <a:extLst>
              <a:ext uri="{FF2B5EF4-FFF2-40B4-BE49-F238E27FC236}">
                <a16:creationId xmlns:a16="http://schemas.microsoft.com/office/drawing/2014/main" id="{4C605E90-0368-E7D2-A111-C6BED353B535}"/>
              </a:ext>
            </a:extLst>
          </p:cNvPr>
          <p:cNvSpPr txBox="1">
            <a:spLocks/>
          </p:cNvSpPr>
          <p:nvPr/>
        </p:nvSpPr>
        <p:spPr>
          <a:xfrm>
            <a:off x="103640" y="343038"/>
            <a:ext cx="12420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variety of amino acids are allowed at the interface </a:t>
            </a:r>
          </a:p>
        </p:txBody>
      </p:sp>
      <p:pic>
        <p:nvPicPr>
          <p:cNvPr id="2" name="Picture 1">
            <a:extLst>
              <a:ext uri="{FF2B5EF4-FFF2-40B4-BE49-F238E27FC236}">
                <a16:creationId xmlns:a16="http://schemas.microsoft.com/office/drawing/2014/main" id="{58132611-4FD9-8D29-2CA0-5D1FA5B2BFF8}"/>
              </a:ext>
            </a:extLst>
          </p:cNvPr>
          <p:cNvPicPr>
            <a:picLocks noChangeAspect="1"/>
          </p:cNvPicPr>
          <p:nvPr/>
        </p:nvPicPr>
        <p:blipFill rotWithShape="1">
          <a:blip r:embed="rId11">
            <a:extLst>
              <a:ext uri="{28A0092B-C50C-407E-A947-70E740481C1C}">
                <a14:useLocalDpi xmlns:a14="http://schemas.microsoft.com/office/drawing/2010/main" val="0"/>
              </a:ext>
            </a:extLst>
          </a:blip>
          <a:srcRect l="31338" t="14721" r="32074" b="13945"/>
          <a:stretch/>
        </p:blipFill>
        <p:spPr>
          <a:xfrm>
            <a:off x="933038" y="2029213"/>
            <a:ext cx="2289463" cy="4463662"/>
          </a:xfrm>
          <a:prstGeom prst="rect">
            <a:avLst/>
          </a:prstGeom>
        </p:spPr>
      </p:pic>
      <p:sp>
        <p:nvSpPr>
          <p:cNvPr id="3" name="Slide Number Placeholder 2">
            <a:extLst>
              <a:ext uri="{FF2B5EF4-FFF2-40B4-BE49-F238E27FC236}">
                <a16:creationId xmlns:a16="http://schemas.microsoft.com/office/drawing/2014/main" id="{9E274046-10CB-E7D6-C52A-F8919A97C4DB}"/>
              </a:ext>
            </a:extLst>
          </p:cNvPr>
          <p:cNvSpPr>
            <a:spLocks noGrp="1"/>
          </p:cNvSpPr>
          <p:nvPr>
            <p:ph type="sldNum" sz="quarter" idx="12"/>
          </p:nvPr>
        </p:nvSpPr>
        <p:spPr/>
        <p:txBody>
          <a:bodyPr/>
          <a:lstStyle/>
          <a:p>
            <a:fld id="{38809924-730C-4E07-87B2-3E9CE88EB416}" type="slidenum">
              <a:rPr lang="en-US" smtClean="0"/>
              <a:t>74</a:t>
            </a:fld>
            <a:endParaRPr lang="en-US"/>
          </a:p>
        </p:txBody>
      </p:sp>
    </p:spTree>
    <p:extLst>
      <p:ext uri="{BB962C8B-B14F-4D97-AF65-F5344CB8AC3E}">
        <p14:creationId xmlns:p14="http://schemas.microsoft.com/office/powerpoint/2010/main" val="3015952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75</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441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76</a:t>
            </a:fld>
            <a:endParaRPr lang="en-US"/>
          </a:p>
        </p:txBody>
      </p:sp>
      <p:pic>
        <p:nvPicPr>
          <p:cNvPr id="9" name="Picture 8" descr="Chart&#10;&#10;Description automatically generated">
            <a:extLst>
              <a:ext uri="{FF2B5EF4-FFF2-40B4-BE49-F238E27FC236}">
                <a16:creationId xmlns:a16="http://schemas.microsoft.com/office/drawing/2014/main" id="{8158D78F-06CA-4B35-C89D-CCF863F1A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925" y="294700"/>
            <a:ext cx="8125078" cy="6563300"/>
          </a:xfrm>
          <a:prstGeom prst="rect">
            <a:avLst/>
          </a:prstGeom>
        </p:spPr>
      </p:pic>
      <p:sp>
        <p:nvSpPr>
          <p:cNvPr id="14" name="Rectangle 13">
            <a:extLst>
              <a:ext uri="{FF2B5EF4-FFF2-40B4-BE49-F238E27FC236}">
                <a16:creationId xmlns:a16="http://schemas.microsoft.com/office/drawing/2014/main" id="{A0822506-D90C-8E67-3037-A77CB204E74A}"/>
              </a:ext>
            </a:extLst>
          </p:cNvPr>
          <p:cNvSpPr/>
          <p:nvPr/>
        </p:nvSpPr>
        <p:spPr>
          <a:xfrm>
            <a:off x="3149601" y="792480"/>
            <a:ext cx="5625432" cy="5223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1F8644-9E48-9106-75D8-C02DE3486D7D}"/>
              </a:ext>
            </a:extLst>
          </p:cNvPr>
          <p:cNvSpPr/>
          <p:nvPr/>
        </p:nvSpPr>
        <p:spPr>
          <a:xfrm>
            <a:off x="2167467" y="228631"/>
            <a:ext cx="2211493" cy="435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10;&#10;Description automatically generated">
            <a:extLst>
              <a:ext uri="{FF2B5EF4-FFF2-40B4-BE49-F238E27FC236}">
                <a16:creationId xmlns:a16="http://schemas.microsoft.com/office/drawing/2014/main" id="{D5F6F91E-0BA4-C2F5-8F71-337DAB788442}"/>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98611"/>
            <a:ext cx="1136468" cy="6559389"/>
          </a:xfrm>
          <a:prstGeom prst="rect">
            <a:avLst/>
          </a:prstGeom>
        </p:spPr>
      </p:pic>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sp>
        <p:nvSpPr>
          <p:cNvPr id="3" name="Rectangle 2">
            <a:extLst>
              <a:ext uri="{FF2B5EF4-FFF2-40B4-BE49-F238E27FC236}">
                <a16:creationId xmlns:a16="http://schemas.microsoft.com/office/drawing/2014/main" id="{FB9196D3-4162-6829-EEDE-8D4B07CBAE36}"/>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Tree>
    <p:extLst>
      <p:ext uri="{BB962C8B-B14F-4D97-AF65-F5344CB8AC3E}">
        <p14:creationId xmlns:p14="http://schemas.microsoft.com/office/powerpoint/2010/main" val="2491854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77</a:t>
            </a:fld>
            <a:endParaRPr lang="en-US"/>
          </a:p>
        </p:txBody>
      </p:sp>
      <p:sp>
        <p:nvSpPr>
          <p:cNvPr id="10" name="Rectangle 9">
            <a:extLst>
              <a:ext uri="{FF2B5EF4-FFF2-40B4-BE49-F238E27FC236}">
                <a16:creationId xmlns:a16="http://schemas.microsoft.com/office/drawing/2014/main" id="{16090CE3-3F4B-E0A7-8EC8-E8819534797E}"/>
              </a:ext>
            </a:extLst>
          </p:cNvPr>
          <p:cNvSpPr/>
          <p:nvPr/>
        </p:nvSpPr>
        <p:spPr>
          <a:xfrm>
            <a:off x="4378960" y="228630"/>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pic>
        <p:nvPicPr>
          <p:cNvPr id="5" name="Picture 4" descr="Chart&#10;&#10;Description automatically generated">
            <a:extLst>
              <a:ext uri="{FF2B5EF4-FFF2-40B4-BE49-F238E27FC236}">
                <a16:creationId xmlns:a16="http://schemas.microsoft.com/office/drawing/2014/main" id="{F1056DC2-309A-04D1-6F54-285283D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1" y="296989"/>
            <a:ext cx="8120237" cy="6559389"/>
          </a:xfrm>
          <a:prstGeom prst="rect">
            <a:avLst/>
          </a:prstGeom>
        </p:spPr>
      </p:pic>
      <p:sp>
        <p:nvSpPr>
          <p:cNvPr id="6" name="Rectangle 5">
            <a:extLst>
              <a:ext uri="{FF2B5EF4-FFF2-40B4-BE49-F238E27FC236}">
                <a16:creationId xmlns:a16="http://schemas.microsoft.com/office/drawing/2014/main" id="{EEBC600D-526C-F513-0167-9AA6C9605C43}"/>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7" name="TextBox 6">
            <a:extLst>
              <a:ext uri="{FF2B5EF4-FFF2-40B4-BE49-F238E27FC236}">
                <a16:creationId xmlns:a16="http://schemas.microsoft.com/office/drawing/2014/main" id="{3C1245AE-1B9B-8673-4ACF-C30CBC0B84B2}"/>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4808003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DA6A45-1F01-4798-E923-3D6242FCCB5F}"/>
              </a:ext>
            </a:extLst>
          </p:cNvPr>
          <p:cNvSpPr>
            <a:spLocks noGrp="1"/>
          </p:cNvSpPr>
          <p:nvPr>
            <p:ph type="sldNum" sz="quarter" idx="12"/>
          </p:nvPr>
        </p:nvSpPr>
        <p:spPr/>
        <p:txBody>
          <a:bodyPr/>
          <a:lstStyle/>
          <a:p>
            <a:fld id="{38809924-730C-4E07-87B2-3E9CE88EB416}" type="slidenum">
              <a:rPr lang="en-US" smtClean="0"/>
              <a:t>78</a:t>
            </a:fld>
            <a:endParaRPr lang="en-US"/>
          </a:p>
        </p:txBody>
      </p:sp>
      <p:pic>
        <p:nvPicPr>
          <p:cNvPr id="9" name="Content Placeholder 5" descr="Chart&#10;&#10;Description automatically generated">
            <a:extLst>
              <a:ext uri="{FF2B5EF4-FFF2-40B4-BE49-F238E27FC236}">
                <a16:creationId xmlns:a16="http://schemas.microsoft.com/office/drawing/2014/main" id="{5FC383A7-E277-D62F-4773-6E83B0713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2" y="294700"/>
            <a:ext cx="8125078" cy="6563300"/>
          </a:xfrm>
          <a:prstGeom prst="rect">
            <a:avLst/>
          </a:prstGeom>
        </p:spPr>
      </p:pic>
      <p:pic>
        <p:nvPicPr>
          <p:cNvPr id="23" name="Picture 22" descr="Chart&#10;&#10;Description automatically generated">
            <a:extLst>
              <a:ext uri="{FF2B5EF4-FFF2-40B4-BE49-F238E27FC236}">
                <a16:creationId xmlns:a16="http://schemas.microsoft.com/office/drawing/2014/main" id="{C48D4654-9639-C7C1-ECC3-7C6346FFC697}"/>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98611"/>
            <a:ext cx="1136468" cy="6559389"/>
          </a:xfrm>
          <a:prstGeom prst="rect">
            <a:avLst/>
          </a:prstGeom>
        </p:spPr>
      </p:pic>
      <p:sp>
        <p:nvSpPr>
          <p:cNvPr id="11" name="TextBox 10">
            <a:extLst>
              <a:ext uri="{FF2B5EF4-FFF2-40B4-BE49-F238E27FC236}">
                <a16:creationId xmlns:a16="http://schemas.microsoft.com/office/drawing/2014/main" id="{CE57274C-F28B-B44D-6823-B23F44D38B81}"/>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sp>
        <p:nvSpPr>
          <p:cNvPr id="2" name="Rectangle 1">
            <a:extLst>
              <a:ext uri="{FF2B5EF4-FFF2-40B4-BE49-F238E27FC236}">
                <a16:creationId xmlns:a16="http://schemas.microsoft.com/office/drawing/2014/main" id="{858345FD-9282-46A5-989D-8232C77F0932}"/>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Tree>
    <p:extLst>
      <p:ext uri="{BB962C8B-B14F-4D97-AF65-F5344CB8AC3E}">
        <p14:creationId xmlns:p14="http://schemas.microsoft.com/office/powerpoint/2010/main" val="10916784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Sequence Logos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79</a:t>
            </a:fld>
            <a:endParaRPr lang="en-US"/>
          </a:p>
        </p:txBody>
      </p:sp>
    </p:spTree>
    <p:extLst>
      <p:ext uri="{BB962C8B-B14F-4D97-AF65-F5344CB8AC3E}">
        <p14:creationId xmlns:p14="http://schemas.microsoft.com/office/powerpoint/2010/main" val="3226265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8</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0" name="Picture 19">
            <a:extLst>
              <a:ext uri="{FF2B5EF4-FFF2-40B4-BE49-F238E27FC236}">
                <a16:creationId xmlns:a16="http://schemas.microsoft.com/office/drawing/2014/main" id="{8F1EA29C-8CE1-AE61-228D-9C9426604D0A}"/>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a:off x="8796836" y="2095274"/>
            <a:ext cx="1375223" cy="3356556"/>
          </a:xfrm>
          <a:prstGeom prst="rect">
            <a:avLst/>
          </a:prstGeom>
        </p:spPr>
      </p:pic>
    </p:spTree>
    <p:extLst>
      <p:ext uri="{BB962C8B-B14F-4D97-AF65-F5344CB8AC3E}">
        <p14:creationId xmlns:p14="http://schemas.microsoft.com/office/powerpoint/2010/main" val="2869223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061F-D07E-3E23-E40F-F94F8E08D094}"/>
              </a:ext>
            </a:extLst>
          </p:cNvPr>
          <p:cNvSpPr>
            <a:spLocks noGrp="1"/>
          </p:cNvSpPr>
          <p:nvPr>
            <p:ph type="title"/>
          </p:nvPr>
        </p:nvSpPr>
        <p:spPr/>
        <p:txBody>
          <a:bodyPr/>
          <a:lstStyle/>
          <a:p>
            <a:r>
              <a:rPr lang="en-US" dirty="0" err="1"/>
              <a:t>GASright</a:t>
            </a:r>
            <a:endParaRPr lang="en-US" dirty="0"/>
          </a:p>
        </p:txBody>
      </p:sp>
      <p:pic>
        <p:nvPicPr>
          <p:cNvPr id="6" name="Content Placeholder 5">
            <a:extLst>
              <a:ext uri="{FF2B5EF4-FFF2-40B4-BE49-F238E27FC236}">
                <a16:creationId xmlns:a16="http://schemas.microsoft.com/office/drawing/2014/main" id="{3F038922-A1BA-6AFD-3F6A-6175F2C200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146" y="2556633"/>
            <a:ext cx="10097654" cy="2524414"/>
          </a:xfrm>
        </p:spPr>
      </p:pic>
      <p:sp>
        <p:nvSpPr>
          <p:cNvPr id="4" name="Slide Number Placeholder 3">
            <a:extLst>
              <a:ext uri="{FF2B5EF4-FFF2-40B4-BE49-F238E27FC236}">
                <a16:creationId xmlns:a16="http://schemas.microsoft.com/office/drawing/2014/main" id="{F617511D-AEDF-891F-CA99-FBCB066BEE7B}"/>
              </a:ext>
            </a:extLst>
          </p:cNvPr>
          <p:cNvSpPr>
            <a:spLocks noGrp="1"/>
          </p:cNvSpPr>
          <p:nvPr>
            <p:ph type="sldNum" sz="quarter" idx="12"/>
          </p:nvPr>
        </p:nvSpPr>
        <p:spPr/>
        <p:txBody>
          <a:bodyPr/>
          <a:lstStyle/>
          <a:p>
            <a:fld id="{38809924-730C-4E07-87B2-3E9CE88EB416}" type="slidenum">
              <a:rPr lang="en-US" smtClean="0"/>
              <a:t>80</a:t>
            </a:fld>
            <a:endParaRPr lang="en-US"/>
          </a:p>
        </p:txBody>
      </p:sp>
    </p:spTree>
    <p:extLst>
      <p:ext uri="{BB962C8B-B14F-4D97-AF65-F5344CB8AC3E}">
        <p14:creationId xmlns:p14="http://schemas.microsoft.com/office/powerpoint/2010/main" val="3443938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A8B9-A4A0-CC6F-2032-64F2B4EBEA33}"/>
              </a:ext>
            </a:extLst>
          </p:cNvPr>
          <p:cNvSpPr>
            <a:spLocks noGrp="1"/>
          </p:cNvSpPr>
          <p:nvPr>
            <p:ph type="title"/>
          </p:nvPr>
        </p:nvSpPr>
        <p:spPr/>
        <p:txBody>
          <a:bodyPr/>
          <a:lstStyle/>
          <a:p>
            <a:r>
              <a:rPr lang="en-US" dirty="0"/>
              <a:t>Right</a:t>
            </a:r>
          </a:p>
        </p:txBody>
      </p:sp>
      <p:pic>
        <p:nvPicPr>
          <p:cNvPr id="6" name="Content Placeholder 5">
            <a:extLst>
              <a:ext uri="{FF2B5EF4-FFF2-40B4-BE49-F238E27FC236}">
                <a16:creationId xmlns:a16="http://schemas.microsoft.com/office/drawing/2014/main" id="{40B0787D-35B6-2C60-AE9A-202A7D8608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246" y="2660328"/>
            <a:ext cx="9144018" cy="2286005"/>
          </a:xfrm>
        </p:spPr>
      </p:pic>
      <p:sp>
        <p:nvSpPr>
          <p:cNvPr id="4" name="Slide Number Placeholder 3">
            <a:extLst>
              <a:ext uri="{FF2B5EF4-FFF2-40B4-BE49-F238E27FC236}">
                <a16:creationId xmlns:a16="http://schemas.microsoft.com/office/drawing/2014/main" id="{2B09ECA0-B60D-37E3-24F2-E5B0999177D6}"/>
              </a:ext>
            </a:extLst>
          </p:cNvPr>
          <p:cNvSpPr>
            <a:spLocks noGrp="1"/>
          </p:cNvSpPr>
          <p:nvPr>
            <p:ph type="sldNum" sz="quarter" idx="12"/>
          </p:nvPr>
        </p:nvSpPr>
        <p:spPr/>
        <p:txBody>
          <a:bodyPr/>
          <a:lstStyle/>
          <a:p>
            <a:fld id="{38809924-730C-4E07-87B2-3E9CE88EB416}" type="slidenum">
              <a:rPr lang="en-US" smtClean="0"/>
              <a:t>81</a:t>
            </a:fld>
            <a:endParaRPr lang="en-US"/>
          </a:p>
        </p:txBody>
      </p:sp>
    </p:spTree>
    <p:extLst>
      <p:ext uri="{BB962C8B-B14F-4D97-AF65-F5344CB8AC3E}">
        <p14:creationId xmlns:p14="http://schemas.microsoft.com/office/powerpoint/2010/main" val="3489112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A8B9-A4A0-CC6F-2032-64F2B4EBEA33}"/>
              </a:ext>
            </a:extLst>
          </p:cNvPr>
          <p:cNvSpPr>
            <a:spLocks noGrp="1"/>
          </p:cNvSpPr>
          <p:nvPr>
            <p:ph type="title"/>
          </p:nvPr>
        </p:nvSpPr>
        <p:spPr/>
        <p:txBody>
          <a:bodyPr/>
          <a:lstStyle/>
          <a:p>
            <a:r>
              <a:rPr lang="en-US" dirty="0"/>
              <a:t>Left</a:t>
            </a:r>
          </a:p>
        </p:txBody>
      </p:sp>
      <p:sp>
        <p:nvSpPr>
          <p:cNvPr id="4" name="Slide Number Placeholder 3">
            <a:extLst>
              <a:ext uri="{FF2B5EF4-FFF2-40B4-BE49-F238E27FC236}">
                <a16:creationId xmlns:a16="http://schemas.microsoft.com/office/drawing/2014/main" id="{2B09ECA0-B60D-37E3-24F2-E5B0999177D6}"/>
              </a:ext>
            </a:extLst>
          </p:cNvPr>
          <p:cNvSpPr>
            <a:spLocks noGrp="1"/>
          </p:cNvSpPr>
          <p:nvPr>
            <p:ph type="sldNum" sz="quarter" idx="12"/>
          </p:nvPr>
        </p:nvSpPr>
        <p:spPr/>
        <p:txBody>
          <a:bodyPr/>
          <a:lstStyle/>
          <a:p>
            <a:fld id="{38809924-730C-4E07-87B2-3E9CE88EB416}" type="slidenum">
              <a:rPr lang="en-US" smtClean="0"/>
              <a:t>82</a:t>
            </a:fld>
            <a:endParaRPr lang="en-US"/>
          </a:p>
        </p:txBody>
      </p:sp>
      <p:pic>
        <p:nvPicPr>
          <p:cNvPr id="10" name="Picture 9">
            <a:extLst>
              <a:ext uri="{FF2B5EF4-FFF2-40B4-BE49-F238E27FC236}">
                <a16:creationId xmlns:a16="http://schemas.microsoft.com/office/drawing/2014/main" id="{6E8BC03A-E488-1B55-F33D-ECB2E5F12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399" y="2285997"/>
            <a:ext cx="9144018" cy="2286005"/>
          </a:xfrm>
          <a:prstGeom prst="rect">
            <a:avLst/>
          </a:prstGeom>
        </p:spPr>
      </p:pic>
    </p:spTree>
    <p:extLst>
      <p:ext uri="{BB962C8B-B14F-4D97-AF65-F5344CB8AC3E}">
        <p14:creationId xmlns:p14="http://schemas.microsoft.com/office/powerpoint/2010/main" val="1639612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Grid space for interfaces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83</a:t>
            </a:fld>
            <a:endParaRPr lang="en-US"/>
          </a:p>
        </p:txBody>
      </p:sp>
    </p:spTree>
    <p:extLst>
      <p:ext uri="{BB962C8B-B14F-4D97-AF65-F5344CB8AC3E}">
        <p14:creationId xmlns:p14="http://schemas.microsoft.com/office/powerpoint/2010/main" val="4240496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6180-2F0A-01BA-EC7D-B74FA0386DEE}"/>
              </a:ext>
            </a:extLst>
          </p:cNvPr>
          <p:cNvSpPr>
            <a:spLocks noGrp="1"/>
          </p:cNvSpPr>
          <p:nvPr>
            <p:ph type="title"/>
          </p:nvPr>
        </p:nvSpPr>
        <p:spPr/>
        <p:txBody>
          <a:bodyPr/>
          <a:lstStyle/>
          <a:p>
            <a:r>
              <a:rPr lang="en-US" dirty="0"/>
              <a:t>Geometric Grid space</a:t>
            </a:r>
          </a:p>
        </p:txBody>
      </p:sp>
      <p:sp>
        <p:nvSpPr>
          <p:cNvPr id="3" name="Content Placeholder 2">
            <a:extLst>
              <a:ext uri="{FF2B5EF4-FFF2-40B4-BE49-F238E27FC236}">
                <a16:creationId xmlns:a16="http://schemas.microsoft.com/office/drawing/2014/main" id="{20F00C82-11EE-B2DF-9E3F-585277863BD2}"/>
              </a:ext>
            </a:extLst>
          </p:cNvPr>
          <p:cNvSpPr>
            <a:spLocks noGrp="1"/>
          </p:cNvSpPr>
          <p:nvPr>
            <p:ph idx="1"/>
          </p:nvPr>
        </p:nvSpPr>
        <p:spPr/>
        <p:txBody>
          <a:bodyPr/>
          <a:lstStyle/>
          <a:p>
            <a:pPr marL="0" indent="0">
              <a:buNone/>
            </a:pPr>
            <a:r>
              <a:rPr lang="en-US" dirty="0" err="1"/>
              <a:t>xShift</a:t>
            </a:r>
            <a:r>
              <a:rPr lang="en-US" dirty="0"/>
              <a:t>: 1 angstrom; split every 0.2 angstroms</a:t>
            </a:r>
          </a:p>
          <a:p>
            <a:pPr marL="0" indent="0">
              <a:buNone/>
            </a:pPr>
            <a:r>
              <a:rPr lang="en-US" dirty="0" err="1"/>
              <a:t>crossingAngle</a:t>
            </a:r>
            <a:r>
              <a:rPr lang="en-US" dirty="0"/>
              <a:t>: 10 degrees; split every 2 degrees</a:t>
            </a:r>
          </a:p>
          <a:p>
            <a:pPr marL="0" indent="0">
              <a:buNone/>
            </a:pPr>
            <a:r>
              <a:rPr lang="en-US" dirty="0" err="1"/>
              <a:t>axialRotation</a:t>
            </a:r>
            <a:r>
              <a:rPr lang="en-US" dirty="0"/>
              <a:t>: 100 degrees; split every 5 degrees</a:t>
            </a:r>
          </a:p>
          <a:p>
            <a:pPr marL="0" indent="0">
              <a:buNone/>
            </a:pPr>
            <a:r>
              <a:rPr lang="en-US" dirty="0" err="1"/>
              <a:t>zShift</a:t>
            </a:r>
            <a:r>
              <a:rPr lang="en-US" dirty="0"/>
              <a:t>: 6 angstrom; split every 0.5 angstroms</a:t>
            </a:r>
          </a:p>
          <a:p>
            <a:pPr marL="0" indent="0">
              <a:buNone/>
            </a:pPr>
            <a:endParaRPr lang="en-US" dirty="0"/>
          </a:p>
          <a:p>
            <a:pPr marL="0" indent="0">
              <a:buNone/>
            </a:pPr>
            <a:r>
              <a:rPr lang="en-US" dirty="0"/>
              <a:t>~9828 grid points per each geometric region</a:t>
            </a:r>
          </a:p>
        </p:txBody>
      </p:sp>
    </p:spTree>
    <p:extLst>
      <p:ext uri="{BB962C8B-B14F-4D97-AF65-F5344CB8AC3E}">
        <p14:creationId xmlns:p14="http://schemas.microsoft.com/office/powerpoint/2010/main" val="15470854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GAS: high and low </a:t>
            </a:r>
            <a:r>
              <a:rPr lang="en-US" dirty="0" err="1"/>
              <a:t>xShift</a:t>
            </a:r>
            <a:endParaRPr lang="en-US" dirty="0"/>
          </a:p>
        </p:txBody>
      </p:sp>
      <p:pic>
        <p:nvPicPr>
          <p:cNvPr id="5" name="Picture 4">
            <a:extLst>
              <a:ext uri="{FF2B5EF4-FFF2-40B4-BE49-F238E27FC236}">
                <a16:creationId xmlns:a16="http://schemas.microsoft.com/office/drawing/2014/main" id="{6C801469-F217-4ABF-5B5C-BDF03850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84" y="1964901"/>
            <a:ext cx="5102362" cy="4160528"/>
          </a:xfrm>
          <a:prstGeom prst="rect">
            <a:avLst/>
          </a:prstGeom>
        </p:spPr>
      </p:pic>
      <p:pic>
        <p:nvPicPr>
          <p:cNvPr id="7" name="Picture 6">
            <a:extLst>
              <a:ext uri="{FF2B5EF4-FFF2-40B4-BE49-F238E27FC236}">
                <a16:creationId xmlns:a16="http://schemas.microsoft.com/office/drawing/2014/main" id="{6E62FB65-2750-7CC1-53F6-CE5E41950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525" y="1964901"/>
            <a:ext cx="5102362" cy="4160528"/>
          </a:xfrm>
          <a:prstGeom prst="rect">
            <a:avLst/>
          </a:prstGeom>
        </p:spPr>
      </p:pic>
      <p:sp>
        <p:nvSpPr>
          <p:cNvPr id="8" name="TextBox 7">
            <a:extLst>
              <a:ext uri="{FF2B5EF4-FFF2-40B4-BE49-F238E27FC236}">
                <a16:creationId xmlns:a16="http://schemas.microsoft.com/office/drawing/2014/main" id="{F6806F51-B2E9-1A02-738D-D595196F1435}"/>
              </a:ext>
            </a:extLst>
          </p:cNvPr>
          <p:cNvSpPr txBox="1"/>
          <p:nvPr/>
        </p:nvSpPr>
        <p:spPr>
          <a:xfrm>
            <a:off x="1344706" y="1586753"/>
            <a:ext cx="1290918" cy="378148"/>
          </a:xfrm>
          <a:prstGeom prst="rect">
            <a:avLst/>
          </a:prstGeom>
          <a:noFill/>
        </p:spPr>
        <p:txBody>
          <a:bodyPr wrap="square" rtlCol="0">
            <a:spAutoFit/>
          </a:bodyPr>
          <a:lstStyle/>
          <a:p>
            <a:r>
              <a:rPr lang="en-US" dirty="0"/>
              <a:t>6.5</a:t>
            </a:r>
          </a:p>
        </p:txBody>
      </p:sp>
      <p:sp>
        <p:nvSpPr>
          <p:cNvPr id="9" name="TextBox 8">
            <a:extLst>
              <a:ext uri="{FF2B5EF4-FFF2-40B4-BE49-F238E27FC236}">
                <a16:creationId xmlns:a16="http://schemas.microsoft.com/office/drawing/2014/main" id="{22E22285-0FDA-5080-8510-A33A2F28329E}"/>
              </a:ext>
            </a:extLst>
          </p:cNvPr>
          <p:cNvSpPr txBox="1"/>
          <p:nvPr/>
        </p:nvSpPr>
        <p:spPr>
          <a:xfrm>
            <a:off x="7010400" y="1545407"/>
            <a:ext cx="1290918" cy="378148"/>
          </a:xfrm>
          <a:prstGeom prst="rect">
            <a:avLst/>
          </a:prstGeom>
          <a:noFill/>
        </p:spPr>
        <p:txBody>
          <a:bodyPr wrap="square" rtlCol="0">
            <a:spAutoFit/>
          </a:bodyPr>
          <a:lstStyle/>
          <a:p>
            <a:r>
              <a:rPr lang="en-US" dirty="0"/>
              <a:t>7.5</a:t>
            </a:r>
          </a:p>
        </p:txBody>
      </p:sp>
      <p:sp>
        <p:nvSpPr>
          <p:cNvPr id="10" name="TextBox 9">
            <a:extLst>
              <a:ext uri="{FF2B5EF4-FFF2-40B4-BE49-F238E27FC236}">
                <a16:creationId xmlns:a16="http://schemas.microsoft.com/office/drawing/2014/main" id="{FD1E25FE-DD48-7BB5-DAD5-91F96A080458}"/>
              </a:ext>
            </a:extLst>
          </p:cNvPr>
          <p:cNvSpPr txBox="1"/>
          <p:nvPr/>
        </p:nvSpPr>
        <p:spPr>
          <a:xfrm>
            <a:off x="277906" y="6338047"/>
            <a:ext cx="4016188" cy="369332"/>
          </a:xfrm>
          <a:prstGeom prst="rect">
            <a:avLst/>
          </a:prstGeom>
          <a:noFill/>
        </p:spPr>
        <p:txBody>
          <a:bodyPr wrap="square" rtlCol="0">
            <a:spAutoFit/>
          </a:bodyPr>
          <a:lstStyle/>
          <a:p>
            <a:r>
              <a:rPr lang="en-US" dirty="0"/>
              <a:t>Total = 3755; Percent Accepted = 38% </a:t>
            </a:r>
          </a:p>
        </p:txBody>
      </p:sp>
    </p:spTree>
    <p:extLst>
      <p:ext uri="{BB962C8B-B14F-4D97-AF65-F5344CB8AC3E}">
        <p14:creationId xmlns:p14="http://schemas.microsoft.com/office/powerpoint/2010/main" val="2550176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GAS: high and low </a:t>
            </a:r>
            <a:r>
              <a:rPr lang="en-US" dirty="0" err="1"/>
              <a:t>crossingAngle</a:t>
            </a:r>
            <a:endParaRPr lang="en-US" dirty="0"/>
          </a:p>
        </p:txBody>
      </p:sp>
      <p:pic>
        <p:nvPicPr>
          <p:cNvPr id="5" name="Picture 4">
            <a:extLst>
              <a:ext uri="{FF2B5EF4-FFF2-40B4-BE49-F238E27FC236}">
                <a16:creationId xmlns:a16="http://schemas.microsoft.com/office/drawing/2014/main" id="{2B083834-8F4E-4A25-BD7A-CB4C4353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31" y="1690688"/>
            <a:ext cx="5102362" cy="4160528"/>
          </a:xfrm>
          <a:prstGeom prst="rect">
            <a:avLst/>
          </a:prstGeom>
        </p:spPr>
      </p:pic>
      <p:pic>
        <p:nvPicPr>
          <p:cNvPr id="7" name="Picture 6">
            <a:extLst>
              <a:ext uri="{FF2B5EF4-FFF2-40B4-BE49-F238E27FC236}">
                <a16:creationId xmlns:a16="http://schemas.microsoft.com/office/drawing/2014/main" id="{121F56D8-C708-B84C-4242-AE514DA37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807" y="1690688"/>
            <a:ext cx="5102362" cy="4160528"/>
          </a:xfrm>
          <a:prstGeom prst="rect">
            <a:avLst/>
          </a:prstGeom>
        </p:spPr>
      </p:pic>
      <p:sp>
        <p:nvSpPr>
          <p:cNvPr id="8" name="TextBox 7">
            <a:extLst>
              <a:ext uri="{FF2B5EF4-FFF2-40B4-BE49-F238E27FC236}">
                <a16:creationId xmlns:a16="http://schemas.microsoft.com/office/drawing/2014/main" id="{7293A7C8-C06D-FE07-6CC2-89A56A63C33A}"/>
              </a:ext>
            </a:extLst>
          </p:cNvPr>
          <p:cNvSpPr txBox="1"/>
          <p:nvPr/>
        </p:nvSpPr>
        <p:spPr>
          <a:xfrm>
            <a:off x="7010400" y="1315128"/>
            <a:ext cx="995082" cy="369332"/>
          </a:xfrm>
          <a:prstGeom prst="rect">
            <a:avLst/>
          </a:prstGeom>
          <a:noFill/>
        </p:spPr>
        <p:txBody>
          <a:bodyPr wrap="square" rtlCol="0">
            <a:spAutoFit/>
          </a:bodyPr>
          <a:lstStyle/>
          <a:p>
            <a:r>
              <a:rPr lang="en-US" dirty="0"/>
              <a:t>-45</a:t>
            </a:r>
          </a:p>
        </p:txBody>
      </p:sp>
      <p:sp>
        <p:nvSpPr>
          <p:cNvPr id="9" name="TextBox 8">
            <a:extLst>
              <a:ext uri="{FF2B5EF4-FFF2-40B4-BE49-F238E27FC236}">
                <a16:creationId xmlns:a16="http://schemas.microsoft.com/office/drawing/2014/main" id="{4F3C78BC-03DE-4618-FC74-667A5723E2A7}"/>
              </a:ext>
            </a:extLst>
          </p:cNvPr>
          <p:cNvSpPr txBox="1"/>
          <p:nvPr/>
        </p:nvSpPr>
        <p:spPr>
          <a:xfrm>
            <a:off x="1255058" y="1315128"/>
            <a:ext cx="995082" cy="369332"/>
          </a:xfrm>
          <a:prstGeom prst="rect">
            <a:avLst/>
          </a:prstGeom>
          <a:noFill/>
        </p:spPr>
        <p:txBody>
          <a:bodyPr wrap="square" rtlCol="0">
            <a:spAutoFit/>
          </a:bodyPr>
          <a:lstStyle/>
          <a:p>
            <a:r>
              <a:rPr lang="en-US" dirty="0"/>
              <a:t>-35</a:t>
            </a:r>
          </a:p>
        </p:txBody>
      </p:sp>
      <p:sp>
        <p:nvSpPr>
          <p:cNvPr id="11" name="TextBox 10">
            <a:extLst>
              <a:ext uri="{FF2B5EF4-FFF2-40B4-BE49-F238E27FC236}">
                <a16:creationId xmlns:a16="http://schemas.microsoft.com/office/drawing/2014/main" id="{23DB2BDE-BAB1-ABE5-C851-56B80766C989}"/>
              </a:ext>
            </a:extLst>
          </p:cNvPr>
          <p:cNvSpPr txBox="1"/>
          <p:nvPr/>
        </p:nvSpPr>
        <p:spPr>
          <a:xfrm>
            <a:off x="277906" y="6338047"/>
            <a:ext cx="4016188" cy="369332"/>
          </a:xfrm>
          <a:prstGeom prst="rect">
            <a:avLst/>
          </a:prstGeom>
          <a:noFill/>
        </p:spPr>
        <p:txBody>
          <a:bodyPr wrap="square" rtlCol="0">
            <a:spAutoFit/>
          </a:bodyPr>
          <a:lstStyle/>
          <a:p>
            <a:r>
              <a:rPr lang="en-US" dirty="0"/>
              <a:t>Total = 3755; Percent Accepted = 38% </a:t>
            </a:r>
          </a:p>
        </p:txBody>
      </p:sp>
    </p:spTree>
    <p:extLst>
      <p:ext uri="{BB962C8B-B14F-4D97-AF65-F5344CB8AC3E}">
        <p14:creationId xmlns:p14="http://schemas.microsoft.com/office/powerpoint/2010/main" val="29483461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Right: high and low </a:t>
            </a:r>
            <a:r>
              <a:rPr lang="en-US" dirty="0" err="1"/>
              <a:t>xShift</a:t>
            </a:r>
            <a:endParaRPr lang="en-US" dirty="0"/>
          </a:p>
        </p:txBody>
      </p:sp>
      <p:sp>
        <p:nvSpPr>
          <p:cNvPr id="4" name="TextBox 3">
            <a:extLst>
              <a:ext uri="{FF2B5EF4-FFF2-40B4-BE49-F238E27FC236}">
                <a16:creationId xmlns:a16="http://schemas.microsoft.com/office/drawing/2014/main" id="{A347EDD9-70D7-11F2-92EA-0FD99D4E4DBB}"/>
              </a:ext>
            </a:extLst>
          </p:cNvPr>
          <p:cNvSpPr txBox="1"/>
          <p:nvPr/>
        </p:nvSpPr>
        <p:spPr>
          <a:xfrm>
            <a:off x="1344706" y="1586753"/>
            <a:ext cx="1290918" cy="378148"/>
          </a:xfrm>
          <a:prstGeom prst="rect">
            <a:avLst/>
          </a:prstGeom>
          <a:noFill/>
        </p:spPr>
        <p:txBody>
          <a:bodyPr wrap="square" rtlCol="0">
            <a:spAutoFit/>
          </a:bodyPr>
          <a:lstStyle/>
          <a:p>
            <a:r>
              <a:rPr lang="en-US" dirty="0"/>
              <a:t>8</a:t>
            </a:r>
          </a:p>
        </p:txBody>
      </p:sp>
      <p:sp>
        <p:nvSpPr>
          <p:cNvPr id="5" name="TextBox 4">
            <a:extLst>
              <a:ext uri="{FF2B5EF4-FFF2-40B4-BE49-F238E27FC236}">
                <a16:creationId xmlns:a16="http://schemas.microsoft.com/office/drawing/2014/main" id="{A421C202-49CF-F5F3-2310-CC180774ED53}"/>
              </a:ext>
            </a:extLst>
          </p:cNvPr>
          <p:cNvSpPr txBox="1"/>
          <p:nvPr/>
        </p:nvSpPr>
        <p:spPr>
          <a:xfrm>
            <a:off x="7010400" y="1545407"/>
            <a:ext cx="1290918" cy="378148"/>
          </a:xfrm>
          <a:prstGeom prst="rect">
            <a:avLst/>
          </a:prstGeom>
          <a:noFill/>
        </p:spPr>
        <p:txBody>
          <a:bodyPr wrap="square" rtlCol="0">
            <a:spAutoFit/>
          </a:bodyPr>
          <a:lstStyle/>
          <a:p>
            <a:r>
              <a:rPr lang="en-US" dirty="0"/>
              <a:t>9</a:t>
            </a:r>
          </a:p>
        </p:txBody>
      </p:sp>
      <p:pic>
        <p:nvPicPr>
          <p:cNvPr id="7" name="Picture 6">
            <a:extLst>
              <a:ext uri="{FF2B5EF4-FFF2-40B4-BE49-F238E27FC236}">
                <a16:creationId xmlns:a16="http://schemas.microsoft.com/office/drawing/2014/main" id="{36A5F4CC-6F18-65C5-E1F8-C100875C8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95" y="1859724"/>
            <a:ext cx="5102362" cy="4160528"/>
          </a:xfrm>
          <a:prstGeom prst="rect">
            <a:avLst/>
          </a:prstGeom>
        </p:spPr>
      </p:pic>
      <p:pic>
        <p:nvPicPr>
          <p:cNvPr id="9" name="Picture 8">
            <a:extLst>
              <a:ext uri="{FF2B5EF4-FFF2-40B4-BE49-F238E27FC236}">
                <a16:creationId xmlns:a16="http://schemas.microsoft.com/office/drawing/2014/main" id="{E2C89CC3-4DC9-1222-A418-406767ABE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068" y="1859724"/>
            <a:ext cx="5102362" cy="4160528"/>
          </a:xfrm>
          <a:prstGeom prst="rect">
            <a:avLst/>
          </a:prstGeom>
        </p:spPr>
      </p:pic>
      <p:sp>
        <p:nvSpPr>
          <p:cNvPr id="10" name="TextBox 9">
            <a:extLst>
              <a:ext uri="{FF2B5EF4-FFF2-40B4-BE49-F238E27FC236}">
                <a16:creationId xmlns:a16="http://schemas.microsoft.com/office/drawing/2014/main" id="{18D2780B-97FE-99D4-53D1-24C4F3035BEC}"/>
              </a:ext>
            </a:extLst>
          </p:cNvPr>
          <p:cNvSpPr txBox="1"/>
          <p:nvPr/>
        </p:nvSpPr>
        <p:spPr>
          <a:xfrm>
            <a:off x="277905" y="6338047"/>
            <a:ext cx="3845860" cy="369332"/>
          </a:xfrm>
          <a:prstGeom prst="rect">
            <a:avLst/>
          </a:prstGeom>
          <a:noFill/>
        </p:spPr>
        <p:txBody>
          <a:bodyPr wrap="square" rtlCol="0">
            <a:spAutoFit/>
          </a:bodyPr>
          <a:lstStyle/>
          <a:p>
            <a:r>
              <a:rPr lang="en-US" dirty="0"/>
              <a:t>Total = 4355; Percent Accepted = 44%</a:t>
            </a:r>
          </a:p>
        </p:txBody>
      </p:sp>
    </p:spTree>
    <p:extLst>
      <p:ext uri="{BB962C8B-B14F-4D97-AF65-F5344CB8AC3E}">
        <p14:creationId xmlns:p14="http://schemas.microsoft.com/office/powerpoint/2010/main" val="2041506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13FA0F-5801-1CF9-7261-2728E909E0AD}"/>
              </a:ext>
            </a:extLst>
          </p:cNvPr>
          <p:cNvSpPr txBox="1"/>
          <p:nvPr/>
        </p:nvSpPr>
        <p:spPr>
          <a:xfrm>
            <a:off x="7010400" y="1315128"/>
            <a:ext cx="995082" cy="369332"/>
          </a:xfrm>
          <a:prstGeom prst="rect">
            <a:avLst/>
          </a:prstGeom>
          <a:noFill/>
        </p:spPr>
        <p:txBody>
          <a:bodyPr wrap="square" rtlCol="0">
            <a:spAutoFit/>
          </a:bodyPr>
          <a:lstStyle/>
          <a:p>
            <a:r>
              <a:rPr lang="en-US" dirty="0"/>
              <a:t>-45</a:t>
            </a:r>
          </a:p>
        </p:txBody>
      </p:sp>
      <p:sp>
        <p:nvSpPr>
          <p:cNvPr id="5" name="TextBox 4">
            <a:extLst>
              <a:ext uri="{FF2B5EF4-FFF2-40B4-BE49-F238E27FC236}">
                <a16:creationId xmlns:a16="http://schemas.microsoft.com/office/drawing/2014/main" id="{E9977F50-A3E4-0835-87B9-F3D727304D02}"/>
              </a:ext>
            </a:extLst>
          </p:cNvPr>
          <p:cNvSpPr txBox="1"/>
          <p:nvPr/>
        </p:nvSpPr>
        <p:spPr>
          <a:xfrm>
            <a:off x="1255058" y="1315128"/>
            <a:ext cx="995082" cy="369332"/>
          </a:xfrm>
          <a:prstGeom prst="rect">
            <a:avLst/>
          </a:prstGeom>
          <a:noFill/>
        </p:spPr>
        <p:txBody>
          <a:bodyPr wrap="square" rtlCol="0">
            <a:spAutoFit/>
          </a:bodyPr>
          <a:lstStyle/>
          <a:p>
            <a:r>
              <a:rPr lang="en-US" dirty="0"/>
              <a:t>-35</a:t>
            </a:r>
          </a:p>
        </p:txBody>
      </p:sp>
      <p:pic>
        <p:nvPicPr>
          <p:cNvPr id="7" name="Picture 6">
            <a:extLst>
              <a:ext uri="{FF2B5EF4-FFF2-40B4-BE49-F238E27FC236}">
                <a16:creationId xmlns:a16="http://schemas.microsoft.com/office/drawing/2014/main" id="{084C9AFF-3EFC-2B0A-75D5-A13FD2D40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13" y="1877653"/>
            <a:ext cx="5102362" cy="4160528"/>
          </a:xfrm>
          <a:prstGeom prst="rect">
            <a:avLst/>
          </a:prstGeom>
        </p:spPr>
      </p:pic>
      <p:pic>
        <p:nvPicPr>
          <p:cNvPr id="9" name="Picture 8">
            <a:extLst>
              <a:ext uri="{FF2B5EF4-FFF2-40B4-BE49-F238E27FC236}">
                <a16:creationId xmlns:a16="http://schemas.microsoft.com/office/drawing/2014/main" id="{4DF896BD-8382-90DA-B10C-8692A04AE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438" y="1877653"/>
            <a:ext cx="5102362" cy="4160528"/>
          </a:xfrm>
          <a:prstGeom prst="rect">
            <a:avLst/>
          </a:prstGeom>
        </p:spPr>
      </p:pic>
      <p:sp>
        <p:nvSpPr>
          <p:cNvPr id="12" name="Title 1">
            <a:extLst>
              <a:ext uri="{FF2B5EF4-FFF2-40B4-BE49-F238E27FC236}">
                <a16:creationId xmlns:a16="http://schemas.microsoft.com/office/drawing/2014/main" id="{1E5C5FC8-87FB-9560-63C1-EA12F3195578}"/>
              </a:ext>
            </a:extLst>
          </p:cNvPr>
          <p:cNvSpPr>
            <a:spLocks noGrp="1"/>
          </p:cNvSpPr>
          <p:nvPr>
            <p:ph type="title"/>
          </p:nvPr>
        </p:nvSpPr>
        <p:spPr>
          <a:xfrm>
            <a:off x="838200" y="365125"/>
            <a:ext cx="10515600" cy="1325563"/>
          </a:xfrm>
        </p:spPr>
        <p:txBody>
          <a:bodyPr/>
          <a:lstStyle/>
          <a:p>
            <a:r>
              <a:rPr lang="en-US" dirty="0"/>
              <a:t>Right: high and low </a:t>
            </a:r>
            <a:r>
              <a:rPr lang="en-US" dirty="0" err="1"/>
              <a:t>crossingAngle</a:t>
            </a:r>
            <a:endParaRPr lang="en-US" dirty="0"/>
          </a:p>
        </p:txBody>
      </p:sp>
      <p:sp>
        <p:nvSpPr>
          <p:cNvPr id="14" name="TextBox 13">
            <a:extLst>
              <a:ext uri="{FF2B5EF4-FFF2-40B4-BE49-F238E27FC236}">
                <a16:creationId xmlns:a16="http://schemas.microsoft.com/office/drawing/2014/main" id="{14D6C149-6BA5-6802-0E86-28879A0C781F}"/>
              </a:ext>
            </a:extLst>
          </p:cNvPr>
          <p:cNvSpPr txBox="1"/>
          <p:nvPr/>
        </p:nvSpPr>
        <p:spPr>
          <a:xfrm>
            <a:off x="277905" y="6338047"/>
            <a:ext cx="3845860" cy="369332"/>
          </a:xfrm>
          <a:prstGeom prst="rect">
            <a:avLst/>
          </a:prstGeom>
          <a:noFill/>
        </p:spPr>
        <p:txBody>
          <a:bodyPr wrap="square" rtlCol="0">
            <a:spAutoFit/>
          </a:bodyPr>
          <a:lstStyle/>
          <a:p>
            <a:r>
              <a:rPr lang="en-US" dirty="0"/>
              <a:t>Total = 4355; Percent Accepted = 44%</a:t>
            </a:r>
          </a:p>
        </p:txBody>
      </p:sp>
    </p:spTree>
    <p:extLst>
      <p:ext uri="{BB962C8B-B14F-4D97-AF65-F5344CB8AC3E}">
        <p14:creationId xmlns:p14="http://schemas.microsoft.com/office/powerpoint/2010/main" val="13520671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Left: high and low </a:t>
            </a:r>
            <a:r>
              <a:rPr lang="en-US" dirty="0" err="1"/>
              <a:t>xShift</a:t>
            </a:r>
            <a:endParaRPr lang="en-US" dirty="0"/>
          </a:p>
        </p:txBody>
      </p:sp>
      <p:pic>
        <p:nvPicPr>
          <p:cNvPr id="5" name="Picture 4">
            <a:extLst>
              <a:ext uri="{FF2B5EF4-FFF2-40B4-BE49-F238E27FC236}">
                <a16:creationId xmlns:a16="http://schemas.microsoft.com/office/drawing/2014/main" id="{7BB2DFBE-5EA4-7620-AA87-B7495DDB2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90" y="1967300"/>
            <a:ext cx="5102362" cy="4160528"/>
          </a:xfrm>
          <a:prstGeom prst="rect">
            <a:avLst/>
          </a:prstGeom>
        </p:spPr>
      </p:pic>
      <p:pic>
        <p:nvPicPr>
          <p:cNvPr id="7" name="Picture 6">
            <a:extLst>
              <a:ext uri="{FF2B5EF4-FFF2-40B4-BE49-F238E27FC236}">
                <a16:creationId xmlns:a16="http://schemas.microsoft.com/office/drawing/2014/main" id="{A81311FD-3BC1-2C00-2B1D-B42D843C6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438" y="1967300"/>
            <a:ext cx="5102362" cy="4160528"/>
          </a:xfrm>
          <a:prstGeom prst="rect">
            <a:avLst/>
          </a:prstGeom>
        </p:spPr>
      </p:pic>
      <p:sp>
        <p:nvSpPr>
          <p:cNvPr id="8" name="TextBox 7">
            <a:extLst>
              <a:ext uri="{FF2B5EF4-FFF2-40B4-BE49-F238E27FC236}">
                <a16:creationId xmlns:a16="http://schemas.microsoft.com/office/drawing/2014/main" id="{1A9F958F-F23A-23B3-8CA2-3E0F09F8F11A}"/>
              </a:ext>
            </a:extLst>
          </p:cNvPr>
          <p:cNvSpPr txBox="1"/>
          <p:nvPr/>
        </p:nvSpPr>
        <p:spPr>
          <a:xfrm>
            <a:off x="1344706" y="1586753"/>
            <a:ext cx="1290918" cy="378148"/>
          </a:xfrm>
          <a:prstGeom prst="rect">
            <a:avLst/>
          </a:prstGeom>
          <a:noFill/>
        </p:spPr>
        <p:txBody>
          <a:bodyPr wrap="square" rtlCol="0">
            <a:spAutoFit/>
          </a:bodyPr>
          <a:lstStyle/>
          <a:p>
            <a:r>
              <a:rPr lang="en-US" dirty="0"/>
              <a:t>8.5</a:t>
            </a:r>
          </a:p>
        </p:txBody>
      </p:sp>
      <p:sp>
        <p:nvSpPr>
          <p:cNvPr id="9" name="TextBox 8">
            <a:extLst>
              <a:ext uri="{FF2B5EF4-FFF2-40B4-BE49-F238E27FC236}">
                <a16:creationId xmlns:a16="http://schemas.microsoft.com/office/drawing/2014/main" id="{7DC0BE17-D487-7E5B-166B-00DE040B9061}"/>
              </a:ext>
            </a:extLst>
          </p:cNvPr>
          <p:cNvSpPr txBox="1"/>
          <p:nvPr/>
        </p:nvSpPr>
        <p:spPr>
          <a:xfrm>
            <a:off x="7010400" y="1545407"/>
            <a:ext cx="1290918" cy="378148"/>
          </a:xfrm>
          <a:prstGeom prst="rect">
            <a:avLst/>
          </a:prstGeom>
          <a:noFill/>
        </p:spPr>
        <p:txBody>
          <a:bodyPr wrap="square" rtlCol="0">
            <a:spAutoFit/>
          </a:bodyPr>
          <a:lstStyle/>
          <a:p>
            <a:r>
              <a:rPr lang="en-US" dirty="0"/>
              <a:t>9.5</a:t>
            </a:r>
          </a:p>
        </p:txBody>
      </p:sp>
      <p:sp>
        <p:nvSpPr>
          <p:cNvPr id="10" name="TextBox 9">
            <a:extLst>
              <a:ext uri="{FF2B5EF4-FFF2-40B4-BE49-F238E27FC236}">
                <a16:creationId xmlns:a16="http://schemas.microsoft.com/office/drawing/2014/main" id="{BF9DE083-1894-44AD-269A-0BC3AF7CB057}"/>
              </a:ext>
            </a:extLst>
          </p:cNvPr>
          <p:cNvSpPr txBox="1"/>
          <p:nvPr/>
        </p:nvSpPr>
        <p:spPr>
          <a:xfrm>
            <a:off x="277906" y="6338047"/>
            <a:ext cx="4087906" cy="369332"/>
          </a:xfrm>
          <a:prstGeom prst="rect">
            <a:avLst/>
          </a:prstGeom>
          <a:noFill/>
        </p:spPr>
        <p:txBody>
          <a:bodyPr wrap="square" rtlCol="0">
            <a:spAutoFit/>
          </a:bodyPr>
          <a:lstStyle/>
          <a:p>
            <a:r>
              <a:rPr lang="en-US" dirty="0"/>
              <a:t>Total = 3507; Percent Accepted = 36%</a:t>
            </a:r>
          </a:p>
        </p:txBody>
      </p:sp>
    </p:spTree>
    <p:extLst>
      <p:ext uri="{BB962C8B-B14F-4D97-AF65-F5344CB8AC3E}">
        <p14:creationId xmlns:p14="http://schemas.microsoft.com/office/powerpoint/2010/main" val="2065615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9</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1" name="Picture 20" descr="A picture containing colorful, doughnut, indoor, decorated&#10;&#10;Description automatically generated">
            <a:extLst>
              <a:ext uri="{FF2B5EF4-FFF2-40B4-BE49-F238E27FC236}">
                <a16:creationId xmlns:a16="http://schemas.microsoft.com/office/drawing/2014/main" id="{E5EE351B-6290-D197-5359-6802DC397F15}"/>
              </a:ext>
            </a:extLst>
          </p:cNvPr>
          <p:cNvPicPr>
            <a:picLocks noChangeAspect="1"/>
          </p:cNvPicPr>
          <p:nvPr/>
        </p:nvPicPr>
        <p:blipFill rotWithShape="1">
          <a:blip r:embed="rId10">
            <a:extLst>
              <a:ext uri="{28A0092B-C50C-407E-A947-70E740481C1C}">
                <a14:useLocalDpi xmlns:a14="http://schemas.microsoft.com/office/drawing/2010/main" val="0"/>
              </a:ext>
            </a:extLst>
          </a:blip>
          <a:srcRect l="18389" t="7154" r="38976"/>
          <a:stretch/>
        </p:blipFill>
        <p:spPr>
          <a:xfrm>
            <a:off x="8636585" y="1975308"/>
            <a:ext cx="1592391" cy="3467742"/>
          </a:xfrm>
          <a:prstGeom prst="rect">
            <a:avLst/>
          </a:prstGeom>
        </p:spPr>
      </p:pic>
    </p:spTree>
    <p:extLst>
      <p:ext uri="{BB962C8B-B14F-4D97-AF65-F5344CB8AC3E}">
        <p14:creationId xmlns:p14="http://schemas.microsoft.com/office/powerpoint/2010/main" val="21118363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Left: high and low </a:t>
            </a:r>
            <a:r>
              <a:rPr lang="en-US" dirty="0" err="1"/>
              <a:t>crossingAngle</a:t>
            </a:r>
            <a:endParaRPr lang="en-US" dirty="0"/>
          </a:p>
        </p:txBody>
      </p:sp>
      <p:pic>
        <p:nvPicPr>
          <p:cNvPr id="5" name="Picture 4">
            <a:extLst>
              <a:ext uri="{FF2B5EF4-FFF2-40B4-BE49-F238E27FC236}">
                <a16:creationId xmlns:a16="http://schemas.microsoft.com/office/drawing/2014/main" id="{E7B33306-498B-44DC-0028-B488B3E91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48" y="1859724"/>
            <a:ext cx="5102362" cy="4160528"/>
          </a:xfrm>
          <a:prstGeom prst="rect">
            <a:avLst/>
          </a:prstGeom>
        </p:spPr>
      </p:pic>
      <p:pic>
        <p:nvPicPr>
          <p:cNvPr id="7" name="Picture 6">
            <a:extLst>
              <a:ext uri="{FF2B5EF4-FFF2-40B4-BE49-F238E27FC236}">
                <a16:creationId xmlns:a16="http://schemas.microsoft.com/office/drawing/2014/main" id="{B19C3E83-9AC7-5C80-008F-BEA9436B6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520" y="1859724"/>
            <a:ext cx="5102362" cy="4160528"/>
          </a:xfrm>
          <a:prstGeom prst="rect">
            <a:avLst/>
          </a:prstGeom>
        </p:spPr>
      </p:pic>
      <p:sp>
        <p:nvSpPr>
          <p:cNvPr id="8" name="TextBox 7">
            <a:extLst>
              <a:ext uri="{FF2B5EF4-FFF2-40B4-BE49-F238E27FC236}">
                <a16:creationId xmlns:a16="http://schemas.microsoft.com/office/drawing/2014/main" id="{BC13660E-91A7-5DD7-FEA2-48EF0A195847}"/>
              </a:ext>
            </a:extLst>
          </p:cNvPr>
          <p:cNvSpPr txBox="1"/>
          <p:nvPr/>
        </p:nvSpPr>
        <p:spPr>
          <a:xfrm>
            <a:off x="7010400" y="1315128"/>
            <a:ext cx="995082" cy="369332"/>
          </a:xfrm>
          <a:prstGeom prst="rect">
            <a:avLst/>
          </a:prstGeom>
          <a:noFill/>
        </p:spPr>
        <p:txBody>
          <a:bodyPr wrap="square" rtlCol="0">
            <a:spAutoFit/>
          </a:bodyPr>
          <a:lstStyle/>
          <a:p>
            <a:r>
              <a:rPr lang="en-US" dirty="0"/>
              <a:t>28</a:t>
            </a:r>
          </a:p>
        </p:txBody>
      </p:sp>
      <p:sp>
        <p:nvSpPr>
          <p:cNvPr id="9" name="TextBox 8">
            <a:extLst>
              <a:ext uri="{FF2B5EF4-FFF2-40B4-BE49-F238E27FC236}">
                <a16:creationId xmlns:a16="http://schemas.microsoft.com/office/drawing/2014/main" id="{A540C18C-7A02-49BE-8F4F-675DEFCF46A5}"/>
              </a:ext>
            </a:extLst>
          </p:cNvPr>
          <p:cNvSpPr txBox="1"/>
          <p:nvPr/>
        </p:nvSpPr>
        <p:spPr>
          <a:xfrm>
            <a:off x="1255058" y="1315128"/>
            <a:ext cx="995082" cy="369332"/>
          </a:xfrm>
          <a:prstGeom prst="rect">
            <a:avLst/>
          </a:prstGeom>
          <a:noFill/>
        </p:spPr>
        <p:txBody>
          <a:bodyPr wrap="square" rtlCol="0">
            <a:spAutoFit/>
          </a:bodyPr>
          <a:lstStyle/>
          <a:p>
            <a:r>
              <a:rPr lang="en-US" dirty="0"/>
              <a:t>18</a:t>
            </a:r>
          </a:p>
        </p:txBody>
      </p:sp>
      <p:sp>
        <p:nvSpPr>
          <p:cNvPr id="11" name="TextBox 10">
            <a:extLst>
              <a:ext uri="{FF2B5EF4-FFF2-40B4-BE49-F238E27FC236}">
                <a16:creationId xmlns:a16="http://schemas.microsoft.com/office/drawing/2014/main" id="{B774EB4D-B454-A92F-2487-0C6523A27EAC}"/>
              </a:ext>
            </a:extLst>
          </p:cNvPr>
          <p:cNvSpPr txBox="1"/>
          <p:nvPr/>
        </p:nvSpPr>
        <p:spPr>
          <a:xfrm>
            <a:off x="277906" y="6338047"/>
            <a:ext cx="4087906" cy="369332"/>
          </a:xfrm>
          <a:prstGeom prst="rect">
            <a:avLst/>
          </a:prstGeom>
          <a:noFill/>
        </p:spPr>
        <p:txBody>
          <a:bodyPr wrap="square" rtlCol="0">
            <a:spAutoFit/>
          </a:bodyPr>
          <a:lstStyle/>
          <a:p>
            <a:r>
              <a:rPr lang="en-US" dirty="0"/>
              <a:t>Total = 3507; Percent Accepted = 36%</a:t>
            </a:r>
          </a:p>
        </p:txBody>
      </p:sp>
    </p:spTree>
    <p:extLst>
      <p:ext uri="{BB962C8B-B14F-4D97-AF65-F5344CB8AC3E}">
        <p14:creationId xmlns:p14="http://schemas.microsoft.com/office/powerpoint/2010/main" val="2699854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Scanning Mutagenesis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91</a:t>
            </a:fld>
            <a:endParaRPr lang="en-US"/>
          </a:p>
        </p:txBody>
      </p:sp>
    </p:spTree>
    <p:extLst>
      <p:ext uri="{BB962C8B-B14F-4D97-AF65-F5344CB8AC3E}">
        <p14:creationId xmlns:p14="http://schemas.microsoft.com/office/powerpoint/2010/main" val="3509408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92</a:t>
            </a:fld>
            <a:endParaRPr lang="en-US"/>
          </a:p>
        </p:txBody>
      </p:sp>
      <p:pic>
        <p:nvPicPr>
          <p:cNvPr id="6" name="Picture 5">
            <a:extLst>
              <a:ext uri="{FF2B5EF4-FFF2-40B4-BE49-F238E27FC236}">
                <a16:creationId xmlns:a16="http://schemas.microsoft.com/office/drawing/2014/main" id="{565AC88E-E138-4A26-B570-FEBEA4CA5BDF}"/>
              </a:ext>
            </a:extLst>
          </p:cNvPr>
          <p:cNvPicPr>
            <a:picLocks noChangeAspect="1"/>
          </p:cNvPicPr>
          <p:nvPr/>
        </p:nvPicPr>
        <p:blipFill rotWithShape="1">
          <a:blip r:embed="rId3"/>
          <a:srcRect l="31202" r="2454"/>
          <a:stretch/>
        </p:blipFill>
        <p:spPr>
          <a:xfrm>
            <a:off x="4138863" y="2326029"/>
            <a:ext cx="6940215" cy="3818174"/>
          </a:xfrm>
          <a:prstGeom prst="rect">
            <a:avLst/>
          </a:prstGeom>
        </p:spPr>
      </p:pic>
      <p:sp>
        <p:nvSpPr>
          <p:cNvPr id="11" name="Title 1">
            <a:extLst>
              <a:ext uri="{FF2B5EF4-FFF2-40B4-BE49-F238E27FC236}">
                <a16:creationId xmlns:a16="http://schemas.microsoft.com/office/drawing/2014/main" id="{74663B4E-EF09-4DCC-B58D-15F0F8D99094}"/>
              </a:ext>
            </a:extLst>
          </p:cNvPr>
          <p:cNvSpPr>
            <a:spLocks noGrp="1"/>
          </p:cNvSpPr>
          <p:nvPr>
            <p:ph type="title"/>
          </p:nvPr>
        </p:nvSpPr>
        <p:spPr>
          <a:xfrm>
            <a:off x="838200" y="365125"/>
            <a:ext cx="10515600" cy="1325563"/>
          </a:xfrm>
        </p:spPr>
        <p:txBody>
          <a:bodyPr/>
          <a:lstStyle/>
          <a:p>
            <a:pPr algn="ctr"/>
            <a:r>
              <a:rPr lang="en-US" dirty="0"/>
              <a:t>Example of expected scanning mutagenesis for my constructs</a:t>
            </a:r>
          </a:p>
        </p:txBody>
      </p:sp>
      <p:sp>
        <p:nvSpPr>
          <p:cNvPr id="2" name="TextBox 1">
            <a:extLst>
              <a:ext uri="{FF2B5EF4-FFF2-40B4-BE49-F238E27FC236}">
                <a16:creationId xmlns:a16="http://schemas.microsoft.com/office/drawing/2014/main" id="{B6E884F4-E6B2-480F-B0EA-E5FF9B7A6CA9}"/>
              </a:ext>
            </a:extLst>
          </p:cNvPr>
          <p:cNvSpPr txBox="1"/>
          <p:nvPr/>
        </p:nvSpPr>
        <p:spPr>
          <a:xfrm>
            <a:off x="4974772" y="5831790"/>
            <a:ext cx="6343792" cy="523220"/>
          </a:xfrm>
          <a:prstGeom prst="rect">
            <a:avLst/>
          </a:prstGeom>
          <a:solidFill>
            <a:schemeClr val="bg1"/>
          </a:solidFill>
        </p:spPr>
        <p:txBody>
          <a:bodyPr wrap="square" rtlCol="0">
            <a:spAutoFit/>
          </a:bodyPr>
          <a:lstStyle/>
          <a:p>
            <a:r>
              <a:rPr lang="en-US" sz="2800" dirty="0"/>
              <a:t>L  </a:t>
            </a:r>
            <a:r>
              <a:rPr lang="en-US" sz="2800" dirty="0" err="1"/>
              <a:t>L</a:t>
            </a:r>
            <a:r>
              <a:rPr lang="en-US" sz="2800" dirty="0"/>
              <a:t>  </a:t>
            </a:r>
            <a:r>
              <a:rPr lang="en-US" sz="2800" dirty="0" err="1"/>
              <a:t>L</a:t>
            </a:r>
            <a:r>
              <a:rPr lang="en-US" sz="2800" dirty="0"/>
              <a:t>   </a:t>
            </a:r>
            <a:r>
              <a:rPr lang="en-US" sz="2800" dirty="0">
                <a:solidFill>
                  <a:srgbClr val="FF0000"/>
                </a:solidFill>
              </a:rPr>
              <a:t>I   L</a:t>
            </a:r>
            <a:r>
              <a:rPr lang="en-US" sz="2800" dirty="0"/>
              <a:t>   </a:t>
            </a:r>
            <a:r>
              <a:rPr lang="en-US" sz="2800" dirty="0" err="1"/>
              <a:t>L</a:t>
            </a:r>
            <a:r>
              <a:rPr lang="en-US" sz="2800" dirty="0"/>
              <a:t>  </a:t>
            </a:r>
            <a:r>
              <a:rPr lang="en-US" sz="2800" dirty="0" err="1"/>
              <a:t>L</a:t>
            </a:r>
            <a:r>
              <a:rPr lang="en-US" sz="2800" dirty="0"/>
              <a:t>   </a:t>
            </a:r>
            <a:r>
              <a:rPr lang="en-US" sz="2800" dirty="0">
                <a:solidFill>
                  <a:srgbClr val="FF0000"/>
                </a:solidFill>
              </a:rPr>
              <a:t>A  </a:t>
            </a:r>
            <a:r>
              <a:rPr lang="en-US" sz="2800" dirty="0"/>
              <a:t>L  </a:t>
            </a:r>
            <a:r>
              <a:rPr lang="en-US" sz="2800" dirty="0" err="1"/>
              <a:t>L</a:t>
            </a:r>
            <a:r>
              <a:rPr lang="en-US" sz="2800" dirty="0"/>
              <a:t>   </a:t>
            </a:r>
            <a:r>
              <a:rPr lang="en-US" sz="2800" dirty="0" err="1">
                <a:solidFill>
                  <a:srgbClr val="FF0000"/>
                </a:solidFill>
              </a:rPr>
              <a:t>L</a:t>
            </a:r>
            <a:r>
              <a:rPr lang="en-US" sz="2800" dirty="0"/>
              <a:t>   </a:t>
            </a:r>
            <a:r>
              <a:rPr lang="en-US" sz="2800" dirty="0" err="1">
                <a:solidFill>
                  <a:srgbClr val="FF0000"/>
                </a:solidFill>
              </a:rPr>
              <a:t>L</a:t>
            </a:r>
            <a:r>
              <a:rPr lang="en-US" sz="2800" dirty="0">
                <a:solidFill>
                  <a:srgbClr val="FF0000"/>
                </a:solidFill>
              </a:rPr>
              <a:t>  </a:t>
            </a:r>
            <a:r>
              <a:rPr lang="en-US" sz="2800" dirty="0" err="1"/>
              <a:t>L</a:t>
            </a:r>
            <a:r>
              <a:rPr lang="en-US" sz="2800" dirty="0"/>
              <a:t>  </a:t>
            </a:r>
            <a:r>
              <a:rPr lang="en-US" sz="2800" dirty="0" err="1"/>
              <a:t>L</a:t>
            </a:r>
            <a:r>
              <a:rPr lang="en-US" sz="2800" dirty="0"/>
              <a:t>  </a:t>
            </a:r>
            <a:r>
              <a:rPr lang="en-US" sz="2800" dirty="0" err="1">
                <a:solidFill>
                  <a:srgbClr val="FF0000"/>
                </a:solidFill>
              </a:rPr>
              <a:t>L</a:t>
            </a:r>
            <a:r>
              <a:rPr lang="en-US" sz="2800" dirty="0">
                <a:solidFill>
                  <a:srgbClr val="FF0000"/>
                </a:solidFill>
              </a:rPr>
              <a:t>  </a:t>
            </a:r>
            <a:r>
              <a:rPr lang="en-US" sz="2800" dirty="0" err="1">
                <a:solidFill>
                  <a:srgbClr val="FF0000"/>
                </a:solidFill>
              </a:rPr>
              <a:t>L</a:t>
            </a:r>
            <a:r>
              <a:rPr lang="en-US" sz="2800" dirty="0">
                <a:solidFill>
                  <a:srgbClr val="FF0000"/>
                </a:solidFill>
              </a:rPr>
              <a:t>   </a:t>
            </a:r>
            <a:r>
              <a:rPr lang="en-US" sz="2800" dirty="0" err="1"/>
              <a:t>L</a:t>
            </a:r>
            <a:endParaRPr lang="en-US" sz="2800" dirty="0"/>
          </a:p>
        </p:txBody>
      </p:sp>
      <p:pic>
        <p:nvPicPr>
          <p:cNvPr id="9" name="Picture 8">
            <a:extLst>
              <a:ext uri="{FF2B5EF4-FFF2-40B4-BE49-F238E27FC236}">
                <a16:creationId xmlns:a16="http://schemas.microsoft.com/office/drawing/2014/main" id="{098D97E1-9A30-4130-A03D-CAB3410965CB}"/>
              </a:ext>
            </a:extLst>
          </p:cNvPr>
          <p:cNvPicPr>
            <a:picLocks noChangeAspect="1"/>
          </p:cNvPicPr>
          <p:nvPr/>
        </p:nvPicPr>
        <p:blipFill rotWithShape="1">
          <a:blip r:embed="rId4">
            <a:extLst>
              <a:ext uri="{28A0092B-C50C-407E-A947-70E740481C1C}">
                <a14:useLocalDpi xmlns:a14="http://schemas.microsoft.com/office/drawing/2010/main" val="0"/>
              </a:ext>
            </a:extLst>
          </a:blip>
          <a:srcRect l="31078" r="31869"/>
          <a:stretch/>
        </p:blipFill>
        <p:spPr>
          <a:xfrm>
            <a:off x="838200" y="1580882"/>
            <a:ext cx="1947807" cy="3696235"/>
          </a:xfrm>
          <a:prstGeom prst="rect">
            <a:avLst/>
          </a:prstGeom>
        </p:spPr>
      </p:pic>
      <p:sp>
        <p:nvSpPr>
          <p:cNvPr id="3" name="Rectangle 2">
            <a:extLst>
              <a:ext uri="{FF2B5EF4-FFF2-40B4-BE49-F238E27FC236}">
                <a16:creationId xmlns:a16="http://schemas.microsoft.com/office/drawing/2014/main" id="{67FB606F-BB07-4237-A052-15E764856A78}"/>
              </a:ext>
            </a:extLst>
          </p:cNvPr>
          <p:cNvSpPr/>
          <p:nvPr/>
        </p:nvSpPr>
        <p:spPr>
          <a:xfrm>
            <a:off x="517437" y="5541220"/>
            <a:ext cx="2517036" cy="461665"/>
          </a:xfrm>
          <a:prstGeom prst="rect">
            <a:avLst/>
          </a:prstGeom>
        </p:spPr>
        <p:txBody>
          <a:bodyPr wrap="none">
            <a:spAutoFit/>
          </a:bodyPr>
          <a:lstStyle/>
          <a:p>
            <a:r>
              <a:rPr lang="en-US" sz="2400" dirty="0">
                <a:solidFill>
                  <a:srgbClr val="000000"/>
                </a:solidFill>
                <a:latin typeface="Calibri" panose="020F0502020204030204" pitchFamily="34" charset="0"/>
              </a:rPr>
              <a:t>LLL</a:t>
            </a:r>
            <a:r>
              <a:rPr lang="en-US" sz="2400" dirty="0">
                <a:solidFill>
                  <a:srgbClr val="FF0000"/>
                </a:solidFill>
                <a:latin typeface="Calibri" panose="020F0502020204030204" pitchFamily="34" charset="0"/>
              </a:rPr>
              <a:t>IL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A</a:t>
            </a:r>
            <a:r>
              <a:rPr lang="en-US" sz="2400" dirty="0">
                <a:latin typeface="Calibri" panose="020F0502020204030204" pitchFamily="34" charset="0"/>
              </a:rPr>
              <a:t>L</a:t>
            </a:r>
            <a:r>
              <a:rPr lang="en-US" sz="2400" dirty="0">
                <a:solidFill>
                  <a:srgbClr val="000000"/>
                </a:solidFill>
                <a:latin typeface="Calibri" panose="020F0502020204030204" pitchFamily="34" charset="0"/>
              </a:rPr>
              <a:t>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p>
        </p:txBody>
      </p:sp>
      <p:sp>
        <p:nvSpPr>
          <p:cNvPr id="12" name="TextShape 4">
            <a:extLst>
              <a:ext uri="{FF2B5EF4-FFF2-40B4-BE49-F238E27FC236}">
                <a16:creationId xmlns:a16="http://schemas.microsoft.com/office/drawing/2014/main" id="{E5265C81-3948-417B-9566-DCF6989E5055}"/>
              </a:ext>
            </a:extLst>
          </p:cNvPr>
          <p:cNvSpPr txBox="1"/>
          <p:nvPr/>
        </p:nvSpPr>
        <p:spPr>
          <a:xfrm>
            <a:off x="8860972" y="6164519"/>
            <a:ext cx="3079692" cy="328356"/>
          </a:xfrm>
          <a:prstGeom prst="rect">
            <a:avLst/>
          </a:prstGeom>
          <a:noFill/>
          <a:ln>
            <a:noFill/>
          </a:ln>
        </p:spPr>
        <p:txBody>
          <a:bodyPr lIns="90000" tIns="45000" rIns="90000" bIns="45000"/>
          <a:lstStyle/>
          <a:p>
            <a:pPr algn="r"/>
            <a:r>
              <a:rPr lang="en-US" sz="1200" b="0" strike="noStrike" spc="-1" dirty="0">
                <a:latin typeface="Liberation Sans"/>
              </a:rPr>
              <a:t>Adapted from LaPointe </a:t>
            </a:r>
            <a:r>
              <a:rPr lang="en-US" sz="1200" b="0" i="1" strike="noStrike" spc="-1" dirty="0">
                <a:latin typeface="Liberation Sans"/>
              </a:rPr>
              <a:t>et al. Biochemistry </a:t>
            </a:r>
            <a:r>
              <a:rPr lang="en-US" sz="1200" b="0" strike="noStrike" spc="-1" dirty="0">
                <a:latin typeface="Liberation Sans"/>
              </a:rPr>
              <a:t>2013</a:t>
            </a:r>
          </a:p>
        </p:txBody>
      </p:sp>
    </p:spTree>
    <p:extLst>
      <p:ext uri="{BB962C8B-B14F-4D97-AF65-F5344CB8AC3E}">
        <p14:creationId xmlns:p14="http://schemas.microsoft.com/office/powerpoint/2010/main" val="13150324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7AC2B-0B6C-47D7-9AF8-8BE06E60FC4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93</a:t>
            </a:fld>
            <a:endParaRPr lang="en-US"/>
          </a:p>
        </p:txBody>
      </p:sp>
      <p:pic>
        <p:nvPicPr>
          <p:cNvPr id="5" name="Picture 4">
            <a:extLst>
              <a:ext uri="{FF2B5EF4-FFF2-40B4-BE49-F238E27FC236}">
                <a16:creationId xmlns:a16="http://schemas.microsoft.com/office/drawing/2014/main" id="{22438CEB-0577-4A38-90D4-C82EB84DE8C0}"/>
              </a:ext>
            </a:extLst>
          </p:cNvPr>
          <p:cNvPicPr>
            <a:picLocks noChangeAspect="1"/>
          </p:cNvPicPr>
          <p:nvPr/>
        </p:nvPicPr>
        <p:blipFill rotWithShape="1">
          <a:blip r:embed="rId2"/>
          <a:srcRect b="47195"/>
          <a:stretch/>
        </p:blipFill>
        <p:spPr>
          <a:xfrm>
            <a:off x="3621504" y="2401412"/>
            <a:ext cx="7620000" cy="3583720"/>
          </a:xfrm>
          <a:prstGeom prst="rect">
            <a:avLst/>
          </a:prstGeom>
        </p:spPr>
      </p:pic>
      <p:sp>
        <p:nvSpPr>
          <p:cNvPr id="7" name="Rectangle 6">
            <a:extLst>
              <a:ext uri="{FF2B5EF4-FFF2-40B4-BE49-F238E27FC236}">
                <a16:creationId xmlns:a16="http://schemas.microsoft.com/office/drawing/2014/main" id="{7194B766-AE05-4376-BF43-63760C69A4AC}"/>
              </a:ext>
            </a:extLst>
          </p:cNvPr>
          <p:cNvSpPr/>
          <p:nvPr/>
        </p:nvSpPr>
        <p:spPr>
          <a:xfrm>
            <a:off x="3645563" y="2266475"/>
            <a:ext cx="481263" cy="5534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Shape 4">
            <a:extLst>
              <a:ext uri="{FF2B5EF4-FFF2-40B4-BE49-F238E27FC236}">
                <a16:creationId xmlns:a16="http://schemas.microsoft.com/office/drawing/2014/main" id="{79D6CD48-763E-456D-B688-38B6FE551846}"/>
              </a:ext>
            </a:extLst>
          </p:cNvPr>
          <p:cNvSpPr txBox="1"/>
          <p:nvPr/>
        </p:nvSpPr>
        <p:spPr>
          <a:xfrm>
            <a:off x="9324474" y="6164519"/>
            <a:ext cx="2616189" cy="291051"/>
          </a:xfrm>
          <a:prstGeom prst="rect">
            <a:avLst/>
          </a:prstGeom>
          <a:noFill/>
          <a:ln>
            <a:noFill/>
          </a:ln>
        </p:spPr>
        <p:txBody>
          <a:bodyPr lIns="90000" tIns="45000" rIns="90000" bIns="45000"/>
          <a:lstStyle/>
          <a:p>
            <a:pPr algn="r"/>
            <a:r>
              <a:rPr lang="en-US" sz="1200" b="0" strike="noStrike" spc="-1" dirty="0">
                <a:latin typeface="Liberation Sans"/>
              </a:rPr>
              <a:t>LaPointe </a:t>
            </a:r>
            <a:r>
              <a:rPr lang="en-US" sz="1200" b="0" i="1" strike="noStrike" spc="-1" dirty="0">
                <a:latin typeface="Liberation Sans"/>
              </a:rPr>
              <a:t>et al. Biochemistry </a:t>
            </a:r>
            <a:r>
              <a:rPr lang="en-US" sz="1200" b="0" strike="noStrike" spc="-1" dirty="0">
                <a:latin typeface="Liberation Sans"/>
              </a:rPr>
              <a:t>2013</a:t>
            </a:r>
          </a:p>
        </p:txBody>
      </p:sp>
      <p:pic>
        <p:nvPicPr>
          <p:cNvPr id="10" name="Picture 9">
            <a:extLst>
              <a:ext uri="{FF2B5EF4-FFF2-40B4-BE49-F238E27FC236}">
                <a16:creationId xmlns:a16="http://schemas.microsoft.com/office/drawing/2014/main" id="{D9B09A84-7FB9-440B-94AB-8DB7B3D50724}"/>
              </a:ext>
            </a:extLst>
          </p:cNvPr>
          <p:cNvPicPr>
            <a:picLocks noChangeAspect="1"/>
          </p:cNvPicPr>
          <p:nvPr/>
        </p:nvPicPr>
        <p:blipFill rotWithShape="1">
          <a:blip r:embed="rId3"/>
          <a:srcRect l="1855" t="7781" r="71922" b="23524"/>
          <a:stretch/>
        </p:blipFill>
        <p:spPr>
          <a:xfrm>
            <a:off x="858252" y="2689852"/>
            <a:ext cx="2743200" cy="2622884"/>
          </a:xfrm>
          <a:prstGeom prst="rect">
            <a:avLst/>
          </a:prstGeom>
        </p:spPr>
      </p:pic>
      <p:sp>
        <p:nvSpPr>
          <p:cNvPr id="11" name="Title 1">
            <a:extLst>
              <a:ext uri="{FF2B5EF4-FFF2-40B4-BE49-F238E27FC236}">
                <a16:creationId xmlns:a16="http://schemas.microsoft.com/office/drawing/2014/main" id="{56E8EE29-7BA5-4680-ADEF-2455A7C542DC}"/>
              </a:ext>
            </a:extLst>
          </p:cNvPr>
          <p:cNvSpPr>
            <a:spLocks noGrp="1"/>
          </p:cNvSpPr>
          <p:nvPr>
            <p:ph type="title"/>
          </p:nvPr>
        </p:nvSpPr>
        <p:spPr>
          <a:xfrm>
            <a:off x="838200" y="365125"/>
            <a:ext cx="10515600" cy="1325563"/>
          </a:xfrm>
        </p:spPr>
        <p:txBody>
          <a:bodyPr/>
          <a:lstStyle/>
          <a:p>
            <a:pPr algn="ctr"/>
            <a:r>
              <a:rPr lang="en-US" dirty="0"/>
              <a:t>Scanning mutagenesis profiles can support designed interfaces and structures</a:t>
            </a:r>
          </a:p>
        </p:txBody>
      </p:sp>
    </p:spTree>
    <p:extLst>
      <p:ext uri="{BB962C8B-B14F-4D97-AF65-F5344CB8AC3E}">
        <p14:creationId xmlns:p14="http://schemas.microsoft.com/office/powerpoint/2010/main" val="3341991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94</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Van der Waals geometry/interface</a:t>
            </a:r>
          </a:p>
        </p:txBody>
      </p:sp>
    </p:spTree>
    <p:extLst>
      <p:ext uri="{BB962C8B-B14F-4D97-AF65-F5344CB8AC3E}">
        <p14:creationId xmlns:p14="http://schemas.microsoft.com/office/powerpoint/2010/main" val="3779128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5D7D-324B-B4BA-88E5-F6626355CA75}"/>
              </a:ext>
            </a:extLst>
          </p:cNvPr>
          <p:cNvSpPr>
            <a:spLocks noGrp="1"/>
          </p:cNvSpPr>
          <p:nvPr>
            <p:ph type="title"/>
          </p:nvPr>
        </p:nvSpPr>
        <p:spPr/>
        <p:txBody>
          <a:bodyPr/>
          <a:lstStyle/>
          <a:p>
            <a:r>
              <a:rPr lang="en-US" dirty="0"/>
              <a:t>Future (aiming to show at seminar)</a:t>
            </a:r>
          </a:p>
        </p:txBody>
      </p:sp>
      <p:sp>
        <p:nvSpPr>
          <p:cNvPr id="3" name="Content Placeholder 2">
            <a:extLst>
              <a:ext uri="{FF2B5EF4-FFF2-40B4-BE49-F238E27FC236}">
                <a16:creationId xmlns:a16="http://schemas.microsoft.com/office/drawing/2014/main" id="{C4F1252E-9DDE-B628-1270-4FB8A6061D00}"/>
              </a:ext>
            </a:extLst>
          </p:cNvPr>
          <p:cNvSpPr>
            <a:spLocks noGrp="1"/>
          </p:cNvSpPr>
          <p:nvPr>
            <p:ph idx="1"/>
          </p:nvPr>
        </p:nvSpPr>
        <p:spPr/>
        <p:txBody>
          <a:bodyPr/>
          <a:lstStyle/>
          <a:p>
            <a:r>
              <a:rPr lang="en-US" dirty="0"/>
              <a:t>Rosetta docking and energy calculation using MSL</a:t>
            </a:r>
          </a:p>
          <a:p>
            <a:pPr lvl="1"/>
            <a:r>
              <a:rPr lang="en-US" dirty="0"/>
              <a:t>Mutants and design sequences</a:t>
            </a:r>
          </a:p>
          <a:p>
            <a:r>
              <a:rPr lang="en-US" dirty="0"/>
              <a:t>Some data for designs for CHIP2</a:t>
            </a:r>
          </a:p>
          <a:p>
            <a:pPr lvl="1"/>
            <a:r>
              <a:rPr lang="en-US" dirty="0"/>
              <a:t>Energy distribution and geometries</a:t>
            </a:r>
          </a:p>
        </p:txBody>
      </p:sp>
      <p:sp>
        <p:nvSpPr>
          <p:cNvPr id="4" name="Slide Number Placeholder 3">
            <a:extLst>
              <a:ext uri="{FF2B5EF4-FFF2-40B4-BE49-F238E27FC236}">
                <a16:creationId xmlns:a16="http://schemas.microsoft.com/office/drawing/2014/main" id="{5B48ED76-3201-6683-2D2F-7A9B680D034C}"/>
              </a:ext>
            </a:extLst>
          </p:cNvPr>
          <p:cNvSpPr>
            <a:spLocks noGrp="1"/>
          </p:cNvSpPr>
          <p:nvPr>
            <p:ph type="sldNum" sz="quarter" idx="12"/>
          </p:nvPr>
        </p:nvSpPr>
        <p:spPr/>
        <p:txBody>
          <a:bodyPr/>
          <a:lstStyle/>
          <a:p>
            <a:fld id="{38809924-730C-4E07-87B2-3E9CE88EB416}" type="slidenum">
              <a:rPr lang="en-US" smtClean="0"/>
              <a:t>95</a:t>
            </a:fld>
            <a:endParaRPr lang="en-US"/>
          </a:p>
        </p:txBody>
      </p:sp>
    </p:spTree>
    <p:extLst>
      <p:ext uri="{BB962C8B-B14F-4D97-AF65-F5344CB8AC3E}">
        <p14:creationId xmlns:p14="http://schemas.microsoft.com/office/powerpoint/2010/main" val="10040676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C410F3-A2F4-FBA7-89E9-AD5D5D7079A5}"/>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7734069" y="1743976"/>
            <a:ext cx="1775460" cy="3671455"/>
          </a:xfrm>
          <a:prstGeom prst="rect">
            <a:avLst/>
          </a:prstGeom>
        </p:spPr>
      </p:pic>
      <p:grpSp>
        <p:nvGrpSpPr>
          <p:cNvPr id="13" name="Group 12">
            <a:extLst>
              <a:ext uri="{FF2B5EF4-FFF2-40B4-BE49-F238E27FC236}">
                <a16:creationId xmlns:a16="http://schemas.microsoft.com/office/drawing/2014/main" id="{092F127D-B64B-AD7D-8885-AF1415B3E051}"/>
              </a:ext>
            </a:extLst>
          </p:cNvPr>
          <p:cNvGrpSpPr/>
          <p:nvPr/>
        </p:nvGrpSpPr>
        <p:grpSpPr>
          <a:xfrm>
            <a:off x="1709968" y="1443179"/>
            <a:ext cx="1701163" cy="5140036"/>
            <a:chOff x="2074331" y="1064644"/>
            <a:chExt cx="1701163" cy="5140036"/>
          </a:xfrm>
        </p:grpSpPr>
        <p:pic>
          <p:nvPicPr>
            <p:cNvPr id="9" name="Picture 8">
              <a:extLst>
                <a:ext uri="{FF2B5EF4-FFF2-40B4-BE49-F238E27FC236}">
                  <a16:creationId xmlns:a16="http://schemas.microsoft.com/office/drawing/2014/main" id="{8A04E696-5382-8F91-0CE0-3188C044667C}"/>
                </a:ext>
              </a:extLst>
            </p:cNvPr>
            <p:cNvPicPr>
              <a:picLocks noChangeAspect="1"/>
            </p:cNvPicPr>
            <p:nvPr/>
          </p:nvPicPr>
          <p:blipFill rotWithShape="1">
            <a:blip r:embed="rId3">
              <a:extLst>
                <a:ext uri="{28A0092B-C50C-407E-A947-70E740481C1C}">
                  <a14:useLocalDpi xmlns:a14="http://schemas.microsoft.com/office/drawing/2010/main" val="0"/>
                </a:ext>
              </a:extLst>
            </a:blip>
            <a:srcRect l="66904"/>
            <a:stretch/>
          </p:blipFill>
          <p:spPr>
            <a:xfrm>
              <a:off x="2074331" y="1064644"/>
              <a:ext cx="1701163" cy="5140036"/>
            </a:xfrm>
            <a:prstGeom prst="rect">
              <a:avLst/>
            </a:prstGeom>
          </p:spPr>
        </p:pic>
        <p:sp>
          <p:nvSpPr>
            <p:cNvPr id="12" name="Rectangle 11">
              <a:extLst>
                <a:ext uri="{FF2B5EF4-FFF2-40B4-BE49-F238E27FC236}">
                  <a16:creationId xmlns:a16="http://schemas.microsoft.com/office/drawing/2014/main" id="{80CEC48C-5998-7BF0-5F32-4A2B70D08610}"/>
                </a:ext>
              </a:extLst>
            </p:cNvPr>
            <p:cNvSpPr/>
            <p:nvPr/>
          </p:nvSpPr>
          <p:spPr>
            <a:xfrm>
              <a:off x="2384213" y="4815840"/>
              <a:ext cx="1259840" cy="13888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a:extLst>
              <a:ext uri="{FF2B5EF4-FFF2-40B4-BE49-F238E27FC236}">
                <a16:creationId xmlns:a16="http://schemas.microsoft.com/office/drawing/2014/main" id="{3942C6E3-477D-96E9-E283-9D26BDC8983E}"/>
              </a:ext>
            </a:extLst>
          </p:cNvPr>
          <p:cNvSpPr>
            <a:spLocks noGrp="1"/>
          </p:cNvSpPr>
          <p:nvPr>
            <p:ph type="title"/>
          </p:nvPr>
        </p:nvSpPr>
        <p:spPr>
          <a:xfrm>
            <a:off x="838200" y="365125"/>
            <a:ext cx="10515600" cy="1325563"/>
          </a:xfrm>
        </p:spPr>
        <p:txBody>
          <a:bodyPr/>
          <a:lstStyle/>
          <a:p>
            <a:r>
              <a:rPr lang="en-US" dirty="0"/>
              <a:t>Coiled coil and </a:t>
            </a:r>
            <a:r>
              <a:rPr lang="en-US" dirty="0" err="1"/>
              <a:t>GpA</a:t>
            </a:r>
            <a:endParaRPr lang="en-US" dirty="0"/>
          </a:p>
        </p:txBody>
      </p:sp>
      <p:sp>
        <p:nvSpPr>
          <p:cNvPr id="2" name="Slide Number Placeholder 1">
            <a:extLst>
              <a:ext uri="{FF2B5EF4-FFF2-40B4-BE49-F238E27FC236}">
                <a16:creationId xmlns:a16="http://schemas.microsoft.com/office/drawing/2014/main" id="{EDEFFAEC-83BA-BF1A-2F16-BFCD0B4B04A2}"/>
              </a:ext>
            </a:extLst>
          </p:cNvPr>
          <p:cNvSpPr>
            <a:spLocks noGrp="1"/>
          </p:cNvSpPr>
          <p:nvPr>
            <p:ph type="sldNum" sz="quarter" idx="12"/>
          </p:nvPr>
        </p:nvSpPr>
        <p:spPr/>
        <p:txBody>
          <a:bodyPr/>
          <a:lstStyle/>
          <a:p>
            <a:fld id="{38809924-730C-4E07-87B2-3E9CE88EB416}" type="slidenum">
              <a:rPr lang="en-US" smtClean="0"/>
              <a:t>96</a:t>
            </a:fld>
            <a:endParaRPr lang="en-US"/>
          </a:p>
        </p:txBody>
      </p:sp>
    </p:spTree>
    <p:extLst>
      <p:ext uri="{BB962C8B-B14F-4D97-AF65-F5344CB8AC3E}">
        <p14:creationId xmlns:p14="http://schemas.microsoft.com/office/powerpoint/2010/main" val="5182470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97</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DesignRun2</a:t>
            </a:r>
          </a:p>
        </p:txBody>
      </p:sp>
    </p:spTree>
    <p:extLst>
      <p:ext uri="{BB962C8B-B14F-4D97-AF65-F5344CB8AC3E}">
        <p14:creationId xmlns:p14="http://schemas.microsoft.com/office/powerpoint/2010/main" val="14602844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98</a:t>
            </a:fld>
            <a:endParaRPr lang="en-US"/>
          </a:p>
        </p:txBody>
      </p:sp>
      <p:pic>
        <p:nvPicPr>
          <p:cNvPr id="15" name="Picture 14">
            <a:extLst>
              <a:ext uri="{FF2B5EF4-FFF2-40B4-BE49-F238E27FC236}">
                <a16:creationId xmlns:a16="http://schemas.microsoft.com/office/drawing/2014/main" id="{A154C102-4FE3-419F-8B90-4EEE9ABFD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 y="7068"/>
            <a:ext cx="9922039" cy="6850931"/>
          </a:xfrm>
          <a:prstGeom prst="rect">
            <a:avLst/>
          </a:prstGeom>
        </p:spPr>
      </p:pic>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3">
            <a:extLst>
              <a:ext uri="{28A0092B-C50C-407E-A947-70E740481C1C}">
                <a14:useLocalDpi xmlns:a14="http://schemas.microsoft.com/office/drawing/2010/main" val="0"/>
              </a:ext>
            </a:extLst>
          </a:blip>
          <a:srcRect t="12161" r="63333" b="12016"/>
          <a:stretch/>
        </p:blipFill>
        <p:spPr>
          <a:xfrm>
            <a:off x="10140868" y="3393305"/>
            <a:ext cx="1366863" cy="2826521"/>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4">
            <a:extLst>
              <a:ext uri="{28A0092B-C50C-407E-A947-70E740481C1C}">
                <a14:useLocalDpi xmlns:a14="http://schemas.microsoft.com/office/drawing/2010/main" val="0"/>
              </a:ext>
            </a:extLst>
          </a:blip>
          <a:srcRect l="77416" t="72776" r="7907"/>
          <a:stretch/>
        </p:blipFill>
        <p:spPr>
          <a:xfrm>
            <a:off x="10228910" y="864944"/>
            <a:ext cx="1190778" cy="2208694"/>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10234506" y="358987"/>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10031636" y="3208639"/>
            <a:ext cx="1692639" cy="369332"/>
          </a:xfrm>
          <a:prstGeom prst="rect">
            <a:avLst/>
          </a:prstGeom>
          <a:noFill/>
        </p:spPr>
        <p:txBody>
          <a:bodyPr wrap="square" rtlCol="0">
            <a:spAutoFit/>
          </a:bodyPr>
          <a:lstStyle/>
          <a:p>
            <a:r>
              <a:rPr lang="en-US" b="1" dirty="0"/>
              <a:t>Right (- Angle)</a:t>
            </a:r>
          </a:p>
        </p:txBody>
      </p:sp>
      <p:sp>
        <p:nvSpPr>
          <p:cNvPr id="2" name="Rectangle 1">
            <a:extLst>
              <a:ext uri="{FF2B5EF4-FFF2-40B4-BE49-F238E27FC236}">
                <a16:creationId xmlns:a16="http://schemas.microsoft.com/office/drawing/2014/main" id="{A12F0EB9-C4A3-EE55-FE6A-7A1FA58F9DCB}"/>
              </a:ext>
            </a:extLst>
          </p:cNvPr>
          <p:cNvSpPr/>
          <p:nvPr/>
        </p:nvSpPr>
        <p:spPr>
          <a:xfrm>
            <a:off x="2136401" y="4134790"/>
            <a:ext cx="1338318"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5A4422-E3A8-EBD6-5C09-B9AD57B311B9}"/>
              </a:ext>
            </a:extLst>
          </p:cNvPr>
          <p:cNvSpPr/>
          <p:nvPr/>
        </p:nvSpPr>
        <p:spPr>
          <a:xfrm>
            <a:off x="4080374" y="4134790"/>
            <a:ext cx="1404469"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DFEA7E3-1415-1F61-6F0D-89BAEFE5DC09}"/>
              </a:ext>
            </a:extLst>
          </p:cNvPr>
          <p:cNvSpPr/>
          <p:nvPr/>
        </p:nvSpPr>
        <p:spPr>
          <a:xfrm>
            <a:off x="4950020" y="2253771"/>
            <a:ext cx="1414359"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4413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99</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CHIP1 Data</a:t>
            </a:r>
          </a:p>
        </p:txBody>
      </p:sp>
    </p:spTree>
    <p:extLst>
      <p:ext uri="{BB962C8B-B14F-4D97-AF65-F5344CB8AC3E}">
        <p14:creationId xmlns:p14="http://schemas.microsoft.com/office/powerpoint/2010/main" val="3381868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2440</TotalTime>
  <Words>8645</Words>
  <Application>Microsoft Office PowerPoint</Application>
  <PresentationFormat>Widescreen</PresentationFormat>
  <Paragraphs>1183</Paragraphs>
  <Slides>195</Slides>
  <Notes>78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195</vt:i4>
      </vt:variant>
    </vt:vector>
  </HeadingPairs>
  <TitlesOfParts>
    <vt:vector size="203" baseType="lpstr">
      <vt:lpstr>Arial</vt:lpstr>
      <vt:lpstr>Calibri</vt:lpstr>
      <vt:lpstr>Calibri Light</vt:lpstr>
      <vt:lpstr>Cambria Math</vt:lpstr>
      <vt:lpstr>Courier New</vt:lpstr>
      <vt:lpstr>Liberation Sans</vt:lpstr>
      <vt:lpstr>Slack-Lato</vt:lpstr>
      <vt:lpstr>Office Theme</vt:lpstr>
      <vt:lpstr>Assessing van der Waals packing as a driving force in membrane protein folding</vt:lpstr>
      <vt:lpstr>Membrane proteins are essential to everyday life</vt:lpstr>
      <vt:lpstr>Membrane protein folding occurs in two stages</vt:lpstr>
      <vt:lpstr>Membrane protein folding occurs in two stages</vt:lpstr>
      <vt:lpstr>Membrane protein folding occurs in two stages</vt:lpstr>
      <vt:lpstr>Membrane protein folding occurs in two stages</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Is sidechain packing simply a stabilizing force, or can it cause association and folding?</vt:lpstr>
      <vt:lpstr>Is sidechain packing simply a stabilizing force, or can it cause association and folding?</vt:lpstr>
      <vt:lpstr>Sidechain packing has been shown to impact folding and association in individual systems</vt:lpstr>
      <vt:lpstr>Study sidechain packing in a variety of membrane protein structures</vt:lpstr>
      <vt:lpstr>Is packing generally a driving force in membrane protein systems?</vt:lpstr>
      <vt:lpstr>PowerPoint Presentation</vt:lpstr>
      <vt:lpstr>Approaches to specifically study sidechain packing</vt:lpstr>
      <vt:lpstr>Approaches to specifically study sidechain packing</vt:lpstr>
      <vt:lpstr>Approaches to specifically study sidechain packing</vt:lpstr>
      <vt:lpstr>Use design algorithms on these geometries to get a variety of packed structures</vt:lpstr>
      <vt:lpstr>Design hundreds of dimers with differences in packing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 in the geometries for designs</vt:lpstr>
      <vt:lpstr>GASright info slide</vt:lpstr>
      <vt:lpstr>Investigating dimerization as a result of sidechain packing using TOXGREEN and high-throughput Sort-seq</vt:lpstr>
      <vt:lpstr>TOXGREEN: in vivo method to screen transmembrane association</vt:lpstr>
      <vt:lpstr>Look for correlation of our designs with dimerization in TOXGREEN</vt:lpstr>
      <vt:lpstr>CHIP Design</vt:lpstr>
      <vt:lpstr>CHIP Design</vt:lpstr>
      <vt:lpstr>CHIP Design</vt:lpstr>
      <vt:lpstr>CHIP Design</vt:lpstr>
      <vt:lpstr>Sort-Seq: high-throughput method to screen transmembrane association</vt:lpstr>
      <vt:lpstr>Sort-Seq: high-throughput method to screen transmembrane association</vt:lpstr>
      <vt:lpstr>Sort-Seq: high-throughput method to screen transmembrane association</vt:lpstr>
      <vt:lpstr>Sort-Seq: high-throughput method to screen transmembrane association</vt:lpstr>
      <vt:lpstr>Trimming flow chart</vt:lpstr>
      <vt:lpstr>Trimming flow chart</vt:lpstr>
      <vt:lpstr>Trimming flow chart</vt:lpstr>
      <vt:lpstr>Trimming flow chart</vt:lpstr>
      <vt:lpstr>Add in more detail for how we get our final dataset (clashes)</vt:lpstr>
      <vt:lpstr>Add in boxplot data here and maybe change the flowchart</vt:lpstr>
      <vt:lpstr>Trim to final data</vt:lpstr>
      <vt:lpstr>Clashing mutants support our designed interfaces (update this)</vt:lpstr>
      <vt:lpstr>Conversion to deltaG suggests van der Waals packing stabilizes membrane dimers (update this)</vt:lpstr>
      <vt:lpstr>TODO</vt:lpstr>
      <vt:lpstr>Future Directions</vt:lpstr>
      <vt:lpstr>Look for correlation of our designs with dimerization in TOXGREEN</vt:lpstr>
      <vt:lpstr>PowerPoint Presentation</vt:lpstr>
      <vt:lpstr>Summary</vt:lpstr>
      <vt:lpstr>Future directions</vt:lpstr>
      <vt:lpstr>Acknowledgements</vt:lpstr>
      <vt:lpstr>PowerPoint Presentation</vt:lpstr>
      <vt:lpstr>Fluorescence vs design energy score</vt:lpstr>
      <vt:lpstr>Designed sequences associate</vt:lpstr>
      <vt:lpstr>Sequences designed by van der Waals packing</vt:lpstr>
      <vt:lpstr>PowerPoint Presentation</vt:lpstr>
      <vt:lpstr>PowerPoint Presentation</vt:lpstr>
      <vt:lpstr>Design Algorithm</vt:lpstr>
      <vt:lpstr>PowerPoint Presentation</vt:lpstr>
      <vt:lpstr>Design interfacial amino acids on the given backbone</vt:lpstr>
      <vt:lpstr>Design interfacial amino acids on the given backbone</vt:lpstr>
      <vt:lpstr>Design interfacial amino acids on the given backbone</vt:lpstr>
      <vt:lpstr>PowerPoint Presentation</vt:lpstr>
      <vt:lpstr>PowerPoint Presentation</vt:lpstr>
      <vt:lpstr>PowerPoint Presentation</vt:lpstr>
      <vt:lpstr>PowerPoint Presentation</vt:lpstr>
      <vt:lpstr>PowerPoint Presentation</vt:lpstr>
      <vt:lpstr>PowerPoint Presentation</vt:lpstr>
      <vt:lpstr>Sequence Logos</vt:lpstr>
      <vt:lpstr>GASright</vt:lpstr>
      <vt:lpstr>Right</vt:lpstr>
      <vt:lpstr>Left</vt:lpstr>
      <vt:lpstr>Grid space for interfaces</vt:lpstr>
      <vt:lpstr>Geometric Grid space</vt:lpstr>
      <vt:lpstr>GAS: high and low xShift</vt:lpstr>
      <vt:lpstr>GAS: high and low crossingAngle</vt:lpstr>
      <vt:lpstr>Right: high and low xShift</vt:lpstr>
      <vt:lpstr>Right: high and low crossingAngle</vt:lpstr>
      <vt:lpstr>Left: high and low xShift</vt:lpstr>
      <vt:lpstr>Left: high and low crossingAngle</vt:lpstr>
      <vt:lpstr>Scanning Mutagenesis</vt:lpstr>
      <vt:lpstr>Example of expected scanning mutagenesis for my constructs</vt:lpstr>
      <vt:lpstr>Scanning mutagenesis profiles can support designed interfaces and structures</vt:lpstr>
      <vt:lpstr>PowerPoint Presentation</vt:lpstr>
      <vt:lpstr>Future (aiming to show at seminar)</vt:lpstr>
      <vt:lpstr>Coiled coil and GpA</vt:lpstr>
      <vt:lpstr>PowerPoint Presentation</vt:lpstr>
      <vt:lpstr>PowerPoint Presentation</vt:lpstr>
      <vt:lpstr>PowerPoint Presentation</vt:lpstr>
      <vt:lpstr>Majority of designed sequence associate more than monomer G83I</vt:lpstr>
      <vt:lpstr>Results from our experiments are compared to a strong dimer GpA and monomer G83I</vt:lpstr>
      <vt:lpstr>PowerPoint Presentation</vt:lpstr>
      <vt:lpstr>Does this strategy work for sequences with the same interface?</vt:lpstr>
      <vt:lpstr>PowerPoint Presentation</vt:lpstr>
      <vt:lpstr>TOXGREEN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Backbone optimization + mutations strategy</vt:lpstr>
      <vt:lpstr>Pre Optimization Geometry Map</vt:lpstr>
      <vt:lpstr>Post Optimization Geometry Map</vt:lpstr>
      <vt:lpstr>PowerPoint Presentation</vt:lpstr>
      <vt:lpstr>Low correlation between energy and fluorescence for non GASright 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Probing geometric space for energy and fluorescence correlation</vt:lpstr>
      <vt:lpstr>PowerPoint Presentation</vt:lpstr>
      <vt:lpstr>CHIP Design</vt:lpstr>
      <vt:lpstr>Colony factor</vt:lpstr>
      <vt:lpstr>Example colony factor</vt:lpstr>
      <vt:lpstr>Example colony factor</vt:lpstr>
      <vt:lpstr>Cloning has been successful</vt:lpstr>
      <vt:lpstr>Colony factors for all of my segments are higher than the minimum 10x</vt:lpstr>
      <vt:lpstr>PowerPoint Presentation</vt:lpstr>
      <vt:lpstr>FACs troubleshooting</vt:lpstr>
      <vt:lpstr>FACs troubleshooting</vt:lpstr>
      <vt:lpstr>Sample flow: good day</vt:lpstr>
      <vt:lpstr>Sample flow: bad day</vt:lpstr>
      <vt:lpstr>I was able to sort into 5 bins</vt:lpstr>
      <vt:lpstr>Next steps</vt:lpstr>
      <vt:lpstr>Control samples</vt:lpstr>
      <vt:lpstr>Example of BNIP3 vs my segments</vt:lpstr>
      <vt:lpstr>PowerPoint Presentation</vt:lpstr>
      <vt:lpstr>Density estimators more accurately represent the designable geometric space</vt:lpstr>
      <vt:lpstr>Density estimators more accurately represent the designable geometric space</vt:lpstr>
      <vt:lpstr>PowerPoint Presentation</vt:lpstr>
      <vt:lpstr>Van der Waals packing is an implicit force in protein folding</vt:lpstr>
      <vt:lpstr>Van der Waals packing is an implicit force in protein folding</vt:lpstr>
      <vt:lpstr>Van der Waals packing is an implicit force in protein folding</vt:lpstr>
      <vt:lpstr>PowerPoint Presentation</vt:lpstr>
      <vt:lpstr>PowerPoint Presentation</vt:lpstr>
      <vt:lpstr>Favorable Axial Rotations</vt:lpstr>
      <vt:lpstr>Favorable zShifts</vt:lpstr>
      <vt:lpstr>Sort-Seq Math</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PowerPoint Presentation</vt:lpstr>
      <vt:lpstr>How to choose bins?</vt:lpstr>
      <vt:lpstr>PowerPoint Presentation</vt:lpstr>
      <vt:lpstr>Developing an energy term to determine likelihood of sequence residing in the membrane</vt:lpstr>
      <vt:lpstr>Calculating sequence proportions</vt:lpstr>
      <vt:lpstr>Calculating sequence proportions</vt:lpstr>
      <vt:lpstr>Calculating sequence proportions</vt:lpstr>
      <vt:lpstr>Calculating sequence proportions</vt:lpstr>
      <vt:lpstr>Calculating sequence proportions</vt:lpstr>
      <vt:lpstr>Developing an energy term to determine likelihood of sequence residing in the membrane</vt:lpstr>
      <vt:lpstr>Sequence entropy working well slide</vt:lpstr>
      <vt:lpstr>PowerPoint Presentation</vt:lpstr>
      <vt:lpstr>Example of expected scanning mutagenesis for my constructs</vt:lpstr>
      <vt:lpstr>Previous Research has measured differences in dimerization using minimalistic set of energy functions</vt:lpstr>
      <vt:lpstr>Energy Function</vt:lpstr>
      <vt:lpstr>PowerPoint Presentation</vt:lpstr>
      <vt:lpstr>Estimated dynamic range of measuring sidechain packing comparing to GpA</vt:lpstr>
      <vt:lpstr>Previous research: Predicted energies of structures correlate to dimerization propensity</vt:lpstr>
      <vt:lpstr>Previous research: Predicted energies of structures correlate to dimerization propensity</vt:lpstr>
      <vt:lpstr>FRET</vt:lpstr>
      <vt:lpstr>Cy3 and Cy5 have limited spectral overlap</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We expect flipping to occur randomly</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Derivation of fit for FRET</vt:lpstr>
      <vt:lpstr>Add some slides here to explain the stuff Josh mentioned?</vt:lpstr>
      <vt:lpstr>Extract helix-helix interactions within the PDB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van der Waals packing as a driving force in membrane protein folding</dc:title>
  <dc:creator>GILBERT LOISEAU</dc:creator>
  <cp:lastModifiedBy>Gilbert Loiseau</cp:lastModifiedBy>
  <cp:revision>5</cp:revision>
  <dcterms:created xsi:type="dcterms:W3CDTF">2023-11-03T21:23:01Z</dcterms:created>
  <dcterms:modified xsi:type="dcterms:W3CDTF">2023-11-08T01:33:21Z</dcterms:modified>
</cp:coreProperties>
</file>